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8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334"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Lst>
  <p:sldSz cx="9144000" cy="5143500" type="screen16x9"/>
  <p:notesSz cx="6858000" cy="9144000"/>
  <p:embeddedFontLst>
    <p:embeddedFont>
      <p:font typeface="Tomorrow" panose="020B0604020202020204"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5F5199-5ED5-4B37-9295-37F04DFC6318}">
  <a:tblStyle styleId="{955F5199-5ED5-4B37-9295-37F04DFC631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594" y="47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font" Target="fonts/font3.fntdata"/><Relationship Id="rId89"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2.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e8fd49f92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g2e8fd49f9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e8fd49f925_0_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g2e8fd49f925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e8fd49f925_0_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g2e8fd49f925_0_2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e8fd49f925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g2e8fd49f925_0_2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e8fd49f925_0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6" name="Google Shape;346;g2e8fd49f925_0_2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e8fd49f925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2e8fd49f925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8fd49f925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g2e8fd49f925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e8fd49f92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g2e8fd49f92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e8fd49f925_0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6" name="Google Shape;346;g2e8fd49f925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2466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e8fd49f925_0_1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g2e8fd49f925_0_1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e8fd49f925_0_15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0" name="Google Shape;470;g2e8fd49f925_0_1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e8fd49f925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g2e8fd49f925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e8fd49f925_0_1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g2e8fd49f925_0_1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e8fede3f98_1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g2e8fede3f98_1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e8fede3f98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8" name="Google Shape;498;g2e8fede3f98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e8fede3f98_1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g2e8fede3f98_1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e8fd49f925_0_15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7" name="Google Shape;517;g2e8fd49f925_0_1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e8fd49f925_0_1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g2e8fd49f925_0_1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e8fd49f925_0_1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6" name="Google Shape;536;g2e8fd49f925_0_1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e8fd49f925_0_15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6" name="Google Shape;546;g2e8fd49f925_0_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e8fd49f925_0_1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g2e8fd49f925_0_1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e8fd49f925_0_1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4" name="Google Shape;564;g2e8fd49f925_0_1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e8fd49f925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 name="Google Shape;114;g2e8fd49f925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e8fd49f925_0_16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5" name="Google Shape;575;g2e8fd49f925_0_1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e8fd49f925_0_1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5" name="Google Shape;585;g2e8fd49f925_0_1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e8fd49f925_0_1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4" name="Google Shape;594;g2e8fd49f925_0_1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e8fd49f925_0_1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4" name="Google Shape;604;g2e8fd49f925_0_1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e8fd49f925_0_1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4" name="Google Shape;614;g2e8fd49f925_0_1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e8fd49f925_0_1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4" name="Google Shape;624;g2e8fd49f925_0_1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e8fd49f925_0_1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4" name="Google Shape;634;g2e8fd49f925_0_1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e8fd49f925_0_1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3" name="Google Shape;643;g2e8fd49f925_0_1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e8fd49f925_0_1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9" name="Google Shape;659;g2e8fd49f925_0_1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e8fd49f925_0_1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2" name="Google Shape;672;g2e8fd49f925_0_1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e8fd49f925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 name="Google Shape;121;g2e8fd49f92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e8fd49f925_0_1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5" name="Google Shape;685;g2e8fd49f925_0_1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e8fd49f925_0_1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8" name="Google Shape;698;g2e8fd49f925_0_1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e8fd49f925_0_17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1" name="Google Shape;711;g2e8fd49f925_0_1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e8fd49f925_0_1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0" name="Google Shape;720;g2e8fd49f925_0_1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e8fd49f925_0_1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1" name="Google Shape;731;g2e8fd49f925_0_1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2e8fd49f925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3" name="Google Shape;743;g2e8fd49f925_0_1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e8fd49f925_0_1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4" name="Google Shape;754;g2e8fd49f925_0_1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2e8fd49f925_0_1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5" name="Google Shape;765;g2e8fd49f925_0_1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2e8fd49f925_0_18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5" name="Google Shape;775;g2e8fd49f925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2e8fd49f925_0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5" name="Google Shape;785;g2e8fd49f925_0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e8fd49f925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g2e8fd49f925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e8fd49f925_0_1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6" name="Google Shape;796;g2e8fd49f925_0_1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e8fd49f925_0_1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7" name="Google Shape;807;g2e8fd49f925_0_1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e8fd49f925_0_1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8" name="Google Shape;818;g2e8fd49f925_0_1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e8fd49f925_0_18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9" name="Google Shape;829;g2e8fd49f925_0_1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2e8fd49f925_0_1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8" name="Google Shape;838;g2e8fd49f925_0_1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e8fd49f925_0_1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8" name="Google Shape;848;g2e8fd49f925_0_1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e8fd49f925_0_1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8" name="Google Shape;858;g2e8fd49f925_0_1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2e8fd49f925_0_1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8" name="Google Shape;868;g2e8fd49f925_0_1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2e8fd49f925_0_1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8" name="Google Shape;878;g2e8fd49f925_0_1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2e8fd49f925_0_1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8" name="Google Shape;888;g2e8fd49f925_0_1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e8fd49f925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7" name="Google Shape;167;g2e8fd49f925_0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2e8fd49f925_0_1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g2e8fd49f925_0_1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2e8fd49f925_0_1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8" name="Google Shape;908;g2e8fd49f925_0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2e8fd49f925_0_1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8" name="Google Shape;918;g2e8fd49f925_0_1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e8fd49f925_0_1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g2e8fd49f925_0_1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2e8fd49f925_0_1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8" name="Google Shape;938;g2e8fd49f925_0_1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2e8fd49f925_0_19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8" name="Google Shape;948;g2e8fd49f925_0_1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2e8fd49f925_0_19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8" name="Google Shape;958;g2e8fd49f925_0_1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2e8fd49f925_0_1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6" name="Google Shape;966;g2e8fd49f925_0_1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2e8fd49f925_0_20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5" name="Google Shape;975;g2e8fd49f925_0_20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2e8fede3f98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5" name="Google Shape;985;g2e8fede3f98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e8fede3f98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2e8fede3f98_3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e8fd49f925_0_2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Technique-Based Problem Clustering</a:t>
            </a:r>
            <a:endParaRPr/>
          </a:p>
        </p:txBody>
      </p:sp>
      <p:sp>
        <p:nvSpPr>
          <p:cNvPr id="994" name="Google Shape;994;g2e8fd49f925_0_2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2e8fd49f925_0_2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Technique-Based Problem Clustering</a:t>
            </a:r>
            <a:endParaRPr/>
          </a:p>
        </p:txBody>
      </p:sp>
      <p:sp>
        <p:nvSpPr>
          <p:cNvPr id="1003" name="Google Shape;1003;g2e8fd49f925_0_20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2e8fede3f98_3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Technique-Based Problem Clustering</a:t>
            </a:r>
            <a:endParaRPr/>
          </a:p>
        </p:txBody>
      </p:sp>
      <p:sp>
        <p:nvSpPr>
          <p:cNvPr id="1012" name="Google Shape;1012;g2e8fede3f98_3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2e8fede3f98_3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Technique-Based Problem Clustering</a:t>
            </a:r>
            <a:endParaRPr/>
          </a:p>
        </p:txBody>
      </p:sp>
      <p:sp>
        <p:nvSpPr>
          <p:cNvPr id="1021" name="Google Shape;1021;g2e8fede3f98_3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2e8fede3f98_3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Technique-Based Problem Clustering</a:t>
            </a:r>
            <a:endParaRPr/>
          </a:p>
        </p:txBody>
      </p:sp>
      <p:sp>
        <p:nvSpPr>
          <p:cNvPr id="1030" name="Google Shape;1030;g2e8fede3f98_3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2e8fede3f98_3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Technique-Based Problem Clustering</a:t>
            </a:r>
            <a:endParaRPr/>
          </a:p>
        </p:txBody>
      </p:sp>
      <p:sp>
        <p:nvSpPr>
          <p:cNvPr id="1039" name="Google Shape;1039;g2e8fede3f98_3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2e8fede3f98_3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Technique-Based Problem Clustering</a:t>
            </a:r>
            <a:endParaRPr/>
          </a:p>
        </p:txBody>
      </p:sp>
      <p:sp>
        <p:nvSpPr>
          <p:cNvPr id="1048" name="Google Shape;1048;g2e8fede3f98_3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2e8fede3f98_3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Technique-Based Problem Clustering</a:t>
            </a:r>
            <a:endParaRPr/>
          </a:p>
        </p:txBody>
      </p:sp>
      <p:sp>
        <p:nvSpPr>
          <p:cNvPr id="1057" name="Google Shape;1057;g2e8fede3f98_3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e8fd49f925_0_20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6" name="Google Shape;1066;g2e8fd49f925_0_2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e8fede3f98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g2e8fede3f98_3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e8fd49f925_0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2" name="Google Shape;302;g2e8fd49f925_0_1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58" name="Google Shape;58;p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 name="Google Shape;5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62" name="Google Shape;6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66" name="Google Shape;6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9" name="Google Shape;69;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0" name="Google Shape;70;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1" name="Google Shape;7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4" name="Google Shape;7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77" name="Google Shape;77;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8" name="Google Shape;7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81" name="Google Shape;8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84" name="Google Shape;84;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85" name="Google Shape;85;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6" name="Google Shape;86;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87" name="Google Shape;8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1800"/>
              <a:buNone/>
              <a:defRPr/>
            </a:lvl1pPr>
          </a:lstStyle>
          <a:p>
            <a:endParaRPr/>
          </a:p>
        </p:txBody>
      </p:sp>
      <p:sp>
        <p:nvSpPr>
          <p:cNvPr id="90" name="Google Shape;9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sp>
        <p:nvSpPr>
          <p:cNvPr id="92" name="Google Shape;92;p2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93" name="Google Shape;93;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0"/>
              </a:spcBef>
              <a:spcAft>
                <a:spcPts val="0"/>
              </a:spcAft>
              <a:buSzPts val="1400"/>
              <a:buChar char="○"/>
              <a:defRPr/>
            </a:lvl2pPr>
            <a:lvl3pPr marL="1371600" lvl="2" indent="-317500" algn="ctr" rtl="0">
              <a:lnSpc>
                <a:spcPct val="115000"/>
              </a:lnSpc>
              <a:spcBef>
                <a:spcPts val="0"/>
              </a:spcBef>
              <a:spcAft>
                <a:spcPts val="0"/>
              </a:spcAft>
              <a:buSzPts val="1400"/>
              <a:buChar char="■"/>
              <a:defRPr/>
            </a:lvl3pPr>
            <a:lvl4pPr marL="1828800" lvl="3" indent="-317500" algn="ctr" rtl="0">
              <a:lnSpc>
                <a:spcPct val="115000"/>
              </a:lnSpc>
              <a:spcBef>
                <a:spcPts val="0"/>
              </a:spcBef>
              <a:spcAft>
                <a:spcPts val="0"/>
              </a:spcAft>
              <a:buSzPts val="1400"/>
              <a:buChar char="●"/>
              <a:defRPr/>
            </a:lvl4pPr>
            <a:lvl5pPr marL="2286000" lvl="4" indent="-317500" algn="ctr" rtl="0">
              <a:lnSpc>
                <a:spcPct val="115000"/>
              </a:lnSpc>
              <a:spcBef>
                <a:spcPts val="0"/>
              </a:spcBef>
              <a:spcAft>
                <a:spcPts val="0"/>
              </a:spcAft>
              <a:buSzPts val="1400"/>
              <a:buChar char="○"/>
              <a:defRPr/>
            </a:lvl5pPr>
            <a:lvl6pPr marL="2743200" lvl="5" indent="-317500" algn="ctr" rtl="0">
              <a:lnSpc>
                <a:spcPct val="115000"/>
              </a:lnSpc>
              <a:spcBef>
                <a:spcPts val="0"/>
              </a:spcBef>
              <a:spcAft>
                <a:spcPts val="0"/>
              </a:spcAft>
              <a:buSzPts val="1400"/>
              <a:buChar char="■"/>
              <a:defRPr/>
            </a:lvl6pPr>
            <a:lvl7pPr marL="3200400" lvl="6" indent="-317500" algn="ctr" rtl="0">
              <a:lnSpc>
                <a:spcPct val="115000"/>
              </a:lnSpc>
              <a:spcBef>
                <a:spcPts val="0"/>
              </a:spcBef>
              <a:spcAft>
                <a:spcPts val="0"/>
              </a:spcAft>
              <a:buSzPts val="1400"/>
              <a:buChar char="●"/>
              <a:defRPr/>
            </a:lvl7pPr>
            <a:lvl8pPr marL="3657600" lvl="7" indent="-317500" algn="ctr" rtl="0">
              <a:lnSpc>
                <a:spcPct val="115000"/>
              </a:lnSpc>
              <a:spcBef>
                <a:spcPts val="0"/>
              </a:spcBef>
              <a:spcAft>
                <a:spcPts val="0"/>
              </a:spcAft>
              <a:buSzPts val="1400"/>
              <a:buChar char="○"/>
              <a:defRPr/>
            </a:lvl8pPr>
            <a:lvl9pPr marL="4114800" lvl="8" indent="-317500" algn="ctr" rtl="0">
              <a:lnSpc>
                <a:spcPct val="115000"/>
              </a:lnSpc>
              <a:spcBef>
                <a:spcPts val="0"/>
              </a:spcBef>
              <a:spcAft>
                <a:spcPts val="0"/>
              </a:spcAft>
              <a:buSzPts val="1400"/>
              <a:buChar char="■"/>
              <a:defRPr/>
            </a:lvl9pPr>
          </a:lstStyle>
          <a:p>
            <a:endParaRPr/>
          </a:p>
        </p:txBody>
      </p:sp>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png"/><Relationship Id="rId7"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hyperlink" Target="https://arxiv.org/abs/2310.05791" TargetMode="Externa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arxiv.org/abs/2310.05791"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hyperlink" Target="https://arxiv.org/abs/1810.04805" TargetMode="External"/><Relationship Id="rId5" Type="http://schemas.openxmlformats.org/officeDocument/2006/relationships/image" Target="../media/image37.pn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hyperlink" Target="https://arxiv.org/abs/2007.14062" TargetMode="External"/><Relationship Id="rId5" Type="http://schemas.openxmlformats.org/officeDocument/2006/relationships/image" Target="../media/image38.png"/><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hyperlink" Target="https://arxiv.org/abs/2310.05791" TargetMode="Externa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hyperlink" Target="https://developers.google.com/machine-learning/crash-course/classification/roc-and-auc#:~:text=An%20ROC%20curve%20(receiver%20operating,True%20Positive%20Rate" TargetMode="External"/><Relationship Id="rId5" Type="http://schemas.openxmlformats.org/officeDocument/2006/relationships/image" Target="../media/image39.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hyperlink" Target="https://arxiv.org/abs/2310.05791" TargetMode="Externa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12.xml"/><Relationship Id="rId5" Type="http://schemas.openxmlformats.org/officeDocument/2006/relationships/hyperlink" Target="https://arxiv.org/pdf/2309.16609.pdf" TargetMode="External"/><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hyperlink" Target="https://arxiv.org/pdf/2302.13971v1.pdf" TargetMode="External"/><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hyperlink" Target="https://arxiv.org/pdf/2309.16609.pdf" TargetMode="External"/><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hyperlink" Target="https://images.datacamp.com/image/upload/v1700044736/image9_02d9fcb498.png" TargetMode="External"/><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hyperlink" Target="https://github.com/QwenLM/Qwen/blob/main/tech_memo.md" TargetMode="External"/><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44.jpg"/><Relationship Id="rId5" Type="http://schemas.openxmlformats.org/officeDocument/2006/relationships/hyperlink" Target="https://www.linkedin.com/pulse/rag-vs-finetuning-which-best-your-llm-applications-sarfraz-nawaz/" TargetMode="Externa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hyperlink" Target="https://towardsdatascience.com/retrieval-augmented-generation-rag-from-theory-to-langchain-implementation-4e9bd5f6a4f2" TargetMode="External"/><Relationship Id="rId5" Type="http://schemas.openxmlformats.org/officeDocument/2006/relationships/image" Target="../media/image10.png"/><Relationship Id="rId4" Type="http://schemas.openxmlformats.org/officeDocument/2006/relationships/image" Target="../media/image11.pn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11.png"/></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5.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98"/>
        <p:cNvGrpSpPr/>
        <p:nvPr/>
      </p:nvGrpSpPr>
      <p:grpSpPr>
        <a:xfrm>
          <a:off x="0" y="0"/>
          <a:ext cx="0" cy="0"/>
          <a:chOff x="0" y="0"/>
          <a:chExt cx="0" cy="0"/>
        </a:xfrm>
      </p:grpSpPr>
      <p:sp>
        <p:nvSpPr>
          <p:cNvPr id="99" name="Google Shape;99;p25"/>
          <p:cNvSpPr/>
          <p:nvPr/>
        </p:nvSpPr>
        <p:spPr>
          <a:xfrm>
            <a:off x="-31751" y="482599"/>
            <a:ext cx="2501308" cy="1038672"/>
          </a:xfrm>
          <a:custGeom>
            <a:avLst/>
            <a:gdLst/>
            <a:ahLst/>
            <a:cxnLst/>
            <a:rect l="l" t="t" r="r" b="b"/>
            <a:pathLst>
              <a:path w="5002616" h="2077345" extrusionOk="0">
                <a:moveTo>
                  <a:pt x="0" y="0"/>
                </a:moveTo>
                <a:lnTo>
                  <a:pt x="5002616" y="0"/>
                </a:lnTo>
                <a:lnTo>
                  <a:pt x="5002616" y="2077345"/>
                </a:lnTo>
                <a:lnTo>
                  <a:pt x="0" y="207734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00" name="Google Shape;100;p25"/>
          <p:cNvSpPr/>
          <p:nvPr/>
        </p:nvSpPr>
        <p:spPr>
          <a:xfrm>
            <a:off x="-31751" y="4227433"/>
            <a:ext cx="3552601" cy="527738"/>
          </a:xfrm>
          <a:custGeom>
            <a:avLst/>
            <a:gdLst/>
            <a:ahLst/>
            <a:cxnLst/>
            <a:rect l="l" t="t" r="r" b="b"/>
            <a:pathLst>
              <a:path w="7105202" h="1055475" extrusionOk="0">
                <a:moveTo>
                  <a:pt x="0" y="0"/>
                </a:moveTo>
                <a:lnTo>
                  <a:pt x="7105202" y="0"/>
                </a:lnTo>
                <a:lnTo>
                  <a:pt x="7105202" y="1055475"/>
                </a:lnTo>
                <a:lnTo>
                  <a:pt x="0" y="1055475"/>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01" name="Google Shape;101;p25"/>
          <p:cNvSpPr/>
          <p:nvPr/>
        </p:nvSpPr>
        <p:spPr>
          <a:xfrm>
            <a:off x="6674391" y="3622172"/>
            <a:ext cx="2501341" cy="1038672"/>
          </a:xfrm>
          <a:custGeom>
            <a:avLst/>
            <a:gdLst/>
            <a:ahLst/>
            <a:cxnLst/>
            <a:rect l="l" t="t" r="r" b="b"/>
            <a:pathLst>
              <a:path w="5002682" h="2077345" extrusionOk="0">
                <a:moveTo>
                  <a:pt x="0" y="0"/>
                </a:moveTo>
                <a:lnTo>
                  <a:pt x="5002682" y="0"/>
                </a:lnTo>
                <a:lnTo>
                  <a:pt x="5002682" y="2077345"/>
                </a:lnTo>
                <a:lnTo>
                  <a:pt x="0" y="2077345"/>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02" name="Google Shape;102;p25"/>
          <p:cNvSpPr txBox="1"/>
          <p:nvPr/>
        </p:nvSpPr>
        <p:spPr>
          <a:xfrm>
            <a:off x="555150" y="1747962"/>
            <a:ext cx="8033700" cy="1421928"/>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Clr>
                <a:srgbClr val="000000"/>
              </a:buClr>
              <a:buSzPts val="3300"/>
              <a:buFont typeface="Arial"/>
              <a:buNone/>
            </a:pPr>
            <a:r>
              <a:rPr lang="en-GB" sz="3300" b="1" i="0" u="none" strike="noStrike" cap="none" dirty="0">
                <a:solidFill>
                  <a:srgbClr val="156C80"/>
                </a:solidFill>
                <a:latin typeface="Tomorrow"/>
                <a:ea typeface="Tomorrow"/>
                <a:cs typeface="Tomorrow"/>
                <a:sym typeface="Tomorrow"/>
              </a:rPr>
              <a:t>Intelligent Programming Companion</a:t>
            </a:r>
            <a:endParaRPr sz="700" b="0" i="0" u="none" strike="noStrike" cap="none" dirty="0">
              <a:solidFill>
                <a:srgbClr val="000000"/>
              </a:solidFill>
              <a:latin typeface="Arial"/>
              <a:ea typeface="Arial"/>
              <a:cs typeface="Arial"/>
              <a:sym typeface="Arial"/>
            </a:endParaRPr>
          </a:p>
        </p:txBody>
      </p:sp>
      <p:sp>
        <p:nvSpPr>
          <p:cNvPr id="103" name="Google Shape;103;p25"/>
          <p:cNvSpPr txBox="1"/>
          <p:nvPr/>
        </p:nvSpPr>
        <p:spPr>
          <a:xfrm>
            <a:off x="4095724" y="3187800"/>
            <a:ext cx="1037700" cy="585000"/>
          </a:xfrm>
          <a:prstGeom prst="rect">
            <a:avLst/>
          </a:prstGeom>
          <a:noFill/>
          <a:ln>
            <a:noFill/>
          </a:ln>
        </p:spPr>
        <p:txBody>
          <a:bodyPr spcFirstLastPara="1" wrap="square" lIns="0" tIns="0" rIns="0" bIns="0" anchor="t" anchorCtr="0">
            <a:spAutoFit/>
          </a:bodyPr>
          <a:lstStyle/>
          <a:p>
            <a:pPr marL="0" marR="0" lvl="0" indent="0" algn="l" rtl="0">
              <a:lnSpc>
                <a:spcPct val="140030"/>
              </a:lnSpc>
              <a:spcBef>
                <a:spcPts val="0"/>
              </a:spcBef>
              <a:spcAft>
                <a:spcPts val="0"/>
              </a:spcAft>
              <a:buClr>
                <a:srgbClr val="000000"/>
              </a:buClr>
              <a:buSzPts val="3800"/>
              <a:buFont typeface="Arial"/>
              <a:buNone/>
            </a:pPr>
            <a:r>
              <a:rPr lang="en-GB" sz="3800" b="1" i="0" u="none" strike="noStrike" cap="none" dirty="0">
                <a:solidFill>
                  <a:srgbClr val="156C80"/>
                </a:solidFill>
                <a:latin typeface="Tomorrow"/>
                <a:ea typeface="Tomorrow"/>
                <a:cs typeface="Tomorrow"/>
                <a:sym typeface="Tomorrow"/>
              </a:rPr>
              <a:t>IPC</a:t>
            </a:r>
            <a:endParaRPr sz="2500" b="0" i="0" u="none" strike="noStrike" cap="none" dirty="0">
              <a:solidFill>
                <a:srgbClr val="000000"/>
              </a:solidFill>
              <a:latin typeface="Arial"/>
              <a:ea typeface="Arial"/>
              <a:cs typeface="Arial"/>
              <a:sym typeface="Arial"/>
            </a:endParaRPr>
          </a:p>
        </p:txBody>
      </p:sp>
      <p:sp>
        <p:nvSpPr>
          <p:cNvPr id="104" name="Google Shape;104;p25"/>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313"/>
        <p:cNvGrpSpPr/>
        <p:nvPr/>
      </p:nvGrpSpPr>
      <p:grpSpPr>
        <a:xfrm>
          <a:off x="0" y="0"/>
          <a:ext cx="0" cy="0"/>
          <a:chOff x="0" y="0"/>
          <a:chExt cx="0" cy="0"/>
        </a:xfrm>
      </p:grpSpPr>
      <p:sp>
        <p:nvSpPr>
          <p:cNvPr id="314" name="Google Shape;314;p34"/>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15" name="Google Shape;315;p34"/>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16" name="Google Shape;316;p34"/>
          <p:cNvSpPr txBox="1"/>
          <p:nvPr/>
        </p:nvSpPr>
        <p:spPr>
          <a:xfrm>
            <a:off x="1405038" y="3789913"/>
            <a:ext cx="2540700" cy="664800"/>
          </a:xfrm>
          <a:prstGeom prst="rect">
            <a:avLst/>
          </a:prstGeom>
          <a:noFill/>
          <a:ln>
            <a:noFill/>
          </a:ln>
        </p:spPr>
        <p:txBody>
          <a:bodyPr spcFirstLastPara="1" wrap="square" lIns="0" tIns="0" rIns="0" bIns="0" anchor="t" anchorCtr="0">
            <a:spAutoFit/>
          </a:bodyPr>
          <a:lstStyle/>
          <a:p>
            <a:pPr marL="228600" marR="0" lvl="0" indent="-228600" algn="just" rtl="0">
              <a:lnSpc>
                <a:spcPct val="139955"/>
              </a:lnSpc>
              <a:spcBef>
                <a:spcPts val="0"/>
              </a:spcBef>
              <a:spcAft>
                <a:spcPts val="0"/>
              </a:spcAft>
              <a:buClr>
                <a:srgbClr val="156C80"/>
              </a:buClr>
              <a:buSzPts val="1800"/>
              <a:buFont typeface="Arial"/>
              <a:buChar char="●"/>
            </a:pPr>
            <a:r>
              <a:rPr lang="en-GB" sz="1800" b="1">
                <a:solidFill>
                  <a:srgbClr val="156C80"/>
                </a:solidFill>
              </a:rPr>
              <a:t>Summarize Problem Statements</a:t>
            </a:r>
            <a:endParaRPr sz="1800" b="1" i="0" u="none" strike="noStrike" cap="none">
              <a:solidFill>
                <a:srgbClr val="156C80"/>
              </a:solidFill>
              <a:latin typeface="Arial"/>
              <a:ea typeface="Arial"/>
              <a:cs typeface="Arial"/>
              <a:sym typeface="Arial"/>
            </a:endParaRPr>
          </a:p>
        </p:txBody>
      </p:sp>
      <p:sp>
        <p:nvSpPr>
          <p:cNvPr id="317" name="Google Shape;317;p34"/>
          <p:cNvSpPr txBox="1"/>
          <p:nvPr/>
        </p:nvSpPr>
        <p:spPr>
          <a:xfrm>
            <a:off x="1405038" y="1638188"/>
            <a:ext cx="2540700" cy="664800"/>
          </a:xfrm>
          <a:prstGeom prst="rect">
            <a:avLst/>
          </a:prstGeom>
          <a:noFill/>
          <a:ln>
            <a:noFill/>
          </a:ln>
        </p:spPr>
        <p:txBody>
          <a:bodyPr spcFirstLastPara="1" wrap="square" lIns="0" tIns="0" rIns="0" bIns="0" anchor="t" anchorCtr="0">
            <a:spAutoFit/>
          </a:bodyPr>
          <a:lstStyle/>
          <a:p>
            <a:pPr marL="228600" marR="0" lvl="0" indent="-228600" algn="l" rtl="0">
              <a:lnSpc>
                <a:spcPct val="139955"/>
              </a:lnSpc>
              <a:spcBef>
                <a:spcPts val="0"/>
              </a:spcBef>
              <a:spcAft>
                <a:spcPts val="0"/>
              </a:spcAft>
              <a:buClr>
                <a:srgbClr val="156C80"/>
              </a:buClr>
              <a:buSzPts val="1800"/>
              <a:buFont typeface="Arial"/>
              <a:buChar char="●"/>
            </a:pPr>
            <a:r>
              <a:rPr lang="en-GB" sz="1800" b="1" i="0" u="none" strike="noStrike" cap="none">
                <a:solidFill>
                  <a:srgbClr val="156C80"/>
                </a:solidFill>
                <a:latin typeface="Arial"/>
                <a:ea typeface="Arial"/>
                <a:cs typeface="Arial"/>
                <a:sym typeface="Arial"/>
              </a:rPr>
              <a:t>Centralized Sharing Platform</a:t>
            </a:r>
            <a:endParaRPr sz="1800" b="1" i="0" u="none" strike="noStrike" cap="none">
              <a:solidFill>
                <a:srgbClr val="156C80"/>
              </a:solidFill>
              <a:latin typeface="Arial"/>
              <a:ea typeface="Arial"/>
              <a:cs typeface="Arial"/>
              <a:sym typeface="Arial"/>
            </a:endParaRPr>
          </a:p>
        </p:txBody>
      </p:sp>
      <p:sp>
        <p:nvSpPr>
          <p:cNvPr id="319" name="Google Shape;319;p34"/>
          <p:cNvSpPr txBox="1"/>
          <p:nvPr/>
        </p:nvSpPr>
        <p:spPr>
          <a:xfrm>
            <a:off x="1366938" y="2680713"/>
            <a:ext cx="2810400" cy="664800"/>
          </a:xfrm>
          <a:prstGeom prst="rect">
            <a:avLst/>
          </a:prstGeom>
          <a:noFill/>
          <a:ln>
            <a:noFill/>
          </a:ln>
        </p:spPr>
        <p:txBody>
          <a:bodyPr spcFirstLastPara="1" wrap="square" lIns="0" tIns="0" rIns="0" bIns="0" anchor="t" anchorCtr="0">
            <a:spAutoFit/>
          </a:bodyPr>
          <a:lstStyle/>
          <a:p>
            <a:pPr marL="228600" marR="0" lvl="0" indent="-228600" algn="l" rtl="0">
              <a:lnSpc>
                <a:spcPct val="139955"/>
              </a:lnSpc>
              <a:spcBef>
                <a:spcPts val="0"/>
              </a:spcBef>
              <a:spcAft>
                <a:spcPts val="0"/>
              </a:spcAft>
              <a:buClr>
                <a:srgbClr val="156C80"/>
              </a:buClr>
              <a:buSzPts val="1800"/>
              <a:buFont typeface="Arial"/>
              <a:buChar char="●"/>
            </a:pPr>
            <a:r>
              <a:rPr lang="en-GB" sz="1800" b="1" i="0" u="none" strike="noStrike" cap="none">
                <a:solidFill>
                  <a:srgbClr val="156C80"/>
                </a:solidFill>
                <a:latin typeface="Arial"/>
                <a:ea typeface="Arial"/>
                <a:cs typeface="Arial"/>
                <a:sym typeface="Arial"/>
              </a:rPr>
              <a:t>Enhance Originality &amp; Uniqueness</a:t>
            </a:r>
            <a:endParaRPr sz="1800" b="0" i="0" u="none" strike="noStrike" cap="none">
              <a:solidFill>
                <a:srgbClr val="000000"/>
              </a:solidFill>
              <a:latin typeface="Arial"/>
              <a:ea typeface="Arial"/>
              <a:cs typeface="Arial"/>
              <a:sym typeface="Arial"/>
            </a:endParaRPr>
          </a:p>
        </p:txBody>
      </p:sp>
      <p:sp>
        <p:nvSpPr>
          <p:cNvPr id="320" name="Google Shape;320;p34"/>
          <p:cNvSpPr txBox="1"/>
          <p:nvPr/>
        </p:nvSpPr>
        <p:spPr>
          <a:xfrm>
            <a:off x="4865575" y="2671100"/>
            <a:ext cx="4017000" cy="664800"/>
          </a:xfrm>
          <a:prstGeom prst="rect">
            <a:avLst/>
          </a:prstGeom>
          <a:noFill/>
          <a:ln>
            <a:noFill/>
          </a:ln>
        </p:spPr>
        <p:txBody>
          <a:bodyPr spcFirstLastPara="1" wrap="square" lIns="0" tIns="0" rIns="0" bIns="0" anchor="t" anchorCtr="0">
            <a:spAutoFit/>
          </a:bodyPr>
          <a:lstStyle/>
          <a:p>
            <a:pPr marL="228600" marR="0" lvl="0" indent="-228600" algn="just" rtl="0">
              <a:lnSpc>
                <a:spcPct val="139955"/>
              </a:lnSpc>
              <a:spcBef>
                <a:spcPts val="0"/>
              </a:spcBef>
              <a:spcAft>
                <a:spcPts val="0"/>
              </a:spcAft>
              <a:buClr>
                <a:srgbClr val="156C80"/>
              </a:buClr>
              <a:buSzPts val="1800"/>
              <a:buFont typeface="Arial"/>
              <a:buChar char="●"/>
            </a:pPr>
            <a:r>
              <a:rPr lang="en-GB" sz="1800" b="1" i="0" u="none" strike="noStrike" cap="none" dirty="0">
                <a:solidFill>
                  <a:srgbClr val="156C80"/>
                </a:solidFill>
                <a:latin typeface="Arial"/>
                <a:ea typeface="Arial"/>
                <a:cs typeface="Arial"/>
                <a:sym typeface="Arial"/>
              </a:rPr>
              <a:t>Streamline</a:t>
            </a:r>
            <a:r>
              <a:rPr lang="en-GB" sz="1800" b="1" dirty="0">
                <a:solidFill>
                  <a:srgbClr val="156C80"/>
                </a:solidFill>
              </a:rPr>
              <a:t> </a:t>
            </a:r>
            <a:r>
              <a:rPr lang="en-GB" sz="1800" b="1" i="0" u="none" strike="noStrike" cap="none" dirty="0">
                <a:solidFill>
                  <a:srgbClr val="156C80"/>
                </a:solidFill>
                <a:latin typeface="Arial"/>
                <a:ea typeface="Arial"/>
                <a:cs typeface="Arial"/>
                <a:sym typeface="Arial"/>
              </a:rPr>
              <a:t>Difficulty </a:t>
            </a:r>
            <a:endParaRPr sz="1800" b="1" i="0" u="none" strike="noStrike" cap="none" dirty="0">
              <a:solidFill>
                <a:srgbClr val="156C80"/>
              </a:solidFill>
              <a:latin typeface="Arial"/>
              <a:ea typeface="Arial"/>
              <a:cs typeface="Arial"/>
              <a:sym typeface="Arial"/>
            </a:endParaRPr>
          </a:p>
          <a:p>
            <a:pPr marL="228600" marR="0" lvl="0" indent="0" algn="just" rtl="0">
              <a:lnSpc>
                <a:spcPct val="139955"/>
              </a:lnSpc>
              <a:spcBef>
                <a:spcPts val="0"/>
              </a:spcBef>
              <a:spcAft>
                <a:spcPts val="0"/>
              </a:spcAft>
              <a:buNone/>
            </a:pPr>
            <a:r>
              <a:rPr lang="en-GB" sz="1800" b="1" i="0" u="none" strike="noStrike" cap="none" dirty="0">
                <a:solidFill>
                  <a:srgbClr val="156C80"/>
                </a:solidFill>
                <a:latin typeface="Arial"/>
                <a:ea typeface="Arial"/>
                <a:cs typeface="Arial"/>
                <a:sym typeface="Arial"/>
              </a:rPr>
              <a:t>Assessment</a:t>
            </a:r>
            <a:endParaRPr sz="1800" b="1" i="0" u="none" strike="noStrike" cap="none" dirty="0">
              <a:solidFill>
                <a:srgbClr val="156C80"/>
              </a:solidFill>
              <a:latin typeface="Arial"/>
              <a:ea typeface="Arial"/>
              <a:cs typeface="Arial"/>
              <a:sym typeface="Arial"/>
            </a:endParaRPr>
          </a:p>
        </p:txBody>
      </p:sp>
      <p:sp>
        <p:nvSpPr>
          <p:cNvPr id="321" name="Google Shape;321;p34"/>
          <p:cNvSpPr txBox="1"/>
          <p:nvPr/>
        </p:nvSpPr>
        <p:spPr>
          <a:xfrm>
            <a:off x="4865575" y="1600088"/>
            <a:ext cx="3211200" cy="664800"/>
          </a:xfrm>
          <a:prstGeom prst="rect">
            <a:avLst/>
          </a:prstGeom>
          <a:noFill/>
          <a:ln>
            <a:noFill/>
          </a:ln>
        </p:spPr>
        <p:txBody>
          <a:bodyPr spcFirstLastPara="1" wrap="square" lIns="0" tIns="0" rIns="0" bIns="0" anchor="t" anchorCtr="0">
            <a:spAutoFit/>
          </a:bodyPr>
          <a:lstStyle/>
          <a:p>
            <a:pPr marL="228600" lvl="0" indent="-228600" algn="l" rtl="0">
              <a:lnSpc>
                <a:spcPct val="139955"/>
              </a:lnSpc>
              <a:spcBef>
                <a:spcPts val="0"/>
              </a:spcBef>
              <a:spcAft>
                <a:spcPts val="0"/>
              </a:spcAft>
              <a:buClr>
                <a:srgbClr val="156C80"/>
              </a:buClr>
              <a:buSzPts val="1800"/>
              <a:buChar char="●"/>
            </a:pPr>
            <a:r>
              <a:rPr lang="en-GB" sz="1800" b="1">
                <a:solidFill>
                  <a:srgbClr val="156C80"/>
                </a:solidFill>
              </a:rPr>
              <a:t>Find Problem/Solution Similarity</a:t>
            </a:r>
            <a:endParaRPr sz="1800" b="1">
              <a:solidFill>
                <a:srgbClr val="156C80"/>
              </a:solidFill>
            </a:endParaRPr>
          </a:p>
        </p:txBody>
      </p:sp>
      <p:sp>
        <p:nvSpPr>
          <p:cNvPr id="322" name="Google Shape;322;p34"/>
          <p:cNvSpPr txBox="1"/>
          <p:nvPr/>
        </p:nvSpPr>
        <p:spPr>
          <a:xfrm>
            <a:off x="3140302" y="454166"/>
            <a:ext cx="22539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Clr>
                <a:srgbClr val="000000"/>
              </a:buClr>
              <a:buSzPts val="3200"/>
              <a:buFont typeface="Arial"/>
              <a:buNone/>
            </a:pPr>
            <a:r>
              <a:rPr lang="en-GB" sz="3200" b="1" i="0" u="none" strike="noStrike" cap="none">
                <a:solidFill>
                  <a:srgbClr val="156C80"/>
                </a:solidFill>
                <a:latin typeface="Tomorrow"/>
                <a:ea typeface="Tomorrow"/>
                <a:cs typeface="Tomorrow"/>
                <a:sym typeface="Tomorrow"/>
              </a:rPr>
              <a:t>Objectives</a:t>
            </a:r>
            <a:endParaRPr sz="700" b="0" i="0" u="none" strike="noStrike" cap="none">
              <a:solidFill>
                <a:srgbClr val="000000"/>
              </a:solidFill>
              <a:latin typeface="Arial"/>
              <a:ea typeface="Arial"/>
              <a:cs typeface="Arial"/>
              <a:sym typeface="Arial"/>
            </a:endParaRPr>
          </a:p>
        </p:txBody>
      </p:sp>
      <p:sp>
        <p:nvSpPr>
          <p:cNvPr id="323" name="Google Shape;323;p34"/>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10</a:t>
            </a:fld>
            <a:endParaRPr/>
          </a:p>
        </p:txBody>
      </p:sp>
      <p:sp>
        <p:nvSpPr>
          <p:cNvPr id="2" name="Google Shape;320;p34">
            <a:extLst>
              <a:ext uri="{FF2B5EF4-FFF2-40B4-BE49-F238E27FC236}">
                <a16:creationId xmlns:a16="http://schemas.microsoft.com/office/drawing/2014/main" id="{8ABCA737-D260-B90A-2EF9-CA7A976D5F3C}"/>
              </a:ext>
            </a:extLst>
          </p:cNvPr>
          <p:cNvSpPr txBox="1"/>
          <p:nvPr/>
        </p:nvSpPr>
        <p:spPr>
          <a:xfrm>
            <a:off x="4865575" y="3789913"/>
            <a:ext cx="2442005" cy="775597"/>
          </a:xfrm>
          <a:prstGeom prst="rect">
            <a:avLst/>
          </a:prstGeom>
          <a:noFill/>
          <a:ln>
            <a:noFill/>
          </a:ln>
        </p:spPr>
        <p:txBody>
          <a:bodyPr spcFirstLastPara="1" wrap="square" lIns="0" tIns="0" rIns="0" bIns="0" anchor="t" anchorCtr="0">
            <a:spAutoFit/>
          </a:bodyPr>
          <a:lstStyle/>
          <a:p>
            <a:pPr marL="228600" marR="0" lvl="0" indent="-228600" algn="just" rtl="0">
              <a:lnSpc>
                <a:spcPct val="139955"/>
              </a:lnSpc>
              <a:spcBef>
                <a:spcPts val="0"/>
              </a:spcBef>
              <a:spcAft>
                <a:spcPts val="0"/>
              </a:spcAft>
              <a:buClr>
                <a:srgbClr val="156C80"/>
              </a:buClr>
              <a:buSzPts val="1800"/>
              <a:buFont typeface="Arial"/>
              <a:buChar char="●"/>
            </a:pPr>
            <a:r>
              <a:rPr lang="en-US" sz="1800" b="1" i="0" u="none" strike="noStrike" cap="none" dirty="0">
                <a:solidFill>
                  <a:srgbClr val="156C80"/>
                </a:solidFill>
                <a:latin typeface="Arial"/>
                <a:ea typeface="Arial"/>
                <a:cs typeface="Arial"/>
                <a:sym typeface="Arial"/>
              </a:rPr>
              <a:t>Develop a Standard Sub-problem Solver</a:t>
            </a:r>
            <a:endParaRPr sz="1800" b="1" i="0" u="none" strike="noStrike" cap="none" dirty="0">
              <a:solidFill>
                <a:srgbClr val="156C8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327"/>
        <p:cNvGrpSpPr/>
        <p:nvPr/>
      </p:nvGrpSpPr>
      <p:grpSpPr>
        <a:xfrm>
          <a:off x="0" y="0"/>
          <a:ext cx="0" cy="0"/>
          <a:chOff x="0" y="0"/>
          <a:chExt cx="0" cy="0"/>
        </a:xfrm>
      </p:grpSpPr>
      <p:sp>
        <p:nvSpPr>
          <p:cNvPr id="328" name="Google Shape;328;p35"/>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29" name="Google Shape;329;p35"/>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30" name="Google Shape;330;p35"/>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31" name="Google Shape;331;p35"/>
          <p:cNvSpPr txBox="1"/>
          <p:nvPr/>
        </p:nvSpPr>
        <p:spPr>
          <a:xfrm>
            <a:off x="854674" y="1627194"/>
            <a:ext cx="8274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4600"/>
              <a:buFont typeface="Arial"/>
              <a:buNone/>
            </a:pPr>
            <a:r>
              <a:rPr lang="en-GB" sz="4600" b="1" i="0" u="none" strike="noStrike" cap="none">
                <a:solidFill>
                  <a:srgbClr val="156C80"/>
                </a:solidFill>
                <a:latin typeface="Tomorrow"/>
                <a:ea typeface="Tomorrow"/>
                <a:cs typeface="Tomorrow"/>
                <a:sym typeface="Tomorrow"/>
              </a:rPr>
              <a:t>0</a:t>
            </a:r>
            <a:r>
              <a:rPr lang="en-GB" sz="4600" b="1">
                <a:solidFill>
                  <a:srgbClr val="156C80"/>
                </a:solidFill>
                <a:latin typeface="Tomorrow"/>
                <a:ea typeface="Tomorrow"/>
                <a:cs typeface="Tomorrow"/>
                <a:sym typeface="Tomorrow"/>
              </a:rPr>
              <a:t>4</a:t>
            </a:r>
            <a:endParaRPr sz="700" b="0" i="0" u="none" strike="noStrike" cap="none">
              <a:solidFill>
                <a:srgbClr val="000000"/>
              </a:solidFill>
              <a:latin typeface="Arial"/>
              <a:ea typeface="Arial"/>
              <a:cs typeface="Arial"/>
              <a:sym typeface="Arial"/>
            </a:endParaRPr>
          </a:p>
        </p:txBody>
      </p:sp>
      <p:sp>
        <p:nvSpPr>
          <p:cNvPr id="332" name="Google Shape;332;p35"/>
          <p:cNvSpPr txBox="1"/>
          <p:nvPr/>
        </p:nvSpPr>
        <p:spPr>
          <a:xfrm>
            <a:off x="854674" y="2342207"/>
            <a:ext cx="5508000" cy="585000"/>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Clr>
                <a:srgbClr val="000000"/>
              </a:buClr>
              <a:buSzPts val="3800"/>
              <a:buFont typeface="Arial"/>
              <a:buNone/>
            </a:pPr>
            <a:r>
              <a:rPr lang="en-GB" sz="3800" b="1" i="0" u="none" strike="noStrike" cap="none">
                <a:solidFill>
                  <a:srgbClr val="156C80"/>
                </a:solidFill>
                <a:latin typeface="Tomorrow"/>
                <a:ea typeface="Tomorrow"/>
                <a:cs typeface="Tomorrow"/>
                <a:sym typeface="Tomorrow"/>
              </a:rPr>
              <a:t>System Architecture</a:t>
            </a:r>
            <a:endParaRPr sz="700" b="0" i="0" u="none" strike="noStrike" cap="none">
              <a:solidFill>
                <a:srgbClr val="000000"/>
              </a:solidFill>
              <a:latin typeface="Arial"/>
              <a:ea typeface="Arial"/>
              <a:cs typeface="Arial"/>
              <a:sym typeface="Arial"/>
            </a:endParaRPr>
          </a:p>
        </p:txBody>
      </p:sp>
      <p:sp>
        <p:nvSpPr>
          <p:cNvPr id="333" name="Google Shape;333;p35"/>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337"/>
        <p:cNvGrpSpPr/>
        <p:nvPr/>
      </p:nvGrpSpPr>
      <p:grpSpPr>
        <a:xfrm>
          <a:off x="0" y="0"/>
          <a:ext cx="0" cy="0"/>
          <a:chOff x="0" y="0"/>
          <a:chExt cx="0" cy="0"/>
        </a:xfrm>
      </p:grpSpPr>
      <p:sp>
        <p:nvSpPr>
          <p:cNvPr id="338" name="Google Shape;338;p36"/>
          <p:cNvSpPr/>
          <p:nvPr/>
        </p:nvSpPr>
        <p:spPr>
          <a:xfrm>
            <a:off x="-31750" y="311238"/>
            <a:ext cx="2101099" cy="529723"/>
          </a:xfrm>
          <a:custGeom>
            <a:avLst/>
            <a:gdLst/>
            <a:ahLst/>
            <a:cxnLst/>
            <a:rect l="l" t="t" r="r" b="b"/>
            <a:pathLst>
              <a:path w="5002616" h="2077345" extrusionOk="0">
                <a:moveTo>
                  <a:pt x="0" y="0"/>
                </a:moveTo>
                <a:lnTo>
                  <a:pt x="5002616" y="0"/>
                </a:lnTo>
                <a:lnTo>
                  <a:pt x="5002616" y="2077345"/>
                </a:lnTo>
                <a:lnTo>
                  <a:pt x="0" y="207734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39" name="Google Shape;339;p36"/>
          <p:cNvSpPr/>
          <p:nvPr/>
        </p:nvSpPr>
        <p:spPr>
          <a:xfrm>
            <a:off x="5623088" y="4898924"/>
            <a:ext cx="3552596" cy="232200"/>
          </a:xfrm>
          <a:custGeom>
            <a:avLst/>
            <a:gdLst/>
            <a:ahLst/>
            <a:cxnLst/>
            <a:rect l="l" t="t" r="r" b="b"/>
            <a:pathLst>
              <a:path w="7105193" h="1055456" extrusionOk="0">
                <a:moveTo>
                  <a:pt x="0" y="0"/>
                </a:moveTo>
                <a:lnTo>
                  <a:pt x="7105192" y="0"/>
                </a:lnTo>
                <a:lnTo>
                  <a:pt x="7105192" y="1055456"/>
                </a:lnTo>
                <a:lnTo>
                  <a:pt x="0" y="105545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40" name="Google Shape;340;p36"/>
          <p:cNvSpPr txBox="1"/>
          <p:nvPr/>
        </p:nvSpPr>
        <p:spPr>
          <a:xfrm>
            <a:off x="2683163" y="225563"/>
            <a:ext cx="46353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Clr>
                <a:srgbClr val="000000"/>
              </a:buClr>
              <a:buSzPts val="3200"/>
              <a:buFont typeface="Arial"/>
              <a:buNone/>
            </a:pPr>
            <a:r>
              <a:rPr lang="en-GB" sz="3200" b="1" i="0" u="none" strike="noStrike" cap="none">
                <a:solidFill>
                  <a:srgbClr val="156C80"/>
                </a:solidFill>
                <a:latin typeface="Tomorrow"/>
                <a:ea typeface="Tomorrow"/>
                <a:cs typeface="Tomorrow"/>
                <a:sym typeface="Tomorrow"/>
              </a:rPr>
              <a:t>System Architecture</a:t>
            </a:r>
            <a:endParaRPr sz="700" b="0" i="0" u="none" strike="noStrike" cap="none">
              <a:solidFill>
                <a:srgbClr val="000000"/>
              </a:solidFill>
              <a:latin typeface="Arial"/>
              <a:ea typeface="Arial"/>
              <a:cs typeface="Arial"/>
              <a:sym typeface="Arial"/>
            </a:endParaRPr>
          </a:p>
        </p:txBody>
      </p:sp>
      <p:sp>
        <p:nvSpPr>
          <p:cNvPr id="341" name="Google Shape;341;p36"/>
          <p:cNvSpPr txBox="1"/>
          <p:nvPr/>
        </p:nvSpPr>
        <p:spPr>
          <a:xfrm>
            <a:off x="906513" y="1916125"/>
            <a:ext cx="7116900" cy="231000"/>
          </a:xfrm>
          <a:prstGeom prst="rect">
            <a:avLst/>
          </a:prstGeom>
          <a:noFill/>
          <a:ln>
            <a:noFill/>
          </a:ln>
        </p:spPr>
        <p:txBody>
          <a:bodyPr spcFirstLastPara="1" wrap="square" lIns="0" tIns="0" rIns="0" bIns="0" anchor="t" anchorCtr="0">
            <a:spAutoFit/>
          </a:bodyPr>
          <a:lstStyle/>
          <a:p>
            <a:pPr marL="228600" marR="0" lvl="0" indent="0" algn="l" rtl="0">
              <a:lnSpc>
                <a:spcPct val="140000"/>
              </a:lnSpc>
              <a:spcBef>
                <a:spcPts val="0"/>
              </a:spcBef>
              <a:spcAft>
                <a:spcPts val="0"/>
              </a:spcAft>
              <a:buClr>
                <a:srgbClr val="000000"/>
              </a:buClr>
              <a:buSzPts val="1500"/>
              <a:buFont typeface="Arial"/>
              <a:buNone/>
            </a:pPr>
            <a:endParaRPr sz="1500" b="0" i="0" u="none" strike="noStrike" cap="none">
              <a:solidFill>
                <a:srgbClr val="156C80"/>
              </a:solidFill>
              <a:latin typeface="Arial"/>
              <a:ea typeface="Arial"/>
              <a:cs typeface="Arial"/>
              <a:sym typeface="Arial"/>
            </a:endParaRPr>
          </a:p>
        </p:txBody>
      </p:sp>
      <p:sp>
        <p:nvSpPr>
          <p:cNvPr id="342" name="Google Shape;342;p36"/>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12</a:t>
            </a:fld>
            <a:endParaRPr/>
          </a:p>
        </p:txBody>
      </p:sp>
      <p:pic>
        <p:nvPicPr>
          <p:cNvPr id="343" name="Google Shape;343;p36"/>
          <p:cNvPicPr preferRelativeResize="0"/>
          <p:nvPr/>
        </p:nvPicPr>
        <p:blipFill rotWithShape="1">
          <a:blip r:embed="rId5">
            <a:alphaModFix/>
          </a:blip>
          <a:srcRect l="924" t="12371" r="5696" b="1295"/>
          <a:stretch/>
        </p:blipFill>
        <p:spPr>
          <a:xfrm>
            <a:off x="666525" y="890000"/>
            <a:ext cx="8206500" cy="3949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347"/>
        <p:cNvGrpSpPr/>
        <p:nvPr/>
      </p:nvGrpSpPr>
      <p:grpSpPr>
        <a:xfrm>
          <a:off x="0" y="0"/>
          <a:ext cx="0" cy="0"/>
          <a:chOff x="0" y="0"/>
          <a:chExt cx="0" cy="0"/>
        </a:xfrm>
      </p:grpSpPr>
      <p:sp>
        <p:nvSpPr>
          <p:cNvPr id="348" name="Google Shape;348;p37"/>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49" name="Google Shape;349;p37"/>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50" name="Google Shape;350;p37"/>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51" name="Google Shape;351;p37"/>
          <p:cNvSpPr txBox="1"/>
          <p:nvPr/>
        </p:nvSpPr>
        <p:spPr>
          <a:xfrm>
            <a:off x="854675" y="1627200"/>
            <a:ext cx="10314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4600"/>
              <a:buFont typeface="Arial"/>
              <a:buNone/>
            </a:pPr>
            <a:r>
              <a:rPr lang="en-GB" sz="4600" b="1" i="0" u="none" strike="noStrike" cap="none">
                <a:solidFill>
                  <a:srgbClr val="156C80"/>
                </a:solidFill>
                <a:latin typeface="Tomorrow"/>
                <a:ea typeface="Tomorrow"/>
                <a:cs typeface="Tomorrow"/>
                <a:sym typeface="Tomorrow"/>
              </a:rPr>
              <a:t>0</a:t>
            </a:r>
            <a:r>
              <a:rPr lang="en-GB" sz="4600" b="1">
                <a:solidFill>
                  <a:srgbClr val="156C80"/>
                </a:solidFill>
                <a:latin typeface="Tomorrow"/>
                <a:ea typeface="Tomorrow"/>
                <a:cs typeface="Tomorrow"/>
                <a:sym typeface="Tomorrow"/>
              </a:rPr>
              <a:t>5</a:t>
            </a:r>
            <a:endParaRPr sz="700" b="0" i="0" u="none" strike="noStrike" cap="none">
              <a:solidFill>
                <a:srgbClr val="000000"/>
              </a:solidFill>
              <a:latin typeface="Arial"/>
              <a:ea typeface="Arial"/>
              <a:cs typeface="Arial"/>
              <a:sym typeface="Arial"/>
            </a:endParaRPr>
          </a:p>
        </p:txBody>
      </p:sp>
      <p:sp>
        <p:nvSpPr>
          <p:cNvPr id="352" name="Google Shape;352;p37"/>
          <p:cNvSpPr txBox="1"/>
          <p:nvPr/>
        </p:nvSpPr>
        <p:spPr>
          <a:xfrm>
            <a:off x="854674" y="2342207"/>
            <a:ext cx="5508000" cy="585000"/>
          </a:xfrm>
          <a:prstGeom prst="rect">
            <a:avLst/>
          </a:prstGeom>
          <a:noFill/>
          <a:ln>
            <a:noFill/>
          </a:ln>
        </p:spPr>
        <p:txBody>
          <a:bodyPr spcFirstLastPara="1" wrap="square" lIns="0" tIns="0" rIns="0" bIns="0" anchor="t" anchorCtr="0">
            <a:spAutoFit/>
          </a:bodyPr>
          <a:lstStyle/>
          <a:p>
            <a:pPr marL="0" lvl="0" indent="0" algn="l" rtl="0">
              <a:lnSpc>
                <a:spcPct val="140005"/>
              </a:lnSpc>
              <a:spcBef>
                <a:spcPts val="0"/>
              </a:spcBef>
              <a:spcAft>
                <a:spcPts val="0"/>
              </a:spcAft>
              <a:buClr>
                <a:schemeClr val="dk1"/>
              </a:buClr>
              <a:buSzPts val="600"/>
              <a:buFont typeface="Arial"/>
              <a:buNone/>
            </a:pPr>
            <a:r>
              <a:rPr lang="en-GB" sz="3800" b="1">
                <a:solidFill>
                  <a:srgbClr val="156C80"/>
                </a:solidFill>
                <a:latin typeface="Tomorrow"/>
                <a:ea typeface="Tomorrow"/>
                <a:cs typeface="Tomorrow"/>
                <a:sym typeface="Tomorrow"/>
              </a:rPr>
              <a:t>Dataset</a:t>
            </a:r>
            <a:endParaRPr sz="3800" b="1">
              <a:solidFill>
                <a:srgbClr val="156C80"/>
              </a:solidFill>
              <a:latin typeface="Tomorrow"/>
              <a:ea typeface="Tomorrow"/>
              <a:cs typeface="Tomorrow"/>
              <a:sym typeface="Tomorrow"/>
            </a:endParaRPr>
          </a:p>
        </p:txBody>
      </p:sp>
      <p:sp>
        <p:nvSpPr>
          <p:cNvPr id="353" name="Google Shape;353;p37"/>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357"/>
        <p:cNvGrpSpPr/>
        <p:nvPr/>
      </p:nvGrpSpPr>
      <p:grpSpPr>
        <a:xfrm>
          <a:off x="0" y="0"/>
          <a:ext cx="0" cy="0"/>
          <a:chOff x="0" y="0"/>
          <a:chExt cx="0" cy="0"/>
        </a:xfrm>
      </p:grpSpPr>
      <p:sp>
        <p:nvSpPr>
          <p:cNvPr id="358" name="Google Shape;358;p38"/>
          <p:cNvSpPr/>
          <p:nvPr/>
        </p:nvSpPr>
        <p:spPr>
          <a:xfrm>
            <a:off x="-31751" y="311239"/>
            <a:ext cx="2501308" cy="1038673"/>
          </a:xfrm>
          <a:custGeom>
            <a:avLst/>
            <a:gdLst/>
            <a:ahLst/>
            <a:cxnLst/>
            <a:rect l="l" t="t" r="r" b="b"/>
            <a:pathLst>
              <a:path w="5002616" h="2077345" extrusionOk="0">
                <a:moveTo>
                  <a:pt x="0" y="0"/>
                </a:moveTo>
                <a:lnTo>
                  <a:pt x="5002616" y="0"/>
                </a:lnTo>
                <a:lnTo>
                  <a:pt x="5002616" y="2077345"/>
                </a:lnTo>
                <a:lnTo>
                  <a:pt x="0" y="207734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9" name="Google Shape;359;p38"/>
          <p:cNvSpPr/>
          <p:nvPr/>
        </p:nvSpPr>
        <p:spPr>
          <a:xfrm>
            <a:off x="5623088" y="4727287"/>
            <a:ext cx="3552596" cy="403712"/>
          </a:xfrm>
          <a:custGeom>
            <a:avLst/>
            <a:gdLst/>
            <a:ahLst/>
            <a:cxnLst/>
            <a:rect l="l" t="t" r="r" b="b"/>
            <a:pathLst>
              <a:path w="7105193" h="1055456" extrusionOk="0">
                <a:moveTo>
                  <a:pt x="0" y="0"/>
                </a:moveTo>
                <a:lnTo>
                  <a:pt x="7105192" y="0"/>
                </a:lnTo>
                <a:lnTo>
                  <a:pt x="7105192" y="1055456"/>
                </a:lnTo>
                <a:lnTo>
                  <a:pt x="0" y="105545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60" name="Google Shape;360;p38"/>
          <p:cNvSpPr txBox="1"/>
          <p:nvPr/>
        </p:nvSpPr>
        <p:spPr>
          <a:xfrm>
            <a:off x="3334600" y="454163"/>
            <a:ext cx="28992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Data Sources</a:t>
            </a:r>
            <a:endParaRPr sz="700"/>
          </a:p>
        </p:txBody>
      </p:sp>
      <p:sp>
        <p:nvSpPr>
          <p:cNvPr id="361" name="Google Shape;361;p38"/>
          <p:cNvSpPr txBox="1"/>
          <p:nvPr/>
        </p:nvSpPr>
        <p:spPr>
          <a:xfrm>
            <a:off x="1180875" y="1271425"/>
            <a:ext cx="7807800" cy="1200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1500">
              <a:solidFill>
                <a:srgbClr val="156C80"/>
              </a:solidFill>
            </a:endParaRPr>
          </a:p>
          <a:p>
            <a:pPr marL="228600" marR="0" lvl="0" indent="-209550" algn="l" rtl="0">
              <a:lnSpc>
                <a:spcPct val="140000"/>
              </a:lnSpc>
              <a:spcBef>
                <a:spcPts val="0"/>
              </a:spcBef>
              <a:spcAft>
                <a:spcPts val="0"/>
              </a:spcAft>
              <a:buClr>
                <a:srgbClr val="156C80"/>
              </a:buClr>
              <a:buSzPts val="1500"/>
              <a:buChar char="●"/>
            </a:pPr>
            <a:r>
              <a:rPr lang="en-GB" sz="1500" b="1">
                <a:solidFill>
                  <a:srgbClr val="156C80"/>
                </a:solidFill>
              </a:rPr>
              <a:t>Scraped </a:t>
            </a:r>
            <a:r>
              <a:rPr lang="en-GB" sz="1500">
                <a:solidFill>
                  <a:srgbClr val="156C80"/>
                </a:solidFill>
              </a:rPr>
              <a:t>dataset from various online judges and GitHub repos.</a:t>
            </a:r>
            <a:endParaRPr sz="1500">
              <a:solidFill>
                <a:srgbClr val="156C80"/>
              </a:solidFill>
            </a:endParaRPr>
          </a:p>
          <a:p>
            <a:pPr marL="457200" marR="0" lvl="1" indent="-209550" algn="l" rtl="0">
              <a:lnSpc>
                <a:spcPct val="140000"/>
              </a:lnSpc>
              <a:spcBef>
                <a:spcPts val="0"/>
              </a:spcBef>
              <a:spcAft>
                <a:spcPts val="0"/>
              </a:spcAft>
              <a:buClr>
                <a:srgbClr val="156C80"/>
              </a:buClr>
              <a:buSzPts val="1500"/>
              <a:buChar char="○"/>
            </a:pPr>
            <a:r>
              <a:rPr lang="en-GB" sz="1500" b="1">
                <a:solidFill>
                  <a:srgbClr val="156C80"/>
                </a:solidFill>
              </a:rPr>
              <a:t>Total:</a:t>
            </a:r>
            <a:r>
              <a:rPr lang="en-GB" sz="1500">
                <a:solidFill>
                  <a:srgbClr val="156C80"/>
                </a:solidFill>
              </a:rPr>
              <a:t> 19,503 Problem - 1,700,412 Solution</a:t>
            </a: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a:solidFill>
                  <a:srgbClr val="156C80"/>
                </a:solidFill>
              </a:rPr>
              <a:t>Encountered </a:t>
            </a:r>
            <a:r>
              <a:rPr lang="en-GB" sz="1500" b="1">
                <a:solidFill>
                  <a:srgbClr val="156C80"/>
                </a:solidFill>
              </a:rPr>
              <a:t>rate limit constraints</a:t>
            </a:r>
            <a:r>
              <a:rPr lang="en-GB" sz="1500">
                <a:solidFill>
                  <a:srgbClr val="156C80"/>
                </a:solidFill>
              </a:rPr>
              <a:t> during web scraping for the dataset.</a:t>
            </a:r>
            <a:endParaRPr sz="1500">
              <a:solidFill>
                <a:srgbClr val="156C80"/>
              </a:solidFill>
            </a:endParaRPr>
          </a:p>
        </p:txBody>
      </p:sp>
      <p:grpSp>
        <p:nvGrpSpPr>
          <p:cNvPr id="362" name="Google Shape;362;p38"/>
          <p:cNvGrpSpPr/>
          <p:nvPr/>
        </p:nvGrpSpPr>
        <p:grpSpPr>
          <a:xfrm>
            <a:off x="6753640" y="2692766"/>
            <a:ext cx="1592633" cy="1005229"/>
            <a:chOff x="14160225" y="3955847"/>
            <a:chExt cx="3463753" cy="2545528"/>
          </a:xfrm>
        </p:grpSpPr>
        <p:pic>
          <p:nvPicPr>
            <p:cNvPr id="363" name="Google Shape;363;p38"/>
            <p:cNvPicPr preferRelativeResize="0"/>
            <p:nvPr/>
          </p:nvPicPr>
          <p:blipFill rotWithShape="1">
            <a:blip r:embed="rId5">
              <a:alphaModFix/>
            </a:blip>
            <a:srcRect b="25065"/>
            <a:stretch/>
          </p:blipFill>
          <p:spPr>
            <a:xfrm>
              <a:off x="14160225" y="3955847"/>
              <a:ext cx="2667000" cy="1672550"/>
            </a:xfrm>
            <a:prstGeom prst="rect">
              <a:avLst/>
            </a:prstGeom>
            <a:noFill/>
            <a:ln>
              <a:noFill/>
            </a:ln>
          </p:spPr>
        </p:pic>
        <p:sp>
          <p:nvSpPr>
            <p:cNvPr id="364" name="Google Shape;364;p38"/>
            <p:cNvSpPr txBox="1"/>
            <p:nvPr/>
          </p:nvSpPr>
          <p:spPr>
            <a:xfrm>
              <a:off x="15084178" y="5682675"/>
              <a:ext cx="2539800" cy="8187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500" b="1">
                  <a:solidFill>
                    <a:srgbClr val="156C80"/>
                  </a:solidFill>
                </a:rPr>
                <a:t>UVA</a:t>
              </a:r>
              <a:endParaRPr sz="1500" b="1">
                <a:solidFill>
                  <a:srgbClr val="156C80"/>
                </a:solidFill>
              </a:endParaRPr>
            </a:p>
          </p:txBody>
        </p:sp>
      </p:grpSp>
      <p:grpSp>
        <p:nvGrpSpPr>
          <p:cNvPr id="365" name="Google Shape;365;p38"/>
          <p:cNvGrpSpPr/>
          <p:nvPr/>
        </p:nvGrpSpPr>
        <p:grpSpPr>
          <a:xfrm>
            <a:off x="2274850" y="3890248"/>
            <a:ext cx="1307954" cy="1087925"/>
            <a:chOff x="8385838" y="4043938"/>
            <a:chExt cx="2844615" cy="2754938"/>
          </a:xfrm>
        </p:grpSpPr>
        <p:pic>
          <p:nvPicPr>
            <p:cNvPr id="366" name="Google Shape;366;p38"/>
            <p:cNvPicPr preferRelativeResize="0"/>
            <p:nvPr/>
          </p:nvPicPr>
          <p:blipFill>
            <a:blip r:embed="rId6">
              <a:alphaModFix/>
            </a:blip>
            <a:stretch>
              <a:fillRect/>
            </a:stretch>
          </p:blipFill>
          <p:spPr>
            <a:xfrm>
              <a:off x="8385838" y="4043938"/>
              <a:ext cx="2199124" cy="2199124"/>
            </a:xfrm>
            <a:prstGeom prst="rect">
              <a:avLst/>
            </a:prstGeom>
            <a:noFill/>
            <a:ln>
              <a:noFill/>
            </a:ln>
          </p:spPr>
        </p:pic>
        <p:sp>
          <p:nvSpPr>
            <p:cNvPr id="367" name="Google Shape;367;p38"/>
            <p:cNvSpPr txBox="1"/>
            <p:nvPr/>
          </p:nvSpPr>
          <p:spPr>
            <a:xfrm>
              <a:off x="8690653" y="5980175"/>
              <a:ext cx="2539800" cy="8187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500" b="1">
                  <a:solidFill>
                    <a:srgbClr val="156C80"/>
                  </a:solidFill>
                </a:rPr>
                <a:t>LeetCode	</a:t>
              </a:r>
              <a:endParaRPr sz="1500" b="1">
                <a:solidFill>
                  <a:srgbClr val="156C80"/>
                </a:solidFill>
              </a:endParaRPr>
            </a:p>
          </p:txBody>
        </p:sp>
      </p:grpSp>
      <p:grpSp>
        <p:nvGrpSpPr>
          <p:cNvPr id="368" name="Google Shape;368;p38"/>
          <p:cNvGrpSpPr/>
          <p:nvPr/>
        </p:nvGrpSpPr>
        <p:grpSpPr>
          <a:xfrm>
            <a:off x="1368171" y="2671438"/>
            <a:ext cx="1167800" cy="1143650"/>
            <a:chOff x="2654390" y="3902825"/>
            <a:chExt cx="2539800" cy="2896050"/>
          </a:xfrm>
        </p:grpSpPr>
        <p:pic>
          <p:nvPicPr>
            <p:cNvPr id="369" name="Google Shape;369;p38"/>
            <p:cNvPicPr preferRelativeResize="0"/>
            <p:nvPr/>
          </p:nvPicPr>
          <p:blipFill>
            <a:blip r:embed="rId7">
              <a:alphaModFix/>
            </a:blip>
            <a:stretch>
              <a:fillRect/>
            </a:stretch>
          </p:blipFill>
          <p:spPr>
            <a:xfrm>
              <a:off x="2733225" y="3902825"/>
              <a:ext cx="2077350" cy="2077350"/>
            </a:xfrm>
            <a:prstGeom prst="rect">
              <a:avLst/>
            </a:prstGeom>
            <a:noFill/>
            <a:ln>
              <a:noFill/>
            </a:ln>
          </p:spPr>
        </p:pic>
        <p:sp>
          <p:nvSpPr>
            <p:cNvPr id="370" name="Google Shape;370;p38"/>
            <p:cNvSpPr txBox="1"/>
            <p:nvPr/>
          </p:nvSpPr>
          <p:spPr>
            <a:xfrm>
              <a:off x="2654390" y="5980175"/>
              <a:ext cx="2539800" cy="8187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500" b="1">
                  <a:solidFill>
                    <a:srgbClr val="156C80"/>
                  </a:solidFill>
                </a:rPr>
                <a:t>Codeforces</a:t>
              </a:r>
              <a:endParaRPr sz="1500" b="1">
                <a:solidFill>
                  <a:srgbClr val="156C80"/>
                </a:solidFill>
              </a:endParaRPr>
            </a:p>
          </p:txBody>
        </p:sp>
      </p:grpSp>
      <p:grpSp>
        <p:nvGrpSpPr>
          <p:cNvPr id="371" name="Google Shape;371;p38"/>
          <p:cNvGrpSpPr/>
          <p:nvPr/>
        </p:nvGrpSpPr>
        <p:grpSpPr>
          <a:xfrm>
            <a:off x="5661528" y="3761297"/>
            <a:ext cx="1167800" cy="1110414"/>
            <a:chOff x="5786540" y="4249850"/>
            <a:chExt cx="2539800" cy="2811888"/>
          </a:xfrm>
        </p:grpSpPr>
        <p:sp>
          <p:nvSpPr>
            <p:cNvPr id="372" name="Google Shape;372;p38"/>
            <p:cNvSpPr txBox="1"/>
            <p:nvPr/>
          </p:nvSpPr>
          <p:spPr>
            <a:xfrm>
              <a:off x="5786540" y="6243038"/>
              <a:ext cx="2539800" cy="8187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500" b="1">
                  <a:solidFill>
                    <a:srgbClr val="156C80"/>
                  </a:solidFill>
                </a:rPr>
                <a:t>CodeChef</a:t>
              </a:r>
              <a:endParaRPr sz="1500" b="1">
                <a:solidFill>
                  <a:srgbClr val="156C80"/>
                </a:solidFill>
              </a:endParaRPr>
            </a:p>
          </p:txBody>
        </p:sp>
        <p:pic>
          <p:nvPicPr>
            <p:cNvPr id="373" name="Google Shape;373;p38"/>
            <p:cNvPicPr preferRelativeResize="0"/>
            <p:nvPr/>
          </p:nvPicPr>
          <p:blipFill>
            <a:blip r:embed="rId8">
              <a:alphaModFix/>
            </a:blip>
            <a:stretch>
              <a:fillRect/>
            </a:stretch>
          </p:blipFill>
          <p:spPr>
            <a:xfrm>
              <a:off x="5846050" y="4249850"/>
              <a:ext cx="1792375" cy="1852075"/>
            </a:xfrm>
            <a:prstGeom prst="rect">
              <a:avLst/>
            </a:prstGeom>
            <a:noFill/>
            <a:ln>
              <a:noFill/>
            </a:ln>
          </p:spPr>
        </p:pic>
      </p:grpSp>
      <p:grpSp>
        <p:nvGrpSpPr>
          <p:cNvPr id="374" name="Google Shape;374;p38"/>
          <p:cNvGrpSpPr/>
          <p:nvPr/>
        </p:nvGrpSpPr>
        <p:grpSpPr>
          <a:xfrm>
            <a:off x="2889584" y="2711803"/>
            <a:ext cx="1421519" cy="1106579"/>
            <a:chOff x="10737350" y="3803450"/>
            <a:chExt cx="3091603" cy="2802175"/>
          </a:xfrm>
        </p:grpSpPr>
        <p:sp>
          <p:nvSpPr>
            <p:cNvPr id="375" name="Google Shape;375;p38"/>
            <p:cNvSpPr txBox="1"/>
            <p:nvPr/>
          </p:nvSpPr>
          <p:spPr>
            <a:xfrm>
              <a:off x="11289153" y="5786925"/>
              <a:ext cx="2539800" cy="8187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500" b="1">
                  <a:solidFill>
                    <a:srgbClr val="156C80"/>
                  </a:solidFill>
                </a:rPr>
                <a:t>AtCoder	</a:t>
              </a:r>
              <a:endParaRPr sz="1500" b="1">
                <a:solidFill>
                  <a:srgbClr val="156C80"/>
                </a:solidFill>
              </a:endParaRPr>
            </a:p>
          </p:txBody>
        </p:sp>
        <p:pic>
          <p:nvPicPr>
            <p:cNvPr id="376" name="Google Shape;376;p38"/>
            <p:cNvPicPr preferRelativeResize="0"/>
            <p:nvPr/>
          </p:nvPicPr>
          <p:blipFill rotWithShape="1">
            <a:blip r:embed="rId9">
              <a:alphaModFix/>
            </a:blip>
            <a:srcRect b="25628"/>
            <a:stretch/>
          </p:blipFill>
          <p:spPr>
            <a:xfrm>
              <a:off x="10737350" y="3803450"/>
              <a:ext cx="2667000" cy="1983475"/>
            </a:xfrm>
            <a:prstGeom prst="rect">
              <a:avLst/>
            </a:prstGeom>
            <a:noFill/>
            <a:ln>
              <a:noFill/>
            </a:ln>
          </p:spPr>
        </p:pic>
      </p:grpSp>
      <p:grpSp>
        <p:nvGrpSpPr>
          <p:cNvPr id="377" name="Google Shape;377;p38"/>
          <p:cNvGrpSpPr/>
          <p:nvPr/>
        </p:nvGrpSpPr>
        <p:grpSpPr>
          <a:xfrm>
            <a:off x="4907727" y="2677188"/>
            <a:ext cx="1240219" cy="1346371"/>
            <a:chOff x="15795180" y="4104825"/>
            <a:chExt cx="2697300" cy="3409398"/>
          </a:xfrm>
        </p:grpSpPr>
        <p:sp>
          <p:nvSpPr>
            <p:cNvPr id="378" name="Google Shape;378;p38"/>
            <p:cNvSpPr txBox="1"/>
            <p:nvPr/>
          </p:nvSpPr>
          <p:spPr>
            <a:xfrm>
              <a:off x="15795180" y="6111123"/>
              <a:ext cx="2697300" cy="14031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500" b="1">
                  <a:solidFill>
                    <a:srgbClr val="156C80"/>
                  </a:solidFill>
                </a:rPr>
                <a:t>HackerEarth	</a:t>
              </a:r>
              <a:endParaRPr sz="1500" b="1">
                <a:solidFill>
                  <a:srgbClr val="156C80"/>
                </a:solidFill>
              </a:endParaRPr>
            </a:p>
          </p:txBody>
        </p:sp>
        <p:pic>
          <p:nvPicPr>
            <p:cNvPr id="379" name="Google Shape;379;p38"/>
            <p:cNvPicPr preferRelativeResize="0"/>
            <p:nvPr/>
          </p:nvPicPr>
          <p:blipFill rotWithShape="1">
            <a:blip r:embed="rId10">
              <a:alphaModFix/>
            </a:blip>
            <a:srcRect b="9958"/>
            <a:stretch/>
          </p:blipFill>
          <p:spPr>
            <a:xfrm>
              <a:off x="15935150" y="4104825"/>
              <a:ext cx="2010951" cy="2077351"/>
            </a:xfrm>
            <a:prstGeom prst="rect">
              <a:avLst/>
            </a:prstGeom>
            <a:noFill/>
            <a:ln>
              <a:noFill/>
            </a:ln>
          </p:spPr>
        </p:pic>
      </p:grpSp>
      <p:pic>
        <p:nvPicPr>
          <p:cNvPr id="380" name="Google Shape;380;p38"/>
          <p:cNvPicPr preferRelativeResize="0"/>
          <p:nvPr/>
        </p:nvPicPr>
        <p:blipFill>
          <a:blip r:embed="rId11">
            <a:alphaModFix/>
          </a:blip>
          <a:stretch>
            <a:fillRect/>
          </a:stretch>
        </p:blipFill>
        <p:spPr>
          <a:xfrm rot="-1426303">
            <a:off x="439545" y="4119697"/>
            <a:ext cx="1703166" cy="561354"/>
          </a:xfrm>
          <a:prstGeom prst="rect">
            <a:avLst/>
          </a:prstGeom>
          <a:noFill/>
          <a:ln>
            <a:noFill/>
          </a:ln>
        </p:spPr>
      </p:pic>
      <p:pic>
        <p:nvPicPr>
          <p:cNvPr id="381" name="Google Shape;381;p38"/>
          <p:cNvPicPr preferRelativeResize="0"/>
          <p:nvPr/>
        </p:nvPicPr>
        <p:blipFill>
          <a:blip r:embed="rId12">
            <a:alphaModFix/>
          </a:blip>
          <a:stretch>
            <a:fillRect/>
          </a:stretch>
        </p:blipFill>
        <p:spPr>
          <a:xfrm rot="-1538536">
            <a:off x="3548181" y="4059840"/>
            <a:ext cx="1640997" cy="642460"/>
          </a:xfrm>
          <a:prstGeom prst="rect">
            <a:avLst/>
          </a:prstGeom>
          <a:noFill/>
          <a:ln>
            <a:noFill/>
          </a:ln>
        </p:spPr>
      </p:pic>
      <p:grpSp>
        <p:nvGrpSpPr>
          <p:cNvPr id="382" name="Google Shape;382;p38"/>
          <p:cNvGrpSpPr/>
          <p:nvPr/>
        </p:nvGrpSpPr>
        <p:grpSpPr>
          <a:xfrm>
            <a:off x="7442514" y="3634869"/>
            <a:ext cx="1431353" cy="1138082"/>
            <a:chOff x="14297975" y="712775"/>
            <a:chExt cx="3112990" cy="2881950"/>
          </a:xfrm>
        </p:grpSpPr>
        <p:pic>
          <p:nvPicPr>
            <p:cNvPr id="383" name="Google Shape;383;p38"/>
            <p:cNvPicPr preferRelativeResize="0"/>
            <p:nvPr/>
          </p:nvPicPr>
          <p:blipFill>
            <a:blip r:embed="rId13">
              <a:alphaModFix/>
            </a:blip>
            <a:stretch>
              <a:fillRect/>
            </a:stretch>
          </p:blipFill>
          <p:spPr>
            <a:xfrm>
              <a:off x="14297975" y="712775"/>
              <a:ext cx="2381789" cy="2077350"/>
            </a:xfrm>
            <a:prstGeom prst="rect">
              <a:avLst/>
            </a:prstGeom>
            <a:noFill/>
            <a:ln>
              <a:noFill/>
            </a:ln>
          </p:spPr>
        </p:pic>
        <p:sp>
          <p:nvSpPr>
            <p:cNvPr id="384" name="Google Shape;384;p38"/>
            <p:cNvSpPr txBox="1"/>
            <p:nvPr/>
          </p:nvSpPr>
          <p:spPr>
            <a:xfrm>
              <a:off x="14871165" y="2776025"/>
              <a:ext cx="2539800" cy="8187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500" b="1">
                  <a:solidFill>
                    <a:srgbClr val="156C80"/>
                  </a:solidFill>
                </a:rPr>
                <a:t>GitHub	</a:t>
              </a:r>
              <a:endParaRPr sz="1500" b="1">
                <a:solidFill>
                  <a:srgbClr val="156C80"/>
                </a:solidFill>
              </a:endParaRPr>
            </a:p>
          </p:txBody>
        </p:sp>
      </p:grpSp>
      <p:sp>
        <p:nvSpPr>
          <p:cNvPr id="385" name="Google Shape;385;p38"/>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389"/>
        <p:cNvGrpSpPr/>
        <p:nvPr/>
      </p:nvGrpSpPr>
      <p:grpSpPr>
        <a:xfrm>
          <a:off x="0" y="0"/>
          <a:ext cx="0" cy="0"/>
          <a:chOff x="0" y="0"/>
          <a:chExt cx="0" cy="0"/>
        </a:xfrm>
      </p:grpSpPr>
      <p:sp>
        <p:nvSpPr>
          <p:cNvPr id="390" name="Google Shape;390;p39"/>
          <p:cNvSpPr/>
          <p:nvPr/>
        </p:nvSpPr>
        <p:spPr>
          <a:xfrm>
            <a:off x="-31751" y="311239"/>
            <a:ext cx="2501308" cy="1038673"/>
          </a:xfrm>
          <a:custGeom>
            <a:avLst/>
            <a:gdLst/>
            <a:ahLst/>
            <a:cxnLst/>
            <a:rect l="l" t="t" r="r" b="b"/>
            <a:pathLst>
              <a:path w="5002616" h="2077345" extrusionOk="0">
                <a:moveTo>
                  <a:pt x="0" y="0"/>
                </a:moveTo>
                <a:lnTo>
                  <a:pt x="5002616" y="0"/>
                </a:lnTo>
                <a:lnTo>
                  <a:pt x="5002616" y="2077345"/>
                </a:lnTo>
                <a:lnTo>
                  <a:pt x="0" y="207734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91" name="Google Shape;391;p39"/>
          <p:cNvSpPr txBox="1"/>
          <p:nvPr/>
        </p:nvSpPr>
        <p:spPr>
          <a:xfrm>
            <a:off x="3093800" y="454163"/>
            <a:ext cx="43152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 Dataset Structure</a:t>
            </a:r>
            <a:endParaRPr sz="700"/>
          </a:p>
        </p:txBody>
      </p:sp>
      <p:sp>
        <p:nvSpPr>
          <p:cNvPr id="392" name="Google Shape;392;p39"/>
          <p:cNvSpPr txBox="1"/>
          <p:nvPr/>
        </p:nvSpPr>
        <p:spPr>
          <a:xfrm>
            <a:off x="1144650" y="1767388"/>
            <a:ext cx="5339700" cy="1200600"/>
          </a:xfrm>
          <a:prstGeom prst="rect">
            <a:avLst/>
          </a:prstGeom>
          <a:noFill/>
          <a:ln>
            <a:noFill/>
          </a:ln>
        </p:spPr>
        <p:txBody>
          <a:bodyPr spcFirstLastPara="1" wrap="square" lIns="0" tIns="0" rIns="0" bIns="0" anchor="t" anchorCtr="0">
            <a:spAutoFit/>
          </a:bodyPr>
          <a:lstStyle/>
          <a:p>
            <a:pPr marL="228600" marR="0" lvl="0" indent="-209550" algn="l" rtl="0">
              <a:lnSpc>
                <a:spcPct val="140000"/>
              </a:lnSpc>
              <a:spcBef>
                <a:spcPts val="0"/>
              </a:spcBef>
              <a:spcAft>
                <a:spcPts val="0"/>
              </a:spcAft>
              <a:buClr>
                <a:srgbClr val="156C80"/>
              </a:buClr>
              <a:buSzPts val="1500"/>
              <a:buChar char="●"/>
            </a:pPr>
            <a:r>
              <a:rPr lang="en-GB" sz="1500">
                <a:solidFill>
                  <a:srgbClr val="156C80"/>
                </a:solidFill>
              </a:rPr>
              <a:t> </a:t>
            </a:r>
            <a:r>
              <a:rPr lang="en-GB" sz="1500" b="1">
                <a:solidFill>
                  <a:srgbClr val="156C80"/>
                </a:solidFill>
              </a:rPr>
              <a:t>Two datasets:</a:t>
            </a:r>
            <a:endParaRPr sz="1500" b="1">
              <a:solidFill>
                <a:srgbClr val="156C80"/>
              </a:solidFill>
            </a:endParaRPr>
          </a:p>
          <a:p>
            <a:pPr marL="457200" marR="0" lvl="1" indent="-209550" algn="l" rtl="0">
              <a:lnSpc>
                <a:spcPct val="140000"/>
              </a:lnSpc>
              <a:spcBef>
                <a:spcPts val="0"/>
              </a:spcBef>
              <a:spcAft>
                <a:spcPts val="0"/>
              </a:spcAft>
              <a:buClr>
                <a:srgbClr val="156C80"/>
              </a:buClr>
              <a:buSzPts val="1500"/>
              <a:buFont typeface="Arial"/>
              <a:buChar char="○"/>
            </a:pPr>
            <a:r>
              <a:rPr lang="en-GB" sz="1500" b="1">
                <a:solidFill>
                  <a:srgbClr val="156C80"/>
                </a:solidFill>
              </a:rPr>
              <a:t>Problems : </a:t>
            </a:r>
            <a:r>
              <a:rPr lang="en-GB" sz="1500">
                <a:solidFill>
                  <a:srgbClr val="156C80"/>
                </a:solidFill>
                <a:latin typeface="Arial"/>
                <a:ea typeface="Arial"/>
                <a:cs typeface="Arial"/>
                <a:sym typeface="Arial"/>
              </a:rPr>
              <a:t>Problem Link / Problem Text / Sample Input / Sample Output / Time Limit (s) / Memory Limit (mb) / Tags / Difficulty</a:t>
            </a:r>
            <a:endParaRPr sz="1500">
              <a:solidFill>
                <a:srgbClr val="156C80"/>
              </a:solidFill>
            </a:endParaRPr>
          </a:p>
        </p:txBody>
      </p:sp>
      <p:sp>
        <p:nvSpPr>
          <p:cNvPr id="393" name="Google Shape;393;p39"/>
          <p:cNvSpPr/>
          <p:nvPr/>
        </p:nvSpPr>
        <p:spPr>
          <a:xfrm>
            <a:off x="5623094" y="4525918"/>
            <a:ext cx="3552596" cy="527728"/>
          </a:xfrm>
          <a:custGeom>
            <a:avLst/>
            <a:gdLst/>
            <a:ahLst/>
            <a:cxnLst/>
            <a:rect l="l" t="t" r="r" b="b"/>
            <a:pathLst>
              <a:path w="7105193" h="1055456" extrusionOk="0">
                <a:moveTo>
                  <a:pt x="0" y="0"/>
                </a:moveTo>
                <a:lnTo>
                  <a:pt x="7105192" y="0"/>
                </a:lnTo>
                <a:lnTo>
                  <a:pt x="7105192" y="1055456"/>
                </a:lnTo>
                <a:lnTo>
                  <a:pt x="0" y="105545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394" name="Google Shape;394;p39"/>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15</a:t>
            </a:fld>
            <a:endParaRPr/>
          </a:p>
        </p:txBody>
      </p:sp>
      <p:graphicFrame>
        <p:nvGraphicFramePr>
          <p:cNvPr id="395" name="Google Shape;395;p39"/>
          <p:cNvGraphicFramePr/>
          <p:nvPr/>
        </p:nvGraphicFramePr>
        <p:xfrm>
          <a:off x="1144638" y="3120025"/>
          <a:ext cx="7260075" cy="1330050"/>
        </p:xfrm>
        <a:graphic>
          <a:graphicData uri="http://schemas.openxmlformats.org/drawingml/2006/table">
            <a:tbl>
              <a:tblPr>
                <a:noFill/>
                <a:tableStyleId>{955F5199-5ED5-4B37-9295-37F04DFC6318}</a:tableStyleId>
              </a:tblPr>
              <a:tblGrid>
                <a:gridCol w="806675">
                  <a:extLst>
                    <a:ext uri="{9D8B030D-6E8A-4147-A177-3AD203B41FA5}">
                      <a16:colId xmlns:a16="http://schemas.microsoft.com/office/drawing/2014/main" val="20000"/>
                    </a:ext>
                  </a:extLst>
                </a:gridCol>
                <a:gridCol w="806675">
                  <a:extLst>
                    <a:ext uri="{9D8B030D-6E8A-4147-A177-3AD203B41FA5}">
                      <a16:colId xmlns:a16="http://schemas.microsoft.com/office/drawing/2014/main" val="20001"/>
                    </a:ext>
                  </a:extLst>
                </a:gridCol>
                <a:gridCol w="806675">
                  <a:extLst>
                    <a:ext uri="{9D8B030D-6E8A-4147-A177-3AD203B41FA5}">
                      <a16:colId xmlns:a16="http://schemas.microsoft.com/office/drawing/2014/main" val="20002"/>
                    </a:ext>
                  </a:extLst>
                </a:gridCol>
                <a:gridCol w="708150">
                  <a:extLst>
                    <a:ext uri="{9D8B030D-6E8A-4147-A177-3AD203B41FA5}">
                      <a16:colId xmlns:a16="http://schemas.microsoft.com/office/drawing/2014/main" val="20003"/>
                    </a:ext>
                  </a:extLst>
                </a:gridCol>
                <a:gridCol w="905200">
                  <a:extLst>
                    <a:ext uri="{9D8B030D-6E8A-4147-A177-3AD203B41FA5}">
                      <a16:colId xmlns:a16="http://schemas.microsoft.com/office/drawing/2014/main" val="20004"/>
                    </a:ext>
                  </a:extLst>
                </a:gridCol>
                <a:gridCol w="929875">
                  <a:extLst>
                    <a:ext uri="{9D8B030D-6E8A-4147-A177-3AD203B41FA5}">
                      <a16:colId xmlns:a16="http://schemas.microsoft.com/office/drawing/2014/main" val="20005"/>
                    </a:ext>
                  </a:extLst>
                </a:gridCol>
                <a:gridCol w="782625">
                  <a:extLst>
                    <a:ext uri="{9D8B030D-6E8A-4147-A177-3AD203B41FA5}">
                      <a16:colId xmlns:a16="http://schemas.microsoft.com/office/drawing/2014/main" val="20006"/>
                    </a:ext>
                  </a:extLst>
                </a:gridCol>
                <a:gridCol w="707525">
                  <a:extLst>
                    <a:ext uri="{9D8B030D-6E8A-4147-A177-3AD203B41FA5}">
                      <a16:colId xmlns:a16="http://schemas.microsoft.com/office/drawing/2014/main" val="20007"/>
                    </a:ext>
                  </a:extLst>
                </a:gridCol>
                <a:gridCol w="806675">
                  <a:extLst>
                    <a:ext uri="{9D8B030D-6E8A-4147-A177-3AD203B41FA5}">
                      <a16:colId xmlns:a16="http://schemas.microsoft.com/office/drawing/2014/main" val="20008"/>
                    </a:ext>
                  </a:extLst>
                </a:gridCol>
              </a:tblGrid>
              <a:tr h="683975">
                <a:tc>
                  <a:txBody>
                    <a:bodyPr/>
                    <a:lstStyle/>
                    <a:p>
                      <a:pPr marL="0" lvl="0" indent="0" algn="ctr" rtl="0">
                        <a:spcBef>
                          <a:spcPts val="0"/>
                        </a:spcBef>
                        <a:spcAft>
                          <a:spcPts val="0"/>
                        </a:spcAft>
                        <a:buNone/>
                      </a:pPr>
                      <a:r>
                        <a:rPr lang="en-GB" sz="1100" b="1">
                          <a:solidFill>
                            <a:schemeClr val="lt1"/>
                          </a:solidFill>
                        </a:rPr>
                        <a:t>Online Judge</a:t>
                      </a:r>
                      <a:endParaRPr sz="1100" b="1">
                        <a:solidFill>
                          <a:schemeClr val="lt1"/>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tc>
                  <a:txBody>
                    <a:bodyPr/>
                    <a:lstStyle/>
                    <a:p>
                      <a:pPr marL="0" lvl="0" indent="0" algn="ctr" rtl="0">
                        <a:lnSpc>
                          <a:spcPct val="137931"/>
                        </a:lnSpc>
                        <a:spcBef>
                          <a:spcPts val="0"/>
                        </a:spcBef>
                        <a:spcAft>
                          <a:spcPts val="0"/>
                        </a:spcAft>
                        <a:buClr>
                          <a:schemeClr val="dk1"/>
                        </a:buClr>
                        <a:buSzPts val="600"/>
                        <a:buFont typeface="Arial"/>
                        <a:buNone/>
                      </a:pPr>
                      <a:r>
                        <a:rPr lang="en-GB" sz="1100" b="1">
                          <a:solidFill>
                            <a:srgbClr val="156C80"/>
                          </a:solidFill>
                        </a:rPr>
                        <a:t>AtCoder</a:t>
                      </a:r>
                      <a:endParaRPr sz="1100" b="1">
                        <a:solidFill>
                          <a:schemeClr val="lt1"/>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37931"/>
                        </a:lnSpc>
                        <a:spcBef>
                          <a:spcPts val="0"/>
                        </a:spcBef>
                        <a:spcAft>
                          <a:spcPts val="0"/>
                        </a:spcAft>
                        <a:buNone/>
                      </a:pPr>
                      <a:r>
                        <a:rPr lang="en-GB" sz="1100" b="1">
                          <a:solidFill>
                            <a:srgbClr val="156C80"/>
                          </a:solidFill>
                        </a:rPr>
                        <a:t>CodeChef</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lvl="0" indent="0" algn="ctr" rtl="0">
                        <a:spcBef>
                          <a:spcPts val="0"/>
                        </a:spcBef>
                        <a:spcAft>
                          <a:spcPts val="0"/>
                        </a:spcAft>
                        <a:buNone/>
                      </a:pPr>
                      <a:r>
                        <a:rPr lang="en-GB" sz="1100" b="1">
                          <a:solidFill>
                            <a:srgbClr val="156C80"/>
                          </a:solidFill>
                        </a:rPr>
                        <a:t>CSES</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lvl="0" indent="0" algn="ctr" rtl="0">
                        <a:spcBef>
                          <a:spcPts val="0"/>
                        </a:spcBef>
                        <a:spcAft>
                          <a:spcPts val="0"/>
                        </a:spcAft>
                        <a:buClr>
                          <a:schemeClr val="dk1"/>
                        </a:buClr>
                        <a:buSzPts val="600"/>
                        <a:buFont typeface="Arial"/>
                        <a:buNone/>
                      </a:pPr>
                      <a:r>
                        <a:rPr lang="en-GB" sz="1100" b="1">
                          <a:solidFill>
                            <a:srgbClr val="156C80"/>
                          </a:solidFill>
                        </a:rPr>
                        <a:t>Codeforces</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lvl="0" indent="0" algn="ctr" rtl="0">
                        <a:spcBef>
                          <a:spcPts val="0"/>
                        </a:spcBef>
                        <a:spcAft>
                          <a:spcPts val="0"/>
                        </a:spcAft>
                        <a:buNone/>
                      </a:pPr>
                      <a:r>
                        <a:rPr lang="en-GB" sz="1100" b="1">
                          <a:solidFill>
                            <a:srgbClr val="156C80"/>
                          </a:solidFill>
                        </a:rPr>
                        <a:t>HackerEarth</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lvl="0" indent="0" algn="ctr" rtl="0">
                        <a:spcBef>
                          <a:spcPts val="0"/>
                        </a:spcBef>
                        <a:spcAft>
                          <a:spcPts val="0"/>
                        </a:spcAft>
                        <a:buNone/>
                      </a:pPr>
                      <a:r>
                        <a:rPr lang="en-GB" sz="1100" b="1">
                          <a:solidFill>
                            <a:srgbClr val="156C80"/>
                          </a:solidFill>
                        </a:rPr>
                        <a:t>LeetCode</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lvl="0" indent="0" algn="ctr" rtl="0">
                        <a:spcBef>
                          <a:spcPts val="0"/>
                        </a:spcBef>
                        <a:spcAft>
                          <a:spcPts val="0"/>
                        </a:spcAft>
                        <a:buClr>
                          <a:schemeClr val="dk1"/>
                        </a:buClr>
                        <a:buSzPts val="600"/>
                        <a:buFont typeface="Arial"/>
                        <a:buNone/>
                      </a:pPr>
                      <a:r>
                        <a:rPr lang="en-GB" sz="1100" b="1">
                          <a:solidFill>
                            <a:srgbClr val="156C80"/>
                          </a:solidFill>
                        </a:rPr>
                        <a:t>Uva</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marR="0" lvl="0" indent="0" algn="ctr" rtl="0">
                        <a:lnSpc>
                          <a:spcPct val="137931"/>
                        </a:lnSpc>
                        <a:spcBef>
                          <a:spcPts val="0"/>
                        </a:spcBef>
                        <a:spcAft>
                          <a:spcPts val="0"/>
                        </a:spcAft>
                        <a:buNone/>
                      </a:pPr>
                      <a:r>
                        <a:rPr lang="en-GB" sz="1100" b="1">
                          <a:solidFill>
                            <a:srgbClr val="156C80"/>
                          </a:solidFill>
                        </a:rPr>
                        <a:t>Yosupo</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extLst>
                  <a:ext uri="{0D108BD9-81ED-4DB2-BD59-A6C34878D82A}">
                    <a16:rowId xmlns:a16="http://schemas.microsoft.com/office/drawing/2014/main" val="10000"/>
                  </a:ext>
                </a:extLst>
              </a:tr>
              <a:tr h="646075">
                <a:tc>
                  <a:txBody>
                    <a:bodyPr/>
                    <a:lstStyle/>
                    <a:p>
                      <a:pPr marL="0" lvl="0" indent="0" algn="ctr" rtl="0">
                        <a:spcBef>
                          <a:spcPts val="0"/>
                        </a:spcBef>
                        <a:spcAft>
                          <a:spcPts val="0"/>
                        </a:spcAft>
                        <a:buNone/>
                      </a:pPr>
                      <a:r>
                        <a:rPr lang="en-GB" sz="1100" b="1">
                          <a:solidFill>
                            <a:schemeClr val="lt1"/>
                          </a:solidFill>
                        </a:rPr>
                        <a:t>Number of Problems</a:t>
                      </a:r>
                      <a:endParaRPr sz="1100" b="1">
                        <a:solidFill>
                          <a:schemeClr val="lt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156C80"/>
                    </a:solidFill>
                  </a:tcPr>
                </a:tc>
                <a:tc>
                  <a:txBody>
                    <a:bodyPr/>
                    <a:lstStyle/>
                    <a:p>
                      <a:pPr marL="0" lvl="0" indent="0" algn="ctr" rtl="0">
                        <a:spcBef>
                          <a:spcPts val="0"/>
                        </a:spcBef>
                        <a:spcAft>
                          <a:spcPts val="0"/>
                        </a:spcAft>
                        <a:buNone/>
                      </a:pPr>
                      <a:r>
                        <a:rPr lang="en-GB" sz="1100">
                          <a:solidFill>
                            <a:srgbClr val="156C80"/>
                          </a:solidFill>
                        </a:rPr>
                        <a:t>2,307</a:t>
                      </a:r>
                      <a:endParaRPr sz="1100" b="1">
                        <a:solidFill>
                          <a:schemeClr val="lt1"/>
                        </a:solidFill>
                      </a:endParaRPr>
                    </a:p>
                  </a:txBody>
                  <a:tcPr marL="45725" marR="45725" marT="45725" marB="45725" anchor="ctr">
                    <a:lnL w="19050" cap="flat" cmpd="sng">
                      <a:solidFill>
                        <a:srgbClr val="434343"/>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GB" sz="1100">
                          <a:solidFill>
                            <a:srgbClr val="156C80"/>
                          </a:solidFill>
                        </a:rPr>
                        <a:t>3,201</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296</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8,636</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985</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2,424</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1,461</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193</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399"/>
        <p:cNvGrpSpPr/>
        <p:nvPr/>
      </p:nvGrpSpPr>
      <p:grpSpPr>
        <a:xfrm>
          <a:off x="0" y="0"/>
          <a:ext cx="0" cy="0"/>
          <a:chOff x="0" y="0"/>
          <a:chExt cx="0" cy="0"/>
        </a:xfrm>
      </p:grpSpPr>
      <p:sp>
        <p:nvSpPr>
          <p:cNvPr id="400" name="Google Shape;400;p40"/>
          <p:cNvSpPr/>
          <p:nvPr/>
        </p:nvSpPr>
        <p:spPr>
          <a:xfrm>
            <a:off x="-31751" y="311239"/>
            <a:ext cx="2501308" cy="1038673"/>
          </a:xfrm>
          <a:custGeom>
            <a:avLst/>
            <a:gdLst/>
            <a:ahLst/>
            <a:cxnLst/>
            <a:rect l="l" t="t" r="r" b="b"/>
            <a:pathLst>
              <a:path w="5002616" h="2077345" extrusionOk="0">
                <a:moveTo>
                  <a:pt x="0" y="0"/>
                </a:moveTo>
                <a:lnTo>
                  <a:pt x="5002616" y="0"/>
                </a:lnTo>
                <a:lnTo>
                  <a:pt x="5002616" y="2077345"/>
                </a:lnTo>
                <a:lnTo>
                  <a:pt x="0" y="207734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01" name="Google Shape;401;p40"/>
          <p:cNvSpPr txBox="1"/>
          <p:nvPr/>
        </p:nvSpPr>
        <p:spPr>
          <a:xfrm>
            <a:off x="1144650" y="1767388"/>
            <a:ext cx="5079600" cy="2493600"/>
          </a:xfrm>
          <a:prstGeom prst="rect">
            <a:avLst/>
          </a:prstGeom>
          <a:noFill/>
          <a:ln>
            <a:noFill/>
          </a:ln>
        </p:spPr>
        <p:txBody>
          <a:bodyPr spcFirstLastPara="1" wrap="square" lIns="0" tIns="0" rIns="0" bIns="0" anchor="t" anchorCtr="0">
            <a:spAutoFit/>
          </a:bodyPr>
          <a:lstStyle/>
          <a:p>
            <a:pPr marL="228600" marR="0" lvl="0" indent="-209550" algn="l" rtl="0">
              <a:lnSpc>
                <a:spcPct val="140000"/>
              </a:lnSpc>
              <a:spcBef>
                <a:spcPts val="0"/>
              </a:spcBef>
              <a:spcAft>
                <a:spcPts val="0"/>
              </a:spcAft>
              <a:buClr>
                <a:srgbClr val="156C80"/>
              </a:buClr>
              <a:buSzPts val="1500"/>
              <a:buChar char="●"/>
            </a:pPr>
            <a:r>
              <a:rPr lang="en-GB" sz="1500">
                <a:solidFill>
                  <a:srgbClr val="156C80"/>
                </a:solidFill>
              </a:rPr>
              <a:t> </a:t>
            </a:r>
            <a:r>
              <a:rPr lang="en-GB" sz="1500" b="1">
                <a:solidFill>
                  <a:srgbClr val="156C80"/>
                </a:solidFill>
              </a:rPr>
              <a:t>Two datasets:</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a:solidFill>
                  <a:srgbClr val="156C80"/>
                </a:solidFill>
              </a:rPr>
              <a:t>Solutions:</a:t>
            </a:r>
            <a:r>
              <a:rPr lang="en-GB" sz="1500">
                <a:solidFill>
                  <a:srgbClr val="156C80"/>
                </a:solidFill>
              </a:rPr>
              <a:t> Problem Link / Submission Link / Problem Name / Source / Language/ Time / Memory / Solution</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All solutions are in </a:t>
            </a:r>
            <a:r>
              <a:rPr lang="en-GB" sz="1500" b="1">
                <a:solidFill>
                  <a:srgbClr val="156C80"/>
                </a:solidFill>
              </a:rPr>
              <a:t>C++</a:t>
            </a:r>
            <a:r>
              <a:rPr lang="en-GB" sz="1500">
                <a:solidFill>
                  <a:srgbClr val="156C80"/>
                </a:solidFill>
              </a:rPr>
              <a:t>.</a:t>
            </a:r>
            <a:endParaRPr sz="1500">
              <a:solidFill>
                <a:srgbClr val="156C80"/>
              </a:solidFill>
            </a:endParaRPr>
          </a:p>
          <a:p>
            <a:pPr marL="0" lvl="0" indent="0" algn="l" rtl="0">
              <a:lnSpc>
                <a:spcPct val="140000"/>
              </a:lnSpc>
              <a:spcBef>
                <a:spcPts val="0"/>
              </a:spcBef>
              <a:spcAft>
                <a:spcPts val="0"/>
              </a:spcAft>
              <a:buNone/>
            </a:pPr>
            <a:endParaRPr sz="1500">
              <a:solidFill>
                <a:srgbClr val="156C80"/>
              </a:solidFill>
            </a:endParaRPr>
          </a:p>
          <a:p>
            <a:pPr marL="0" marR="0" lvl="0" indent="0" algn="l" rtl="0">
              <a:lnSpc>
                <a:spcPct val="140000"/>
              </a:lnSpc>
              <a:spcBef>
                <a:spcPts val="0"/>
              </a:spcBef>
              <a:spcAft>
                <a:spcPts val="0"/>
              </a:spcAft>
              <a:buNone/>
            </a:pPr>
            <a:endParaRPr sz="1500">
              <a:solidFill>
                <a:srgbClr val="156C80"/>
              </a:solidFill>
            </a:endParaRPr>
          </a:p>
          <a:p>
            <a:pPr marL="0" marR="0" lvl="0" indent="0" algn="l" rtl="0">
              <a:lnSpc>
                <a:spcPct val="140000"/>
              </a:lnSpc>
              <a:spcBef>
                <a:spcPts val="0"/>
              </a:spcBef>
              <a:spcAft>
                <a:spcPts val="0"/>
              </a:spcAft>
              <a:buNone/>
            </a:pPr>
            <a:endParaRPr sz="1500">
              <a:solidFill>
                <a:srgbClr val="156C80"/>
              </a:solidFill>
            </a:endParaRPr>
          </a:p>
          <a:p>
            <a:pPr marL="0" lvl="0" indent="0" algn="l" rtl="0">
              <a:lnSpc>
                <a:spcPct val="140000"/>
              </a:lnSpc>
              <a:spcBef>
                <a:spcPts val="0"/>
              </a:spcBef>
              <a:spcAft>
                <a:spcPts val="0"/>
              </a:spcAft>
              <a:buNone/>
            </a:pPr>
            <a:endParaRPr sz="1500">
              <a:solidFill>
                <a:srgbClr val="156C80"/>
              </a:solidFill>
            </a:endParaRPr>
          </a:p>
        </p:txBody>
      </p:sp>
      <p:sp>
        <p:nvSpPr>
          <p:cNvPr id="402" name="Google Shape;402;p40"/>
          <p:cNvSpPr/>
          <p:nvPr/>
        </p:nvSpPr>
        <p:spPr>
          <a:xfrm>
            <a:off x="5623094" y="4525918"/>
            <a:ext cx="3552596" cy="527728"/>
          </a:xfrm>
          <a:custGeom>
            <a:avLst/>
            <a:gdLst/>
            <a:ahLst/>
            <a:cxnLst/>
            <a:rect l="l" t="t" r="r" b="b"/>
            <a:pathLst>
              <a:path w="7105193" h="1055456" extrusionOk="0">
                <a:moveTo>
                  <a:pt x="0" y="0"/>
                </a:moveTo>
                <a:lnTo>
                  <a:pt x="7105192" y="0"/>
                </a:lnTo>
                <a:lnTo>
                  <a:pt x="7105192" y="1055456"/>
                </a:lnTo>
                <a:lnTo>
                  <a:pt x="0" y="105545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03" name="Google Shape;403;p40"/>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16</a:t>
            </a:fld>
            <a:endParaRPr/>
          </a:p>
        </p:txBody>
      </p:sp>
      <p:sp>
        <p:nvSpPr>
          <p:cNvPr id="404" name="Google Shape;404;p40"/>
          <p:cNvSpPr txBox="1"/>
          <p:nvPr/>
        </p:nvSpPr>
        <p:spPr>
          <a:xfrm>
            <a:off x="3093800" y="454163"/>
            <a:ext cx="43152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 Dataset Structure</a:t>
            </a:r>
            <a:endParaRPr sz="700"/>
          </a:p>
        </p:txBody>
      </p:sp>
      <p:graphicFrame>
        <p:nvGraphicFramePr>
          <p:cNvPr id="405" name="Google Shape;405;p40"/>
          <p:cNvGraphicFramePr/>
          <p:nvPr/>
        </p:nvGraphicFramePr>
        <p:xfrm>
          <a:off x="1144638" y="3120025"/>
          <a:ext cx="7260075" cy="1330050"/>
        </p:xfrm>
        <a:graphic>
          <a:graphicData uri="http://schemas.openxmlformats.org/drawingml/2006/table">
            <a:tbl>
              <a:tblPr>
                <a:noFill/>
                <a:tableStyleId>{955F5199-5ED5-4B37-9295-37F04DFC6318}</a:tableStyleId>
              </a:tblPr>
              <a:tblGrid>
                <a:gridCol w="806675">
                  <a:extLst>
                    <a:ext uri="{9D8B030D-6E8A-4147-A177-3AD203B41FA5}">
                      <a16:colId xmlns:a16="http://schemas.microsoft.com/office/drawing/2014/main" val="20000"/>
                    </a:ext>
                  </a:extLst>
                </a:gridCol>
                <a:gridCol w="806675">
                  <a:extLst>
                    <a:ext uri="{9D8B030D-6E8A-4147-A177-3AD203B41FA5}">
                      <a16:colId xmlns:a16="http://schemas.microsoft.com/office/drawing/2014/main" val="20001"/>
                    </a:ext>
                  </a:extLst>
                </a:gridCol>
                <a:gridCol w="806675">
                  <a:extLst>
                    <a:ext uri="{9D8B030D-6E8A-4147-A177-3AD203B41FA5}">
                      <a16:colId xmlns:a16="http://schemas.microsoft.com/office/drawing/2014/main" val="20002"/>
                    </a:ext>
                  </a:extLst>
                </a:gridCol>
                <a:gridCol w="708150">
                  <a:extLst>
                    <a:ext uri="{9D8B030D-6E8A-4147-A177-3AD203B41FA5}">
                      <a16:colId xmlns:a16="http://schemas.microsoft.com/office/drawing/2014/main" val="20003"/>
                    </a:ext>
                  </a:extLst>
                </a:gridCol>
                <a:gridCol w="905200">
                  <a:extLst>
                    <a:ext uri="{9D8B030D-6E8A-4147-A177-3AD203B41FA5}">
                      <a16:colId xmlns:a16="http://schemas.microsoft.com/office/drawing/2014/main" val="20004"/>
                    </a:ext>
                  </a:extLst>
                </a:gridCol>
                <a:gridCol w="929875">
                  <a:extLst>
                    <a:ext uri="{9D8B030D-6E8A-4147-A177-3AD203B41FA5}">
                      <a16:colId xmlns:a16="http://schemas.microsoft.com/office/drawing/2014/main" val="20005"/>
                    </a:ext>
                  </a:extLst>
                </a:gridCol>
                <a:gridCol w="782625">
                  <a:extLst>
                    <a:ext uri="{9D8B030D-6E8A-4147-A177-3AD203B41FA5}">
                      <a16:colId xmlns:a16="http://schemas.microsoft.com/office/drawing/2014/main" val="20006"/>
                    </a:ext>
                  </a:extLst>
                </a:gridCol>
                <a:gridCol w="707525">
                  <a:extLst>
                    <a:ext uri="{9D8B030D-6E8A-4147-A177-3AD203B41FA5}">
                      <a16:colId xmlns:a16="http://schemas.microsoft.com/office/drawing/2014/main" val="20007"/>
                    </a:ext>
                  </a:extLst>
                </a:gridCol>
                <a:gridCol w="806675">
                  <a:extLst>
                    <a:ext uri="{9D8B030D-6E8A-4147-A177-3AD203B41FA5}">
                      <a16:colId xmlns:a16="http://schemas.microsoft.com/office/drawing/2014/main" val="20008"/>
                    </a:ext>
                  </a:extLst>
                </a:gridCol>
              </a:tblGrid>
              <a:tr h="683975">
                <a:tc>
                  <a:txBody>
                    <a:bodyPr/>
                    <a:lstStyle/>
                    <a:p>
                      <a:pPr marL="0" lvl="0" indent="0" algn="ctr" rtl="0">
                        <a:spcBef>
                          <a:spcPts val="0"/>
                        </a:spcBef>
                        <a:spcAft>
                          <a:spcPts val="0"/>
                        </a:spcAft>
                        <a:buNone/>
                      </a:pPr>
                      <a:r>
                        <a:rPr lang="en-GB" sz="1100" b="1">
                          <a:solidFill>
                            <a:schemeClr val="lt1"/>
                          </a:solidFill>
                        </a:rPr>
                        <a:t>Online Judge</a:t>
                      </a:r>
                      <a:endParaRPr sz="1100" b="1">
                        <a:solidFill>
                          <a:schemeClr val="lt1"/>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tc>
                  <a:txBody>
                    <a:bodyPr/>
                    <a:lstStyle/>
                    <a:p>
                      <a:pPr marL="0" lvl="0" indent="0" algn="ctr" rtl="0">
                        <a:lnSpc>
                          <a:spcPct val="137931"/>
                        </a:lnSpc>
                        <a:spcBef>
                          <a:spcPts val="0"/>
                        </a:spcBef>
                        <a:spcAft>
                          <a:spcPts val="0"/>
                        </a:spcAft>
                        <a:buClr>
                          <a:schemeClr val="dk1"/>
                        </a:buClr>
                        <a:buSzPts val="600"/>
                        <a:buFont typeface="Arial"/>
                        <a:buNone/>
                      </a:pPr>
                      <a:r>
                        <a:rPr lang="en-GB" sz="1100" b="1">
                          <a:solidFill>
                            <a:srgbClr val="156C80"/>
                          </a:solidFill>
                        </a:rPr>
                        <a:t>AtCoder</a:t>
                      </a:r>
                      <a:endParaRPr sz="1100" b="1">
                        <a:solidFill>
                          <a:schemeClr val="lt1"/>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37931"/>
                        </a:lnSpc>
                        <a:spcBef>
                          <a:spcPts val="0"/>
                        </a:spcBef>
                        <a:spcAft>
                          <a:spcPts val="0"/>
                        </a:spcAft>
                        <a:buNone/>
                      </a:pPr>
                      <a:r>
                        <a:rPr lang="en-GB" sz="1100" b="1">
                          <a:solidFill>
                            <a:srgbClr val="156C80"/>
                          </a:solidFill>
                        </a:rPr>
                        <a:t>CodeChef</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lvl="0" indent="0" algn="ctr" rtl="0">
                        <a:spcBef>
                          <a:spcPts val="0"/>
                        </a:spcBef>
                        <a:spcAft>
                          <a:spcPts val="0"/>
                        </a:spcAft>
                        <a:buNone/>
                      </a:pPr>
                      <a:r>
                        <a:rPr lang="en-GB" sz="1100" b="1">
                          <a:solidFill>
                            <a:srgbClr val="156C80"/>
                          </a:solidFill>
                        </a:rPr>
                        <a:t>CSES</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lvl="0" indent="0" algn="ctr" rtl="0">
                        <a:spcBef>
                          <a:spcPts val="0"/>
                        </a:spcBef>
                        <a:spcAft>
                          <a:spcPts val="0"/>
                        </a:spcAft>
                        <a:buClr>
                          <a:schemeClr val="dk1"/>
                        </a:buClr>
                        <a:buSzPts val="600"/>
                        <a:buFont typeface="Arial"/>
                        <a:buNone/>
                      </a:pPr>
                      <a:r>
                        <a:rPr lang="en-GB" sz="1100" b="1">
                          <a:solidFill>
                            <a:srgbClr val="156C80"/>
                          </a:solidFill>
                        </a:rPr>
                        <a:t>Codeforces</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lvl="0" indent="0" algn="ctr" rtl="0">
                        <a:spcBef>
                          <a:spcPts val="0"/>
                        </a:spcBef>
                        <a:spcAft>
                          <a:spcPts val="0"/>
                        </a:spcAft>
                        <a:buNone/>
                      </a:pPr>
                      <a:r>
                        <a:rPr lang="en-GB" sz="1100" b="1">
                          <a:solidFill>
                            <a:srgbClr val="156C80"/>
                          </a:solidFill>
                        </a:rPr>
                        <a:t>HackerEarth</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lvl="0" indent="0" algn="ctr" rtl="0">
                        <a:spcBef>
                          <a:spcPts val="0"/>
                        </a:spcBef>
                        <a:spcAft>
                          <a:spcPts val="0"/>
                        </a:spcAft>
                        <a:buNone/>
                      </a:pPr>
                      <a:r>
                        <a:rPr lang="en-GB" sz="1100" b="1">
                          <a:solidFill>
                            <a:srgbClr val="156C80"/>
                          </a:solidFill>
                        </a:rPr>
                        <a:t>LeetCode</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lvl="0" indent="0" algn="ctr" rtl="0">
                        <a:spcBef>
                          <a:spcPts val="0"/>
                        </a:spcBef>
                        <a:spcAft>
                          <a:spcPts val="0"/>
                        </a:spcAft>
                        <a:buClr>
                          <a:schemeClr val="dk1"/>
                        </a:buClr>
                        <a:buSzPts val="600"/>
                        <a:buFont typeface="Arial"/>
                        <a:buNone/>
                      </a:pPr>
                      <a:r>
                        <a:rPr lang="en-GB" sz="1100" b="1">
                          <a:solidFill>
                            <a:srgbClr val="156C80"/>
                          </a:solidFill>
                        </a:rPr>
                        <a:t>Uva</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AF9F6"/>
                    </a:solidFill>
                  </a:tcPr>
                </a:tc>
                <a:tc>
                  <a:txBody>
                    <a:bodyPr/>
                    <a:lstStyle/>
                    <a:p>
                      <a:pPr marL="0" marR="0" lvl="0" indent="0" algn="ctr" rtl="0">
                        <a:lnSpc>
                          <a:spcPct val="137931"/>
                        </a:lnSpc>
                        <a:spcBef>
                          <a:spcPts val="0"/>
                        </a:spcBef>
                        <a:spcAft>
                          <a:spcPts val="0"/>
                        </a:spcAft>
                        <a:buNone/>
                      </a:pPr>
                      <a:r>
                        <a:rPr lang="en-GB" sz="1100" b="1">
                          <a:solidFill>
                            <a:srgbClr val="156C80"/>
                          </a:solidFill>
                        </a:rPr>
                        <a:t>Yosupo</a:t>
                      </a:r>
                      <a:endParaRPr sz="1100" b="1">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extLst>
                  <a:ext uri="{0D108BD9-81ED-4DB2-BD59-A6C34878D82A}">
                    <a16:rowId xmlns:a16="http://schemas.microsoft.com/office/drawing/2014/main" val="10000"/>
                  </a:ext>
                </a:extLst>
              </a:tr>
              <a:tr h="646075">
                <a:tc>
                  <a:txBody>
                    <a:bodyPr/>
                    <a:lstStyle/>
                    <a:p>
                      <a:pPr marL="0" lvl="0" indent="0" algn="ctr" rtl="0">
                        <a:spcBef>
                          <a:spcPts val="0"/>
                        </a:spcBef>
                        <a:spcAft>
                          <a:spcPts val="0"/>
                        </a:spcAft>
                        <a:buNone/>
                      </a:pPr>
                      <a:r>
                        <a:rPr lang="en-GB" sz="1100" b="1">
                          <a:solidFill>
                            <a:schemeClr val="lt1"/>
                          </a:solidFill>
                        </a:rPr>
                        <a:t>Number of Solutions</a:t>
                      </a:r>
                      <a:endParaRPr sz="1100" b="1">
                        <a:solidFill>
                          <a:schemeClr val="lt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156C80"/>
                    </a:solidFill>
                  </a:tcPr>
                </a:tc>
                <a:tc>
                  <a:txBody>
                    <a:bodyPr/>
                    <a:lstStyle/>
                    <a:p>
                      <a:pPr marL="0" lvl="0" indent="0" algn="ctr" rtl="0">
                        <a:spcBef>
                          <a:spcPts val="0"/>
                        </a:spcBef>
                        <a:spcAft>
                          <a:spcPts val="0"/>
                        </a:spcAft>
                        <a:buNone/>
                      </a:pPr>
                      <a:r>
                        <a:rPr lang="en-GB" sz="1100">
                          <a:solidFill>
                            <a:srgbClr val="156C80"/>
                          </a:solidFill>
                        </a:rPr>
                        <a:t>1,587,756</a:t>
                      </a:r>
                      <a:endParaRPr sz="1100">
                        <a:solidFill>
                          <a:srgbClr val="156C80"/>
                        </a:solidFill>
                      </a:endParaRPr>
                    </a:p>
                  </a:txBody>
                  <a:tcPr marL="45725" marR="45725" marT="45725" marB="45725" anchor="ctr">
                    <a:lnL w="19050" cap="flat" cmpd="sng">
                      <a:solidFill>
                        <a:srgbClr val="434343"/>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GB" sz="1100">
                          <a:solidFill>
                            <a:srgbClr val="156C80"/>
                          </a:solidFill>
                        </a:rPr>
                        <a:t>53,961</a:t>
                      </a:r>
                      <a:endParaRPr sz="1100">
                        <a:solidFill>
                          <a:srgbClr val="156C80"/>
                        </a:solidFill>
                      </a:endParaRPr>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1,175</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16,229</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36,179</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3,570</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1,347</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100">
                          <a:solidFill>
                            <a:srgbClr val="156C80"/>
                          </a:solidFill>
                        </a:rPr>
                        <a:t>195</a:t>
                      </a:r>
                      <a:endParaRPr sz="700" b="1"/>
                    </a:p>
                  </a:txBody>
                  <a:tcPr marL="45725" marR="45725" marT="45725" marB="45725" anchor="ctr">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347"/>
        <p:cNvGrpSpPr/>
        <p:nvPr/>
      </p:nvGrpSpPr>
      <p:grpSpPr>
        <a:xfrm>
          <a:off x="0" y="0"/>
          <a:ext cx="0" cy="0"/>
          <a:chOff x="0" y="0"/>
          <a:chExt cx="0" cy="0"/>
        </a:xfrm>
      </p:grpSpPr>
      <p:sp>
        <p:nvSpPr>
          <p:cNvPr id="348" name="Google Shape;348;p37"/>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49" name="Google Shape;349;p37"/>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50" name="Google Shape;350;p37"/>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51" name="Google Shape;351;p37"/>
          <p:cNvSpPr txBox="1"/>
          <p:nvPr/>
        </p:nvSpPr>
        <p:spPr>
          <a:xfrm>
            <a:off x="854675" y="1627200"/>
            <a:ext cx="1031400" cy="991041"/>
          </a:xfrm>
          <a:prstGeom prst="rect">
            <a:avLst/>
          </a:prstGeom>
          <a:noFill/>
          <a:ln>
            <a:noFill/>
          </a:ln>
        </p:spPr>
        <p:txBody>
          <a:bodyPr spcFirstLastPara="1" wrap="square" lIns="0" tIns="0" rIns="0" bIns="0" anchor="t" anchorCtr="0">
            <a:spAutoFit/>
          </a:bodyPr>
          <a:lstStyle/>
          <a:p>
            <a:pPr>
              <a:lnSpc>
                <a:spcPct val="139993"/>
              </a:lnSpc>
              <a:buSzPts val="4600"/>
            </a:pPr>
            <a:r>
              <a:rPr lang="en-GB" sz="4600" b="1" i="0" u="none" strike="noStrike" cap="none" dirty="0">
                <a:solidFill>
                  <a:srgbClr val="156C80"/>
                </a:solidFill>
                <a:latin typeface="Tomorrow"/>
                <a:ea typeface="Tomorrow"/>
                <a:cs typeface="Tomorrow"/>
                <a:sym typeface="Tomorrow"/>
              </a:rPr>
              <a:t>0</a:t>
            </a:r>
            <a:r>
              <a:rPr lang="en-GB" sz="4600" b="1" dirty="0">
                <a:solidFill>
                  <a:srgbClr val="156C80"/>
                </a:solidFill>
                <a:latin typeface="Tomorrow"/>
                <a:ea typeface="Tomorrow"/>
                <a:cs typeface="Tomorrow"/>
                <a:sym typeface="Tomorrow"/>
              </a:rPr>
              <a:t>6</a:t>
            </a:r>
            <a:endParaRPr lang="en-GB" sz="700" b="0" i="0" u="none" strike="noStrike" cap="none" dirty="0">
              <a:solidFill>
                <a:srgbClr val="000000"/>
              </a:solidFill>
              <a:latin typeface="Arial"/>
              <a:ea typeface="Arial"/>
              <a:cs typeface="Arial"/>
              <a:sym typeface="Arial"/>
            </a:endParaRPr>
          </a:p>
        </p:txBody>
      </p:sp>
      <p:sp>
        <p:nvSpPr>
          <p:cNvPr id="352" name="Google Shape;352;p37"/>
          <p:cNvSpPr txBox="1"/>
          <p:nvPr/>
        </p:nvSpPr>
        <p:spPr>
          <a:xfrm>
            <a:off x="854674" y="2342207"/>
            <a:ext cx="5508000" cy="818686"/>
          </a:xfrm>
          <a:prstGeom prst="rect">
            <a:avLst/>
          </a:prstGeom>
          <a:noFill/>
          <a:ln>
            <a:noFill/>
          </a:ln>
        </p:spPr>
        <p:txBody>
          <a:bodyPr spcFirstLastPara="1" wrap="square" lIns="0" tIns="0" rIns="0" bIns="0" anchor="t" anchorCtr="0">
            <a:spAutoFit/>
          </a:bodyPr>
          <a:lstStyle/>
          <a:p>
            <a:pPr>
              <a:lnSpc>
                <a:spcPct val="140005"/>
              </a:lnSpc>
              <a:buClr>
                <a:schemeClr val="dk1"/>
              </a:buClr>
              <a:buSzPts val="600"/>
            </a:pPr>
            <a:r>
              <a:rPr lang="en-GB" sz="3800" b="1" dirty="0">
                <a:solidFill>
                  <a:srgbClr val="156C80"/>
                </a:solidFill>
                <a:latin typeface="Tomorrow"/>
                <a:ea typeface="Tomorrow"/>
                <a:cs typeface="Tomorrow"/>
                <a:sym typeface="Tomorrow"/>
              </a:rPr>
              <a:t>Phases Description </a:t>
            </a:r>
          </a:p>
        </p:txBody>
      </p:sp>
      <p:sp>
        <p:nvSpPr>
          <p:cNvPr id="353" name="Google Shape;353;p37"/>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17</a:t>
            </a:fld>
            <a:endParaRPr/>
          </a:p>
        </p:txBody>
      </p:sp>
    </p:spTree>
    <p:extLst>
      <p:ext uri="{BB962C8B-B14F-4D97-AF65-F5344CB8AC3E}">
        <p14:creationId xmlns:p14="http://schemas.microsoft.com/office/powerpoint/2010/main" val="778396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419"/>
        <p:cNvGrpSpPr/>
        <p:nvPr/>
      </p:nvGrpSpPr>
      <p:grpSpPr>
        <a:xfrm>
          <a:off x="0" y="0"/>
          <a:ext cx="0" cy="0"/>
          <a:chOff x="0" y="0"/>
          <a:chExt cx="0" cy="0"/>
        </a:xfrm>
      </p:grpSpPr>
      <p:sp>
        <p:nvSpPr>
          <p:cNvPr id="420" name="Google Shape;420;p42"/>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1" name="Google Shape;421;p42"/>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2" name="Google Shape;422;p42"/>
          <p:cNvSpPr txBox="1"/>
          <p:nvPr/>
        </p:nvSpPr>
        <p:spPr>
          <a:xfrm>
            <a:off x="1579013" y="5303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Finished Phases</a:t>
            </a:r>
            <a:endParaRPr sz="2000"/>
          </a:p>
        </p:txBody>
      </p:sp>
      <p:sp>
        <p:nvSpPr>
          <p:cNvPr id="423" name="Google Shape;423;p42"/>
          <p:cNvSpPr txBox="1"/>
          <p:nvPr/>
        </p:nvSpPr>
        <p:spPr>
          <a:xfrm>
            <a:off x="1031575" y="1682763"/>
            <a:ext cx="6926400" cy="1200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Summarization Model</a:t>
            </a:r>
            <a:endParaRPr sz="1500" b="1">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Problem Statements/Solution Source Codes Similarity Model</a:t>
            </a:r>
            <a:endParaRPr sz="1500" b="1">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Difficulty/Tag Prediction Model </a:t>
            </a:r>
            <a:endParaRPr sz="1500" b="1">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Solver Model</a:t>
            </a:r>
            <a:endParaRPr sz="1500" b="1">
              <a:solidFill>
                <a:srgbClr val="156C80"/>
              </a:solidFill>
            </a:endParaRPr>
          </a:p>
        </p:txBody>
      </p:sp>
      <p:grpSp>
        <p:nvGrpSpPr>
          <p:cNvPr id="424" name="Google Shape;424;p42"/>
          <p:cNvGrpSpPr/>
          <p:nvPr/>
        </p:nvGrpSpPr>
        <p:grpSpPr>
          <a:xfrm>
            <a:off x="6698792" y="1785404"/>
            <a:ext cx="2055334" cy="2316511"/>
            <a:chOff x="5140866" y="1189419"/>
            <a:chExt cx="2864178" cy="2764663"/>
          </a:xfrm>
        </p:grpSpPr>
        <p:sp>
          <p:nvSpPr>
            <p:cNvPr id="425" name="Google Shape;425;p42"/>
            <p:cNvSpPr/>
            <p:nvPr/>
          </p:nvSpPr>
          <p:spPr>
            <a:xfrm>
              <a:off x="5140866" y="1189419"/>
              <a:ext cx="2864178" cy="2715079"/>
            </a:xfrm>
            <a:custGeom>
              <a:avLst/>
              <a:gdLst/>
              <a:ahLst/>
              <a:cxnLst/>
              <a:rect l="l" t="t" r="r" b="b"/>
              <a:pathLst>
                <a:path w="49504" h="46927" extrusionOk="0">
                  <a:moveTo>
                    <a:pt x="26632" y="0"/>
                  </a:moveTo>
                  <a:cubicBezTo>
                    <a:pt x="17802" y="0"/>
                    <a:pt x="10116" y="8124"/>
                    <a:pt x="5419" y="15176"/>
                  </a:cubicBezTo>
                  <a:cubicBezTo>
                    <a:pt x="2340" y="19799"/>
                    <a:pt x="1" y="25320"/>
                    <a:pt x="843" y="30963"/>
                  </a:cubicBezTo>
                  <a:cubicBezTo>
                    <a:pt x="2550" y="42309"/>
                    <a:pt x="13779" y="46926"/>
                    <a:pt x="24152" y="46926"/>
                  </a:cubicBezTo>
                  <a:cubicBezTo>
                    <a:pt x="25834" y="46926"/>
                    <a:pt x="27493" y="46805"/>
                    <a:pt x="29085" y="46572"/>
                  </a:cubicBezTo>
                  <a:cubicBezTo>
                    <a:pt x="33680" y="45888"/>
                    <a:pt x="38200" y="44410"/>
                    <a:pt x="42242" y="42099"/>
                  </a:cubicBezTo>
                  <a:cubicBezTo>
                    <a:pt x="47585" y="39038"/>
                    <a:pt x="49504" y="33040"/>
                    <a:pt x="49270" y="27154"/>
                  </a:cubicBezTo>
                  <a:cubicBezTo>
                    <a:pt x="49214" y="25601"/>
                    <a:pt x="48989" y="24057"/>
                    <a:pt x="48652" y="22578"/>
                  </a:cubicBezTo>
                  <a:cubicBezTo>
                    <a:pt x="46650" y="13922"/>
                    <a:pt x="40848" y="4705"/>
                    <a:pt x="32370" y="1177"/>
                  </a:cubicBezTo>
                  <a:cubicBezTo>
                    <a:pt x="30418" y="363"/>
                    <a:pt x="28499" y="0"/>
                    <a:pt x="26632" y="0"/>
                  </a:cubicBezTo>
                  <a:close/>
                </a:path>
              </a:pathLst>
            </a:custGeom>
            <a:solidFill>
              <a:srgbClr val="DFE6E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6" name="Google Shape;426;p42"/>
            <p:cNvSpPr/>
            <p:nvPr/>
          </p:nvSpPr>
          <p:spPr>
            <a:xfrm>
              <a:off x="5489573" y="2281595"/>
              <a:ext cx="2079630" cy="1294330"/>
            </a:xfrm>
            <a:custGeom>
              <a:avLst/>
              <a:gdLst/>
              <a:ahLst/>
              <a:cxnLst/>
              <a:rect l="l" t="t" r="r" b="b"/>
              <a:pathLst>
                <a:path w="35944" h="22371" extrusionOk="0">
                  <a:moveTo>
                    <a:pt x="29596" y="1"/>
                  </a:moveTo>
                  <a:cubicBezTo>
                    <a:pt x="29365" y="1"/>
                    <a:pt x="29195" y="2"/>
                    <a:pt x="29113" y="5"/>
                  </a:cubicBezTo>
                  <a:cubicBezTo>
                    <a:pt x="28670" y="26"/>
                    <a:pt x="24927" y="48"/>
                    <a:pt x="22996" y="48"/>
                  </a:cubicBezTo>
                  <a:cubicBezTo>
                    <a:pt x="22435" y="48"/>
                    <a:pt x="22026" y="46"/>
                    <a:pt x="21898" y="42"/>
                  </a:cubicBezTo>
                  <a:cubicBezTo>
                    <a:pt x="21592" y="27"/>
                    <a:pt x="18172" y="17"/>
                    <a:pt x="14920" y="17"/>
                  </a:cubicBezTo>
                  <a:cubicBezTo>
                    <a:pt x="12095" y="17"/>
                    <a:pt x="9396" y="25"/>
                    <a:pt x="8975" y="42"/>
                  </a:cubicBezTo>
                  <a:cubicBezTo>
                    <a:pt x="8525" y="61"/>
                    <a:pt x="6663" y="61"/>
                    <a:pt x="4878" y="61"/>
                  </a:cubicBezTo>
                  <a:cubicBezTo>
                    <a:pt x="3093" y="61"/>
                    <a:pt x="1385" y="61"/>
                    <a:pt x="1245" y="80"/>
                  </a:cubicBezTo>
                  <a:cubicBezTo>
                    <a:pt x="974" y="108"/>
                    <a:pt x="702" y="173"/>
                    <a:pt x="421" y="323"/>
                  </a:cubicBezTo>
                  <a:cubicBezTo>
                    <a:pt x="141" y="473"/>
                    <a:pt x="57" y="716"/>
                    <a:pt x="57" y="950"/>
                  </a:cubicBezTo>
                  <a:cubicBezTo>
                    <a:pt x="57" y="1184"/>
                    <a:pt x="28" y="3823"/>
                    <a:pt x="57" y="4300"/>
                  </a:cubicBezTo>
                  <a:cubicBezTo>
                    <a:pt x="94" y="4777"/>
                    <a:pt x="0" y="10794"/>
                    <a:pt x="28" y="11272"/>
                  </a:cubicBezTo>
                  <a:cubicBezTo>
                    <a:pt x="47" y="11749"/>
                    <a:pt x="85" y="17785"/>
                    <a:pt x="85" y="18636"/>
                  </a:cubicBezTo>
                  <a:cubicBezTo>
                    <a:pt x="85" y="19497"/>
                    <a:pt x="47" y="21509"/>
                    <a:pt x="47" y="21696"/>
                  </a:cubicBezTo>
                  <a:cubicBezTo>
                    <a:pt x="47" y="21865"/>
                    <a:pt x="103" y="21996"/>
                    <a:pt x="225" y="22052"/>
                  </a:cubicBezTo>
                  <a:cubicBezTo>
                    <a:pt x="226" y="22051"/>
                    <a:pt x="228" y="22051"/>
                    <a:pt x="230" y="22051"/>
                  </a:cubicBezTo>
                  <a:cubicBezTo>
                    <a:pt x="317" y="22051"/>
                    <a:pt x="1334" y="22370"/>
                    <a:pt x="2865" y="22370"/>
                  </a:cubicBezTo>
                  <a:cubicBezTo>
                    <a:pt x="2887" y="22370"/>
                    <a:pt x="2908" y="22370"/>
                    <a:pt x="2929" y="22370"/>
                  </a:cubicBezTo>
                  <a:cubicBezTo>
                    <a:pt x="4221" y="22361"/>
                    <a:pt x="16639" y="22127"/>
                    <a:pt x="17649" y="22099"/>
                  </a:cubicBezTo>
                  <a:cubicBezTo>
                    <a:pt x="17790" y="22096"/>
                    <a:pt x="18093" y="22095"/>
                    <a:pt x="18513" y="22095"/>
                  </a:cubicBezTo>
                  <a:cubicBezTo>
                    <a:pt x="21138" y="22095"/>
                    <a:pt x="28366" y="22140"/>
                    <a:pt x="29665" y="22164"/>
                  </a:cubicBezTo>
                  <a:cubicBezTo>
                    <a:pt x="29865" y="22168"/>
                    <a:pt x="30110" y="22169"/>
                    <a:pt x="30385" y="22169"/>
                  </a:cubicBezTo>
                  <a:cubicBezTo>
                    <a:pt x="31899" y="22169"/>
                    <a:pt x="34313" y="22121"/>
                    <a:pt x="35146" y="22121"/>
                  </a:cubicBezTo>
                  <a:cubicBezTo>
                    <a:pt x="35297" y="22121"/>
                    <a:pt x="35397" y="22123"/>
                    <a:pt x="35429" y="22127"/>
                  </a:cubicBezTo>
                  <a:cubicBezTo>
                    <a:pt x="35503" y="22138"/>
                    <a:pt x="35552" y="22142"/>
                    <a:pt x="35588" y="22142"/>
                  </a:cubicBezTo>
                  <a:cubicBezTo>
                    <a:pt x="35676" y="22142"/>
                    <a:pt x="35688" y="22116"/>
                    <a:pt x="35794" y="22089"/>
                  </a:cubicBezTo>
                  <a:cubicBezTo>
                    <a:pt x="35944" y="22052"/>
                    <a:pt x="35850" y="21977"/>
                    <a:pt x="35888" y="21818"/>
                  </a:cubicBezTo>
                  <a:cubicBezTo>
                    <a:pt x="35925" y="21668"/>
                    <a:pt x="35888" y="16091"/>
                    <a:pt x="35888" y="15576"/>
                  </a:cubicBezTo>
                  <a:lnTo>
                    <a:pt x="35888" y="5891"/>
                  </a:lnTo>
                  <a:cubicBezTo>
                    <a:pt x="35888" y="5488"/>
                    <a:pt x="35850" y="1268"/>
                    <a:pt x="35869" y="1072"/>
                  </a:cubicBezTo>
                  <a:cubicBezTo>
                    <a:pt x="35878" y="875"/>
                    <a:pt x="35822" y="576"/>
                    <a:pt x="35607" y="370"/>
                  </a:cubicBezTo>
                  <a:cubicBezTo>
                    <a:pt x="35401" y="154"/>
                    <a:pt x="35130" y="42"/>
                    <a:pt x="34821" y="42"/>
                  </a:cubicBezTo>
                  <a:cubicBezTo>
                    <a:pt x="34564" y="42"/>
                    <a:pt x="30980" y="1"/>
                    <a:pt x="29596"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7" name="Google Shape;427;p42"/>
            <p:cNvSpPr/>
            <p:nvPr/>
          </p:nvSpPr>
          <p:spPr>
            <a:xfrm>
              <a:off x="5234537" y="3539822"/>
              <a:ext cx="2589123" cy="138279"/>
            </a:xfrm>
            <a:custGeom>
              <a:avLst/>
              <a:gdLst/>
              <a:ahLst/>
              <a:cxnLst/>
              <a:rect l="l" t="t" r="r" b="b"/>
              <a:pathLst>
                <a:path w="44750" h="2390" extrusionOk="0">
                  <a:moveTo>
                    <a:pt x="23223" y="0"/>
                  </a:moveTo>
                  <a:cubicBezTo>
                    <a:pt x="20351" y="0"/>
                    <a:pt x="13281" y="24"/>
                    <a:pt x="13177" y="24"/>
                  </a:cubicBezTo>
                  <a:lnTo>
                    <a:pt x="7843" y="24"/>
                  </a:lnTo>
                  <a:cubicBezTo>
                    <a:pt x="7684" y="24"/>
                    <a:pt x="2967" y="24"/>
                    <a:pt x="2771" y="33"/>
                  </a:cubicBezTo>
                  <a:cubicBezTo>
                    <a:pt x="2722" y="38"/>
                    <a:pt x="2543" y="40"/>
                    <a:pt x="2301" y="40"/>
                  </a:cubicBezTo>
                  <a:cubicBezTo>
                    <a:pt x="1576" y="40"/>
                    <a:pt x="286" y="24"/>
                    <a:pt x="244" y="24"/>
                  </a:cubicBezTo>
                  <a:lnTo>
                    <a:pt x="57" y="24"/>
                  </a:lnTo>
                  <a:cubicBezTo>
                    <a:pt x="10" y="33"/>
                    <a:pt x="10" y="80"/>
                    <a:pt x="1" y="127"/>
                  </a:cubicBezTo>
                  <a:cubicBezTo>
                    <a:pt x="1" y="183"/>
                    <a:pt x="20" y="380"/>
                    <a:pt x="48" y="529"/>
                  </a:cubicBezTo>
                  <a:cubicBezTo>
                    <a:pt x="66" y="679"/>
                    <a:pt x="169" y="960"/>
                    <a:pt x="216" y="1044"/>
                  </a:cubicBezTo>
                  <a:cubicBezTo>
                    <a:pt x="675" y="1868"/>
                    <a:pt x="1405" y="2214"/>
                    <a:pt x="2041" y="2298"/>
                  </a:cubicBezTo>
                  <a:cubicBezTo>
                    <a:pt x="2447" y="2365"/>
                    <a:pt x="3612" y="2376"/>
                    <a:pt x="4461" y="2376"/>
                  </a:cubicBezTo>
                  <a:cubicBezTo>
                    <a:pt x="4924" y="2376"/>
                    <a:pt x="5292" y="2373"/>
                    <a:pt x="5391" y="2373"/>
                  </a:cubicBezTo>
                  <a:lnTo>
                    <a:pt x="37236" y="2373"/>
                  </a:lnTo>
                  <a:cubicBezTo>
                    <a:pt x="37473" y="2373"/>
                    <a:pt x="39003" y="2369"/>
                    <a:pt x="40055" y="2369"/>
                  </a:cubicBezTo>
                  <a:cubicBezTo>
                    <a:pt x="40582" y="2369"/>
                    <a:pt x="40988" y="2370"/>
                    <a:pt x="41054" y="2373"/>
                  </a:cubicBezTo>
                  <a:cubicBezTo>
                    <a:pt x="41134" y="2380"/>
                    <a:pt x="41339" y="2390"/>
                    <a:pt x="41590" y="2390"/>
                  </a:cubicBezTo>
                  <a:cubicBezTo>
                    <a:pt x="41957" y="2390"/>
                    <a:pt x="42422" y="2370"/>
                    <a:pt x="42738" y="2298"/>
                  </a:cubicBezTo>
                  <a:cubicBezTo>
                    <a:pt x="43281" y="2167"/>
                    <a:pt x="43842" y="1783"/>
                    <a:pt x="44057" y="1596"/>
                  </a:cubicBezTo>
                  <a:cubicBezTo>
                    <a:pt x="44273" y="1409"/>
                    <a:pt x="44497" y="1091"/>
                    <a:pt x="44600" y="848"/>
                  </a:cubicBezTo>
                  <a:cubicBezTo>
                    <a:pt x="44694" y="595"/>
                    <a:pt x="44750" y="174"/>
                    <a:pt x="44741" y="108"/>
                  </a:cubicBezTo>
                  <a:cubicBezTo>
                    <a:pt x="44722" y="33"/>
                    <a:pt x="44731" y="61"/>
                    <a:pt x="44703" y="33"/>
                  </a:cubicBezTo>
                  <a:cubicBezTo>
                    <a:pt x="44684" y="15"/>
                    <a:pt x="44638" y="15"/>
                    <a:pt x="44581" y="15"/>
                  </a:cubicBezTo>
                  <a:lnTo>
                    <a:pt x="39874" y="15"/>
                  </a:lnTo>
                  <a:cubicBezTo>
                    <a:pt x="39812" y="15"/>
                    <a:pt x="38868" y="11"/>
                    <a:pt x="38218" y="11"/>
                  </a:cubicBezTo>
                  <a:cubicBezTo>
                    <a:pt x="37893" y="11"/>
                    <a:pt x="37641" y="12"/>
                    <a:pt x="37610" y="15"/>
                  </a:cubicBezTo>
                  <a:cubicBezTo>
                    <a:pt x="37582" y="17"/>
                    <a:pt x="36447" y="19"/>
                    <a:pt x="34853" y="19"/>
                  </a:cubicBezTo>
                  <a:cubicBezTo>
                    <a:pt x="31005" y="19"/>
                    <a:pt x="24482" y="12"/>
                    <a:pt x="24415" y="5"/>
                  </a:cubicBezTo>
                  <a:cubicBezTo>
                    <a:pt x="24397" y="2"/>
                    <a:pt x="23941" y="0"/>
                    <a:pt x="23223" y="0"/>
                  </a:cubicBezTo>
                  <a:close/>
                </a:path>
              </a:pathLst>
            </a:custGeom>
            <a:solidFill>
              <a:srgbClr val="A1B0BA"/>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8" name="Google Shape;428;p42"/>
            <p:cNvSpPr/>
            <p:nvPr/>
          </p:nvSpPr>
          <p:spPr>
            <a:xfrm>
              <a:off x="5255655" y="3606126"/>
              <a:ext cx="2550185" cy="73653"/>
            </a:xfrm>
            <a:custGeom>
              <a:avLst/>
              <a:gdLst/>
              <a:ahLst/>
              <a:cxnLst/>
              <a:rect l="l" t="t" r="r" b="b"/>
              <a:pathLst>
                <a:path w="44077" h="1273" extrusionOk="0">
                  <a:moveTo>
                    <a:pt x="44076" y="1"/>
                  </a:moveTo>
                  <a:lnTo>
                    <a:pt x="44076" y="1"/>
                  </a:lnTo>
                  <a:cubicBezTo>
                    <a:pt x="42467" y="20"/>
                    <a:pt x="40866" y="29"/>
                    <a:pt x="39266" y="48"/>
                  </a:cubicBezTo>
                  <a:cubicBezTo>
                    <a:pt x="34129" y="95"/>
                    <a:pt x="28991" y="123"/>
                    <a:pt x="23873" y="188"/>
                  </a:cubicBezTo>
                  <a:cubicBezTo>
                    <a:pt x="23367" y="179"/>
                    <a:pt x="22862" y="169"/>
                    <a:pt x="22366" y="141"/>
                  </a:cubicBezTo>
                  <a:cubicBezTo>
                    <a:pt x="20850" y="95"/>
                    <a:pt x="19343" y="95"/>
                    <a:pt x="17837" y="76"/>
                  </a:cubicBezTo>
                  <a:cubicBezTo>
                    <a:pt x="16330" y="48"/>
                    <a:pt x="14814" y="20"/>
                    <a:pt x="13308" y="20"/>
                  </a:cubicBezTo>
                  <a:cubicBezTo>
                    <a:pt x="12212" y="20"/>
                    <a:pt x="11115" y="17"/>
                    <a:pt x="10018" y="17"/>
                  </a:cubicBezTo>
                  <a:cubicBezTo>
                    <a:pt x="8097" y="17"/>
                    <a:pt x="6176" y="25"/>
                    <a:pt x="4259" y="66"/>
                  </a:cubicBezTo>
                  <a:cubicBezTo>
                    <a:pt x="2836" y="85"/>
                    <a:pt x="1414" y="123"/>
                    <a:pt x="1" y="141"/>
                  </a:cubicBezTo>
                  <a:cubicBezTo>
                    <a:pt x="450" y="796"/>
                    <a:pt x="1096" y="1096"/>
                    <a:pt x="1648" y="1189"/>
                  </a:cubicBezTo>
                  <a:cubicBezTo>
                    <a:pt x="2047" y="1256"/>
                    <a:pt x="3211" y="1268"/>
                    <a:pt x="4059" y="1268"/>
                  </a:cubicBezTo>
                  <a:cubicBezTo>
                    <a:pt x="4521" y="1268"/>
                    <a:pt x="4889" y="1264"/>
                    <a:pt x="4989" y="1264"/>
                  </a:cubicBezTo>
                  <a:lnTo>
                    <a:pt x="22282" y="1264"/>
                  </a:lnTo>
                  <a:cubicBezTo>
                    <a:pt x="22369" y="1264"/>
                    <a:pt x="26266" y="1273"/>
                    <a:pt x="28913" y="1273"/>
                  </a:cubicBezTo>
                  <a:cubicBezTo>
                    <a:pt x="30236" y="1273"/>
                    <a:pt x="31247" y="1271"/>
                    <a:pt x="31312" y="1264"/>
                  </a:cubicBezTo>
                  <a:lnTo>
                    <a:pt x="36833" y="1264"/>
                  </a:lnTo>
                  <a:cubicBezTo>
                    <a:pt x="37076" y="1264"/>
                    <a:pt x="38605" y="1260"/>
                    <a:pt x="39655" y="1260"/>
                  </a:cubicBezTo>
                  <a:cubicBezTo>
                    <a:pt x="40180" y="1260"/>
                    <a:pt x="40586" y="1261"/>
                    <a:pt x="40651" y="1264"/>
                  </a:cubicBezTo>
                  <a:cubicBezTo>
                    <a:pt x="40741" y="1264"/>
                    <a:pt x="40948" y="1270"/>
                    <a:pt x="41197" y="1270"/>
                  </a:cubicBezTo>
                  <a:cubicBezTo>
                    <a:pt x="41570" y="1270"/>
                    <a:pt x="42040" y="1257"/>
                    <a:pt x="42354" y="1189"/>
                  </a:cubicBezTo>
                  <a:cubicBezTo>
                    <a:pt x="42888" y="1058"/>
                    <a:pt x="43449" y="684"/>
                    <a:pt x="43674" y="488"/>
                  </a:cubicBezTo>
                  <a:cubicBezTo>
                    <a:pt x="43814" y="357"/>
                    <a:pt x="43964" y="179"/>
                    <a:pt x="44076" y="1"/>
                  </a:cubicBezTo>
                  <a:close/>
                </a:path>
              </a:pathLst>
            </a:custGeom>
            <a:solidFill>
              <a:srgbClr val="A1B0BA"/>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9" name="Google Shape;429;p42"/>
            <p:cNvSpPr/>
            <p:nvPr/>
          </p:nvSpPr>
          <p:spPr>
            <a:xfrm>
              <a:off x="5960591" y="3536119"/>
              <a:ext cx="748850" cy="10009"/>
            </a:xfrm>
            <a:custGeom>
              <a:avLst/>
              <a:gdLst/>
              <a:ahLst/>
              <a:cxnLst/>
              <a:rect l="l" t="t" r="r" b="b"/>
              <a:pathLst>
                <a:path w="12943" h="173" extrusionOk="0">
                  <a:moveTo>
                    <a:pt x="993" y="1"/>
                  </a:moveTo>
                  <a:cubicBezTo>
                    <a:pt x="681" y="1"/>
                    <a:pt x="369" y="4"/>
                    <a:pt x="57" y="13"/>
                  </a:cubicBezTo>
                  <a:cubicBezTo>
                    <a:pt x="1" y="13"/>
                    <a:pt x="1" y="97"/>
                    <a:pt x="57" y="97"/>
                  </a:cubicBezTo>
                  <a:cubicBezTo>
                    <a:pt x="618" y="122"/>
                    <a:pt x="1176" y="127"/>
                    <a:pt x="1734" y="127"/>
                  </a:cubicBezTo>
                  <a:cubicBezTo>
                    <a:pt x="2014" y="127"/>
                    <a:pt x="2293" y="125"/>
                    <a:pt x="2574" y="125"/>
                  </a:cubicBezTo>
                  <a:cubicBezTo>
                    <a:pt x="3407" y="125"/>
                    <a:pt x="4240" y="135"/>
                    <a:pt x="5054" y="135"/>
                  </a:cubicBezTo>
                  <a:cubicBezTo>
                    <a:pt x="6720" y="144"/>
                    <a:pt x="8385" y="144"/>
                    <a:pt x="10051" y="163"/>
                  </a:cubicBezTo>
                  <a:cubicBezTo>
                    <a:pt x="10987" y="163"/>
                    <a:pt x="11923" y="172"/>
                    <a:pt x="12858" y="172"/>
                  </a:cubicBezTo>
                  <a:cubicBezTo>
                    <a:pt x="12861" y="173"/>
                    <a:pt x="12864" y="173"/>
                    <a:pt x="12867" y="173"/>
                  </a:cubicBezTo>
                  <a:cubicBezTo>
                    <a:pt x="12942" y="173"/>
                    <a:pt x="12939" y="60"/>
                    <a:pt x="12858" y="60"/>
                  </a:cubicBezTo>
                  <a:cubicBezTo>
                    <a:pt x="9527" y="41"/>
                    <a:pt x="6186" y="23"/>
                    <a:pt x="2864" y="13"/>
                  </a:cubicBezTo>
                  <a:cubicBezTo>
                    <a:pt x="2240" y="13"/>
                    <a:pt x="1616" y="1"/>
                    <a:pt x="993" y="1"/>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0" name="Google Shape;430;p42"/>
            <p:cNvSpPr/>
            <p:nvPr/>
          </p:nvSpPr>
          <p:spPr>
            <a:xfrm>
              <a:off x="6810633" y="3536871"/>
              <a:ext cx="248035" cy="8910"/>
            </a:xfrm>
            <a:custGeom>
              <a:avLst/>
              <a:gdLst/>
              <a:ahLst/>
              <a:cxnLst/>
              <a:rect l="l" t="t" r="r" b="b"/>
              <a:pathLst>
                <a:path w="4287" h="154" extrusionOk="0">
                  <a:moveTo>
                    <a:pt x="57" y="0"/>
                  </a:moveTo>
                  <a:cubicBezTo>
                    <a:pt x="0" y="0"/>
                    <a:pt x="0" y="94"/>
                    <a:pt x="57" y="94"/>
                  </a:cubicBezTo>
                  <a:cubicBezTo>
                    <a:pt x="749" y="150"/>
                    <a:pt x="1442" y="150"/>
                    <a:pt x="2134" y="150"/>
                  </a:cubicBezTo>
                  <a:cubicBezTo>
                    <a:pt x="2438" y="150"/>
                    <a:pt x="2743" y="154"/>
                    <a:pt x="3050" y="154"/>
                  </a:cubicBezTo>
                  <a:cubicBezTo>
                    <a:pt x="3433" y="154"/>
                    <a:pt x="3817" y="148"/>
                    <a:pt x="4202" y="122"/>
                  </a:cubicBezTo>
                  <a:cubicBezTo>
                    <a:pt x="4286" y="112"/>
                    <a:pt x="4286" y="10"/>
                    <a:pt x="4202" y="10"/>
                  </a:cubicBezTo>
                  <a:cubicBezTo>
                    <a:pt x="4103" y="8"/>
                    <a:pt x="4004" y="8"/>
                    <a:pt x="3905" y="8"/>
                  </a:cubicBezTo>
                  <a:cubicBezTo>
                    <a:pt x="3312" y="8"/>
                    <a:pt x="2720" y="28"/>
                    <a:pt x="2134" y="28"/>
                  </a:cubicBezTo>
                  <a:cubicBezTo>
                    <a:pt x="1442" y="28"/>
                    <a:pt x="749" y="0"/>
                    <a:pt x="57"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1" name="Google Shape;431;p42"/>
            <p:cNvSpPr/>
            <p:nvPr/>
          </p:nvSpPr>
          <p:spPr>
            <a:xfrm>
              <a:off x="5541008" y="2327707"/>
              <a:ext cx="1976239" cy="1142338"/>
            </a:xfrm>
            <a:custGeom>
              <a:avLst/>
              <a:gdLst/>
              <a:ahLst/>
              <a:cxnLst/>
              <a:rect l="l" t="t" r="r" b="b"/>
              <a:pathLst>
                <a:path w="34157" h="19744" extrusionOk="0">
                  <a:moveTo>
                    <a:pt x="28964" y="1"/>
                  </a:moveTo>
                  <a:cubicBezTo>
                    <a:pt x="28869" y="1"/>
                    <a:pt x="28801" y="1"/>
                    <a:pt x="28766" y="3"/>
                  </a:cubicBezTo>
                  <a:cubicBezTo>
                    <a:pt x="28383" y="31"/>
                    <a:pt x="15656" y="31"/>
                    <a:pt x="15001" y="31"/>
                  </a:cubicBezTo>
                  <a:cubicBezTo>
                    <a:pt x="14483" y="31"/>
                    <a:pt x="7619" y="59"/>
                    <a:pt x="4300" y="59"/>
                  </a:cubicBezTo>
                  <a:cubicBezTo>
                    <a:pt x="3304" y="59"/>
                    <a:pt x="2627" y="56"/>
                    <a:pt x="2536" y="50"/>
                  </a:cubicBezTo>
                  <a:cubicBezTo>
                    <a:pt x="2153" y="31"/>
                    <a:pt x="515" y="3"/>
                    <a:pt x="384" y="3"/>
                  </a:cubicBezTo>
                  <a:cubicBezTo>
                    <a:pt x="262" y="3"/>
                    <a:pt x="234" y="78"/>
                    <a:pt x="141" y="172"/>
                  </a:cubicBezTo>
                  <a:cubicBezTo>
                    <a:pt x="47" y="265"/>
                    <a:pt x="47" y="668"/>
                    <a:pt x="47" y="892"/>
                  </a:cubicBezTo>
                  <a:cubicBezTo>
                    <a:pt x="47" y="1117"/>
                    <a:pt x="75" y="6591"/>
                    <a:pt x="75" y="7050"/>
                  </a:cubicBezTo>
                  <a:cubicBezTo>
                    <a:pt x="75" y="7499"/>
                    <a:pt x="0" y="14882"/>
                    <a:pt x="47" y="15565"/>
                  </a:cubicBezTo>
                  <a:cubicBezTo>
                    <a:pt x="94" y="16239"/>
                    <a:pt x="47" y="19215"/>
                    <a:pt x="75" y="19383"/>
                  </a:cubicBezTo>
                  <a:cubicBezTo>
                    <a:pt x="94" y="19561"/>
                    <a:pt x="75" y="19636"/>
                    <a:pt x="188" y="19701"/>
                  </a:cubicBezTo>
                  <a:cubicBezTo>
                    <a:pt x="242" y="19735"/>
                    <a:pt x="338" y="19744"/>
                    <a:pt x="429" y="19744"/>
                  </a:cubicBezTo>
                  <a:cubicBezTo>
                    <a:pt x="542" y="19744"/>
                    <a:pt x="646" y="19729"/>
                    <a:pt x="646" y="19729"/>
                  </a:cubicBezTo>
                  <a:cubicBezTo>
                    <a:pt x="646" y="19729"/>
                    <a:pt x="2515" y="19741"/>
                    <a:pt x="3535" y="19741"/>
                  </a:cubicBezTo>
                  <a:cubicBezTo>
                    <a:pt x="3790" y="19741"/>
                    <a:pt x="3992" y="19741"/>
                    <a:pt x="4099" y="19739"/>
                  </a:cubicBezTo>
                  <a:cubicBezTo>
                    <a:pt x="4436" y="19739"/>
                    <a:pt x="16779" y="19664"/>
                    <a:pt x="17088" y="19664"/>
                  </a:cubicBezTo>
                  <a:cubicBezTo>
                    <a:pt x="17300" y="19664"/>
                    <a:pt x="22341" y="19656"/>
                    <a:pt x="25805" y="19656"/>
                  </a:cubicBezTo>
                  <a:cubicBezTo>
                    <a:pt x="27537" y="19656"/>
                    <a:pt x="28875" y="19658"/>
                    <a:pt x="29019" y="19664"/>
                  </a:cubicBezTo>
                  <a:cubicBezTo>
                    <a:pt x="29459" y="19692"/>
                    <a:pt x="33726" y="19692"/>
                    <a:pt x="33885" y="19692"/>
                  </a:cubicBezTo>
                  <a:cubicBezTo>
                    <a:pt x="34044" y="19692"/>
                    <a:pt x="34138" y="19683"/>
                    <a:pt x="34138" y="19514"/>
                  </a:cubicBezTo>
                  <a:cubicBezTo>
                    <a:pt x="34138" y="19364"/>
                    <a:pt x="34156" y="18794"/>
                    <a:pt x="34156" y="18522"/>
                  </a:cubicBezTo>
                  <a:cubicBezTo>
                    <a:pt x="34156" y="18251"/>
                    <a:pt x="34110" y="10166"/>
                    <a:pt x="34110" y="10166"/>
                  </a:cubicBezTo>
                  <a:cubicBezTo>
                    <a:pt x="34110" y="10166"/>
                    <a:pt x="34156" y="4018"/>
                    <a:pt x="34156" y="3531"/>
                  </a:cubicBezTo>
                  <a:cubicBezTo>
                    <a:pt x="34156" y="3054"/>
                    <a:pt x="34091" y="583"/>
                    <a:pt x="34091" y="415"/>
                  </a:cubicBezTo>
                  <a:cubicBezTo>
                    <a:pt x="34091" y="237"/>
                    <a:pt x="34091" y="284"/>
                    <a:pt x="33997" y="162"/>
                  </a:cubicBezTo>
                  <a:cubicBezTo>
                    <a:pt x="33935" y="87"/>
                    <a:pt x="33906" y="75"/>
                    <a:pt x="33846" y="75"/>
                  </a:cubicBezTo>
                  <a:cubicBezTo>
                    <a:pt x="33816" y="75"/>
                    <a:pt x="33779" y="78"/>
                    <a:pt x="33726" y="78"/>
                  </a:cubicBezTo>
                  <a:cubicBezTo>
                    <a:pt x="33573" y="78"/>
                    <a:pt x="29916" y="1"/>
                    <a:pt x="28964" y="1"/>
                  </a:cubicBezTo>
                  <a:close/>
                </a:path>
              </a:pathLst>
            </a:custGeom>
            <a:solidFill>
              <a:srgbClr val="156C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2" name="Google Shape;432;p42"/>
            <p:cNvSpPr/>
            <p:nvPr/>
          </p:nvSpPr>
          <p:spPr>
            <a:xfrm>
              <a:off x="5541008" y="2554277"/>
              <a:ext cx="1975718" cy="915479"/>
            </a:xfrm>
            <a:custGeom>
              <a:avLst/>
              <a:gdLst/>
              <a:ahLst/>
              <a:cxnLst/>
              <a:rect l="l" t="t" r="r" b="b"/>
              <a:pathLst>
                <a:path w="34148" h="15823" extrusionOk="0">
                  <a:moveTo>
                    <a:pt x="3128" y="0"/>
                  </a:moveTo>
                  <a:cubicBezTo>
                    <a:pt x="2097" y="0"/>
                    <a:pt x="1064" y="133"/>
                    <a:pt x="57" y="401"/>
                  </a:cubicBezTo>
                  <a:cubicBezTo>
                    <a:pt x="57" y="1702"/>
                    <a:pt x="66" y="2918"/>
                    <a:pt x="66" y="3115"/>
                  </a:cubicBezTo>
                  <a:cubicBezTo>
                    <a:pt x="66" y="3573"/>
                    <a:pt x="0" y="10957"/>
                    <a:pt x="47" y="11630"/>
                  </a:cubicBezTo>
                  <a:cubicBezTo>
                    <a:pt x="94" y="12314"/>
                    <a:pt x="47" y="15280"/>
                    <a:pt x="66" y="15458"/>
                  </a:cubicBezTo>
                  <a:cubicBezTo>
                    <a:pt x="94" y="15636"/>
                    <a:pt x="66" y="15701"/>
                    <a:pt x="188" y="15776"/>
                  </a:cubicBezTo>
                  <a:cubicBezTo>
                    <a:pt x="234" y="15803"/>
                    <a:pt x="320" y="15811"/>
                    <a:pt x="405" y="15811"/>
                  </a:cubicBezTo>
                  <a:cubicBezTo>
                    <a:pt x="526" y="15811"/>
                    <a:pt x="646" y="15795"/>
                    <a:pt x="646" y="15795"/>
                  </a:cubicBezTo>
                  <a:cubicBezTo>
                    <a:pt x="646" y="15795"/>
                    <a:pt x="3566" y="15823"/>
                    <a:pt x="4080" y="15823"/>
                  </a:cubicBezTo>
                  <a:cubicBezTo>
                    <a:pt x="4417" y="15823"/>
                    <a:pt x="16760" y="15748"/>
                    <a:pt x="17078" y="15748"/>
                  </a:cubicBezTo>
                  <a:cubicBezTo>
                    <a:pt x="17290" y="15748"/>
                    <a:pt x="22331" y="15740"/>
                    <a:pt x="25796" y="15740"/>
                  </a:cubicBezTo>
                  <a:cubicBezTo>
                    <a:pt x="27528" y="15740"/>
                    <a:pt x="28866" y="15742"/>
                    <a:pt x="29010" y="15748"/>
                  </a:cubicBezTo>
                  <a:cubicBezTo>
                    <a:pt x="29440" y="15776"/>
                    <a:pt x="33726" y="15776"/>
                    <a:pt x="33876" y="15776"/>
                  </a:cubicBezTo>
                  <a:cubicBezTo>
                    <a:pt x="34025" y="15776"/>
                    <a:pt x="34119" y="15767"/>
                    <a:pt x="34119" y="15598"/>
                  </a:cubicBezTo>
                  <a:cubicBezTo>
                    <a:pt x="34119" y="15430"/>
                    <a:pt x="34147" y="14878"/>
                    <a:pt x="34147" y="14606"/>
                  </a:cubicBezTo>
                  <a:cubicBezTo>
                    <a:pt x="34147" y="14522"/>
                    <a:pt x="34147" y="13783"/>
                    <a:pt x="34138" y="12791"/>
                  </a:cubicBezTo>
                  <a:cubicBezTo>
                    <a:pt x="34044" y="12819"/>
                    <a:pt x="33960" y="12838"/>
                    <a:pt x="33876" y="12847"/>
                  </a:cubicBezTo>
                  <a:cubicBezTo>
                    <a:pt x="32884" y="13081"/>
                    <a:pt x="31892" y="13259"/>
                    <a:pt x="30881" y="13380"/>
                  </a:cubicBezTo>
                  <a:cubicBezTo>
                    <a:pt x="29676" y="13527"/>
                    <a:pt x="28467" y="13602"/>
                    <a:pt x="27258" y="13602"/>
                  </a:cubicBezTo>
                  <a:cubicBezTo>
                    <a:pt x="26457" y="13602"/>
                    <a:pt x="25656" y="13569"/>
                    <a:pt x="24855" y="13502"/>
                  </a:cubicBezTo>
                  <a:cubicBezTo>
                    <a:pt x="23030" y="13362"/>
                    <a:pt x="21186" y="13090"/>
                    <a:pt x="19455" y="12473"/>
                  </a:cubicBezTo>
                  <a:cubicBezTo>
                    <a:pt x="18650" y="12183"/>
                    <a:pt x="17874" y="11799"/>
                    <a:pt x="17172" y="11294"/>
                  </a:cubicBezTo>
                  <a:cubicBezTo>
                    <a:pt x="16489" y="10807"/>
                    <a:pt x="15909" y="10171"/>
                    <a:pt x="15431" y="9478"/>
                  </a:cubicBezTo>
                  <a:cubicBezTo>
                    <a:pt x="14439" y="8056"/>
                    <a:pt x="13794" y="6418"/>
                    <a:pt x="12783" y="5005"/>
                  </a:cubicBezTo>
                  <a:cubicBezTo>
                    <a:pt x="11829" y="3648"/>
                    <a:pt x="10584" y="2497"/>
                    <a:pt x="9162" y="1646"/>
                  </a:cubicBezTo>
                  <a:cubicBezTo>
                    <a:pt x="7322" y="553"/>
                    <a:pt x="5230" y="0"/>
                    <a:pt x="3128" y="0"/>
                  </a:cubicBezTo>
                  <a:close/>
                </a:path>
              </a:pathLst>
            </a:custGeom>
            <a:solidFill>
              <a:srgbClr val="156C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3" name="Google Shape;433;p42"/>
            <p:cNvSpPr/>
            <p:nvPr/>
          </p:nvSpPr>
          <p:spPr>
            <a:xfrm>
              <a:off x="5543149" y="2954304"/>
              <a:ext cx="1974098" cy="516031"/>
            </a:xfrm>
            <a:custGeom>
              <a:avLst/>
              <a:gdLst/>
              <a:ahLst/>
              <a:cxnLst/>
              <a:rect l="l" t="t" r="r" b="b"/>
              <a:pathLst>
                <a:path w="34120" h="8919" extrusionOk="0">
                  <a:moveTo>
                    <a:pt x="3360" y="0"/>
                  </a:moveTo>
                  <a:cubicBezTo>
                    <a:pt x="2232" y="0"/>
                    <a:pt x="1106" y="199"/>
                    <a:pt x="10" y="505"/>
                  </a:cubicBezTo>
                  <a:cubicBezTo>
                    <a:pt x="1" y="2452"/>
                    <a:pt x="1" y="4389"/>
                    <a:pt x="20" y="4735"/>
                  </a:cubicBezTo>
                  <a:cubicBezTo>
                    <a:pt x="66" y="5409"/>
                    <a:pt x="20" y="8385"/>
                    <a:pt x="48" y="8553"/>
                  </a:cubicBezTo>
                  <a:cubicBezTo>
                    <a:pt x="66" y="8731"/>
                    <a:pt x="48" y="8806"/>
                    <a:pt x="160" y="8871"/>
                  </a:cubicBezTo>
                  <a:cubicBezTo>
                    <a:pt x="214" y="8905"/>
                    <a:pt x="311" y="8914"/>
                    <a:pt x="401" y="8914"/>
                  </a:cubicBezTo>
                  <a:cubicBezTo>
                    <a:pt x="514" y="8914"/>
                    <a:pt x="618" y="8899"/>
                    <a:pt x="618" y="8899"/>
                  </a:cubicBezTo>
                  <a:cubicBezTo>
                    <a:pt x="618" y="8899"/>
                    <a:pt x="3547" y="8918"/>
                    <a:pt x="4062" y="8918"/>
                  </a:cubicBezTo>
                  <a:cubicBezTo>
                    <a:pt x="4399" y="8918"/>
                    <a:pt x="16742" y="8853"/>
                    <a:pt x="17051" y="8853"/>
                  </a:cubicBezTo>
                  <a:cubicBezTo>
                    <a:pt x="17263" y="8853"/>
                    <a:pt x="22304" y="8840"/>
                    <a:pt x="25768" y="8840"/>
                  </a:cubicBezTo>
                  <a:cubicBezTo>
                    <a:pt x="27500" y="8840"/>
                    <a:pt x="28838" y="8843"/>
                    <a:pt x="28982" y="8853"/>
                  </a:cubicBezTo>
                  <a:cubicBezTo>
                    <a:pt x="29422" y="8871"/>
                    <a:pt x="33698" y="8871"/>
                    <a:pt x="33848" y="8871"/>
                  </a:cubicBezTo>
                  <a:cubicBezTo>
                    <a:pt x="34007" y="8871"/>
                    <a:pt x="34101" y="8853"/>
                    <a:pt x="34101" y="8694"/>
                  </a:cubicBezTo>
                  <a:cubicBezTo>
                    <a:pt x="34101" y="8544"/>
                    <a:pt x="34119" y="7973"/>
                    <a:pt x="34119" y="7702"/>
                  </a:cubicBezTo>
                  <a:lnTo>
                    <a:pt x="34119" y="7093"/>
                  </a:lnTo>
                  <a:cubicBezTo>
                    <a:pt x="32154" y="7449"/>
                    <a:pt x="30189" y="7748"/>
                    <a:pt x="28205" y="7898"/>
                  </a:cubicBezTo>
                  <a:cubicBezTo>
                    <a:pt x="27159" y="7976"/>
                    <a:pt x="26108" y="8022"/>
                    <a:pt x="25059" y="8022"/>
                  </a:cubicBezTo>
                  <a:cubicBezTo>
                    <a:pt x="23207" y="8022"/>
                    <a:pt x="21359" y="7879"/>
                    <a:pt x="19549" y="7514"/>
                  </a:cubicBezTo>
                  <a:cubicBezTo>
                    <a:pt x="16864" y="6981"/>
                    <a:pt x="14309" y="5961"/>
                    <a:pt x="12072" y="4361"/>
                  </a:cubicBezTo>
                  <a:cubicBezTo>
                    <a:pt x="9929" y="2826"/>
                    <a:pt x="7992" y="861"/>
                    <a:pt x="5344" y="225"/>
                  </a:cubicBezTo>
                  <a:cubicBezTo>
                    <a:pt x="4686" y="69"/>
                    <a:pt x="4023" y="0"/>
                    <a:pt x="3360" y="0"/>
                  </a:cubicBezTo>
                  <a:close/>
                </a:path>
              </a:pathLst>
            </a:custGeom>
            <a:solidFill>
              <a:srgbClr val="156C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4" name="Google Shape;434;p42"/>
            <p:cNvSpPr/>
            <p:nvPr/>
          </p:nvSpPr>
          <p:spPr>
            <a:xfrm>
              <a:off x="5486333" y="2278528"/>
              <a:ext cx="128328" cy="242539"/>
            </a:xfrm>
            <a:custGeom>
              <a:avLst/>
              <a:gdLst/>
              <a:ahLst/>
              <a:cxnLst/>
              <a:rect l="l" t="t" r="r" b="b"/>
              <a:pathLst>
                <a:path w="2218" h="4192" extrusionOk="0">
                  <a:moveTo>
                    <a:pt x="1654" y="0"/>
                  </a:moveTo>
                  <a:cubicBezTo>
                    <a:pt x="1361" y="0"/>
                    <a:pt x="1071" y="32"/>
                    <a:pt x="796" y="151"/>
                  </a:cubicBezTo>
                  <a:cubicBezTo>
                    <a:pt x="431" y="301"/>
                    <a:pt x="141" y="610"/>
                    <a:pt x="47" y="993"/>
                  </a:cubicBezTo>
                  <a:cubicBezTo>
                    <a:pt x="0" y="1218"/>
                    <a:pt x="0" y="1452"/>
                    <a:pt x="10" y="1677"/>
                  </a:cubicBezTo>
                  <a:cubicBezTo>
                    <a:pt x="19" y="1939"/>
                    <a:pt x="19" y="2219"/>
                    <a:pt x="38" y="2491"/>
                  </a:cubicBezTo>
                  <a:cubicBezTo>
                    <a:pt x="47" y="3043"/>
                    <a:pt x="38" y="3604"/>
                    <a:pt x="94" y="4156"/>
                  </a:cubicBezTo>
                  <a:cubicBezTo>
                    <a:pt x="94" y="4180"/>
                    <a:pt x="110" y="4192"/>
                    <a:pt x="127" y="4192"/>
                  </a:cubicBezTo>
                  <a:cubicBezTo>
                    <a:pt x="143" y="4192"/>
                    <a:pt x="159" y="4180"/>
                    <a:pt x="159" y="4156"/>
                  </a:cubicBezTo>
                  <a:cubicBezTo>
                    <a:pt x="197" y="3670"/>
                    <a:pt x="150" y="3183"/>
                    <a:pt x="141" y="2687"/>
                  </a:cubicBezTo>
                  <a:cubicBezTo>
                    <a:pt x="131" y="2210"/>
                    <a:pt x="84" y="1733"/>
                    <a:pt x="113" y="1256"/>
                  </a:cubicBezTo>
                  <a:cubicBezTo>
                    <a:pt x="141" y="797"/>
                    <a:pt x="375" y="460"/>
                    <a:pt x="786" y="254"/>
                  </a:cubicBezTo>
                  <a:cubicBezTo>
                    <a:pt x="1059" y="127"/>
                    <a:pt x="1354" y="94"/>
                    <a:pt x="1653" y="94"/>
                  </a:cubicBezTo>
                  <a:cubicBezTo>
                    <a:pt x="1817" y="94"/>
                    <a:pt x="1981" y="104"/>
                    <a:pt x="2143" y="114"/>
                  </a:cubicBezTo>
                  <a:cubicBezTo>
                    <a:pt x="2152" y="117"/>
                    <a:pt x="2160" y="119"/>
                    <a:pt x="2167" y="119"/>
                  </a:cubicBezTo>
                  <a:cubicBezTo>
                    <a:pt x="2217" y="119"/>
                    <a:pt x="2210" y="37"/>
                    <a:pt x="2153" y="20"/>
                  </a:cubicBezTo>
                  <a:cubicBezTo>
                    <a:pt x="1987" y="10"/>
                    <a:pt x="1820" y="0"/>
                    <a:pt x="1654"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5" name="Google Shape;435;p42"/>
            <p:cNvSpPr/>
            <p:nvPr/>
          </p:nvSpPr>
          <p:spPr>
            <a:xfrm>
              <a:off x="5647119" y="2278586"/>
              <a:ext cx="630242" cy="7116"/>
            </a:xfrm>
            <a:custGeom>
              <a:avLst/>
              <a:gdLst/>
              <a:ahLst/>
              <a:cxnLst/>
              <a:rect l="l" t="t" r="r" b="b"/>
              <a:pathLst>
                <a:path w="10893" h="123" extrusionOk="0">
                  <a:moveTo>
                    <a:pt x="10837" y="1"/>
                  </a:moveTo>
                  <a:cubicBezTo>
                    <a:pt x="8039" y="10"/>
                    <a:pt x="5241" y="10"/>
                    <a:pt x="2452" y="10"/>
                  </a:cubicBezTo>
                  <a:lnTo>
                    <a:pt x="1283" y="10"/>
                  </a:lnTo>
                  <a:cubicBezTo>
                    <a:pt x="1100" y="10"/>
                    <a:pt x="917" y="6"/>
                    <a:pt x="734" y="6"/>
                  </a:cubicBezTo>
                  <a:cubicBezTo>
                    <a:pt x="505" y="6"/>
                    <a:pt x="276" y="12"/>
                    <a:pt x="47" y="38"/>
                  </a:cubicBezTo>
                  <a:cubicBezTo>
                    <a:pt x="1" y="38"/>
                    <a:pt x="1" y="94"/>
                    <a:pt x="47" y="104"/>
                  </a:cubicBezTo>
                  <a:cubicBezTo>
                    <a:pt x="186" y="118"/>
                    <a:pt x="326" y="123"/>
                    <a:pt x="467" y="123"/>
                  </a:cubicBezTo>
                  <a:cubicBezTo>
                    <a:pt x="678" y="123"/>
                    <a:pt x="891" y="113"/>
                    <a:pt x="1105" y="113"/>
                  </a:cubicBezTo>
                  <a:lnTo>
                    <a:pt x="4249" y="113"/>
                  </a:lnTo>
                  <a:cubicBezTo>
                    <a:pt x="5653" y="113"/>
                    <a:pt x="7047" y="104"/>
                    <a:pt x="8451" y="104"/>
                  </a:cubicBezTo>
                  <a:lnTo>
                    <a:pt x="10837" y="104"/>
                  </a:lnTo>
                  <a:cubicBezTo>
                    <a:pt x="10893" y="104"/>
                    <a:pt x="10893" y="1"/>
                    <a:pt x="10837" y="1"/>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6" name="Google Shape;436;p42"/>
            <p:cNvSpPr/>
            <p:nvPr/>
          </p:nvSpPr>
          <p:spPr>
            <a:xfrm>
              <a:off x="7226976" y="2551442"/>
              <a:ext cx="81811" cy="4397"/>
            </a:xfrm>
            <a:custGeom>
              <a:avLst/>
              <a:gdLst/>
              <a:ahLst/>
              <a:cxnLst/>
              <a:rect l="l" t="t" r="r" b="b"/>
              <a:pathLst>
                <a:path w="1414" h="76" extrusionOk="0">
                  <a:moveTo>
                    <a:pt x="19" y="1"/>
                  </a:moveTo>
                  <a:cubicBezTo>
                    <a:pt x="1" y="1"/>
                    <a:pt x="1" y="29"/>
                    <a:pt x="19" y="29"/>
                  </a:cubicBezTo>
                  <a:cubicBezTo>
                    <a:pt x="253" y="66"/>
                    <a:pt x="487" y="76"/>
                    <a:pt x="712" y="76"/>
                  </a:cubicBezTo>
                  <a:lnTo>
                    <a:pt x="1067" y="76"/>
                  </a:lnTo>
                  <a:cubicBezTo>
                    <a:pt x="1124" y="76"/>
                    <a:pt x="1189" y="76"/>
                    <a:pt x="1255" y="66"/>
                  </a:cubicBezTo>
                  <a:cubicBezTo>
                    <a:pt x="1301" y="66"/>
                    <a:pt x="1348" y="66"/>
                    <a:pt x="1395" y="48"/>
                  </a:cubicBezTo>
                  <a:cubicBezTo>
                    <a:pt x="1414" y="48"/>
                    <a:pt x="1404" y="20"/>
                    <a:pt x="1395" y="20"/>
                  </a:cubicBezTo>
                  <a:cubicBezTo>
                    <a:pt x="1379" y="17"/>
                    <a:pt x="1362" y="15"/>
                    <a:pt x="1343" y="15"/>
                  </a:cubicBezTo>
                  <a:cubicBezTo>
                    <a:pt x="1305" y="15"/>
                    <a:pt x="1264" y="20"/>
                    <a:pt x="1226" y="20"/>
                  </a:cubicBezTo>
                  <a:cubicBezTo>
                    <a:pt x="1170" y="20"/>
                    <a:pt x="1124" y="20"/>
                    <a:pt x="1067" y="29"/>
                  </a:cubicBezTo>
                  <a:lnTo>
                    <a:pt x="712" y="29"/>
                  </a:lnTo>
                  <a:cubicBezTo>
                    <a:pt x="478" y="29"/>
                    <a:pt x="253" y="10"/>
                    <a:pt x="19" y="1"/>
                  </a:cubicBezTo>
                  <a:close/>
                </a:path>
              </a:pathLst>
            </a:custGeom>
            <a:solidFill>
              <a:srgbClr val="7991D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437" name="Google Shape;437;p42"/>
            <p:cNvGrpSpPr/>
            <p:nvPr/>
          </p:nvGrpSpPr>
          <p:grpSpPr>
            <a:xfrm>
              <a:off x="5981654" y="2498308"/>
              <a:ext cx="1792599" cy="825064"/>
              <a:chOff x="6875607" y="3308080"/>
              <a:chExt cx="1041724" cy="479465"/>
            </a:xfrm>
          </p:grpSpPr>
          <p:sp>
            <p:nvSpPr>
              <p:cNvPr id="438" name="Google Shape;438;p42"/>
              <p:cNvSpPr/>
              <p:nvPr/>
            </p:nvSpPr>
            <p:spPr>
              <a:xfrm>
                <a:off x="6875607" y="3308080"/>
                <a:ext cx="1035244" cy="476804"/>
              </a:xfrm>
              <a:custGeom>
                <a:avLst/>
                <a:gdLst/>
                <a:ahLst/>
                <a:cxnLst/>
                <a:rect l="l" t="t" r="r" b="b"/>
                <a:pathLst>
                  <a:path w="17893" h="8241" extrusionOk="0">
                    <a:moveTo>
                      <a:pt x="7469" y="0"/>
                    </a:moveTo>
                    <a:cubicBezTo>
                      <a:pt x="6329" y="0"/>
                      <a:pt x="5189" y="5"/>
                      <a:pt x="4052" y="14"/>
                    </a:cubicBezTo>
                    <a:cubicBezTo>
                      <a:pt x="2761" y="24"/>
                      <a:pt x="1460" y="24"/>
                      <a:pt x="169" y="42"/>
                    </a:cubicBezTo>
                    <a:cubicBezTo>
                      <a:pt x="122" y="42"/>
                      <a:pt x="94" y="71"/>
                      <a:pt x="85" y="89"/>
                    </a:cubicBezTo>
                    <a:cubicBezTo>
                      <a:pt x="47" y="89"/>
                      <a:pt x="28" y="117"/>
                      <a:pt x="28" y="136"/>
                    </a:cubicBezTo>
                    <a:cubicBezTo>
                      <a:pt x="10" y="2213"/>
                      <a:pt x="28" y="4282"/>
                      <a:pt x="10" y="6350"/>
                    </a:cubicBezTo>
                    <a:lnTo>
                      <a:pt x="10" y="7201"/>
                    </a:lnTo>
                    <a:cubicBezTo>
                      <a:pt x="10" y="7501"/>
                      <a:pt x="0" y="7800"/>
                      <a:pt x="38" y="8109"/>
                    </a:cubicBezTo>
                    <a:cubicBezTo>
                      <a:pt x="38" y="8124"/>
                      <a:pt x="55" y="8131"/>
                      <a:pt x="75" y="8131"/>
                    </a:cubicBezTo>
                    <a:cubicBezTo>
                      <a:pt x="91" y="8131"/>
                      <a:pt x="109" y="8127"/>
                      <a:pt x="122" y="8118"/>
                    </a:cubicBezTo>
                    <a:lnTo>
                      <a:pt x="131" y="8118"/>
                    </a:lnTo>
                    <a:cubicBezTo>
                      <a:pt x="702" y="8165"/>
                      <a:pt x="1273" y="8165"/>
                      <a:pt x="1853" y="8174"/>
                    </a:cubicBezTo>
                    <a:lnTo>
                      <a:pt x="3603" y="8212"/>
                    </a:lnTo>
                    <a:cubicBezTo>
                      <a:pt x="4450" y="8219"/>
                      <a:pt x="8404" y="8241"/>
                      <a:pt x="11350" y="8241"/>
                    </a:cubicBezTo>
                    <a:cubicBezTo>
                      <a:pt x="12408" y="8241"/>
                      <a:pt x="13336" y="8238"/>
                      <a:pt x="13944" y="8231"/>
                    </a:cubicBezTo>
                    <a:cubicBezTo>
                      <a:pt x="15244" y="8221"/>
                      <a:pt x="16339" y="8174"/>
                      <a:pt x="17640" y="8174"/>
                    </a:cubicBezTo>
                    <a:cubicBezTo>
                      <a:pt x="17761" y="8174"/>
                      <a:pt x="17836" y="8165"/>
                      <a:pt x="17855" y="8043"/>
                    </a:cubicBezTo>
                    <a:cubicBezTo>
                      <a:pt x="17892" y="7557"/>
                      <a:pt x="17874" y="7051"/>
                      <a:pt x="17874" y="6546"/>
                    </a:cubicBezTo>
                    <a:lnTo>
                      <a:pt x="17874" y="4993"/>
                    </a:lnTo>
                    <a:cubicBezTo>
                      <a:pt x="17874" y="3963"/>
                      <a:pt x="17883" y="2925"/>
                      <a:pt x="17883" y="1895"/>
                    </a:cubicBezTo>
                    <a:lnTo>
                      <a:pt x="17883" y="155"/>
                    </a:lnTo>
                    <a:cubicBezTo>
                      <a:pt x="17883" y="117"/>
                      <a:pt x="17855" y="108"/>
                      <a:pt x="17818" y="89"/>
                    </a:cubicBezTo>
                    <a:cubicBezTo>
                      <a:pt x="17808" y="80"/>
                      <a:pt x="17780" y="80"/>
                      <a:pt x="17771" y="80"/>
                    </a:cubicBezTo>
                    <a:cubicBezTo>
                      <a:pt x="15478" y="33"/>
                      <a:pt x="13186" y="24"/>
                      <a:pt x="10893" y="14"/>
                    </a:cubicBezTo>
                    <a:cubicBezTo>
                      <a:pt x="9751" y="5"/>
                      <a:pt x="8610" y="0"/>
                      <a:pt x="7469"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9" name="Google Shape;439;p42"/>
              <p:cNvSpPr/>
              <p:nvPr/>
            </p:nvSpPr>
            <p:spPr>
              <a:xfrm>
                <a:off x="7732130" y="3634165"/>
                <a:ext cx="185202" cy="153380"/>
              </a:xfrm>
              <a:custGeom>
                <a:avLst/>
                <a:gdLst/>
                <a:ahLst/>
                <a:cxnLst/>
                <a:rect l="l" t="t" r="r" b="b"/>
                <a:pathLst>
                  <a:path w="3201" h="2651" extrusionOk="0">
                    <a:moveTo>
                      <a:pt x="3079" y="0"/>
                    </a:moveTo>
                    <a:cubicBezTo>
                      <a:pt x="3065" y="0"/>
                      <a:pt x="3051" y="7"/>
                      <a:pt x="3051" y="21"/>
                    </a:cubicBezTo>
                    <a:cubicBezTo>
                      <a:pt x="2939" y="835"/>
                      <a:pt x="2976" y="1687"/>
                      <a:pt x="2976" y="2492"/>
                    </a:cubicBezTo>
                    <a:cubicBezTo>
                      <a:pt x="1994" y="2501"/>
                      <a:pt x="1002" y="2501"/>
                      <a:pt x="19" y="2585"/>
                    </a:cubicBezTo>
                    <a:cubicBezTo>
                      <a:pt x="0" y="2585"/>
                      <a:pt x="0" y="2595"/>
                      <a:pt x="19" y="2595"/>
                    </a:cubicBezTo>
                    <a:cubicBezTo>
                      <a:pt x="614" y="2639"/>
                      <a:pt x="1216" y="2651"/>
                      <a:pt x="1820" y="2651"/>
                    </a:cubicBezTo>
                    <a:cubicBezTo>
                      <a:pt x="2233" y="2651"/>
                      <a:pt x="2646" y="2645"/>
                      <a:pt x="3060" y="2641"/>
                    </a:cubicBezTo>
                    <a:cubicBezTo>
                      <a:pt x="3107" y="2641"/>
                      <a:pt x="3145" y="2604"/>
                      <a:pt x="3145" y="2557"/>
                    </a:cubicBezTo>
                    <a:cubicBezTo>
                      <a:pt x="3145" y="1734"/>
                      <a:pt x="3201" y="854"/>
                      <a:pt x="3107" y="21"/>
                    </a:cubicBezTo>
                    <a:cubicBezTo>
                      <a:pt x="3107" y="7"/>
                      <a:pt x="3093" y="0"/>
                      <a:pt x="3079" y="0"/>
                    </a:cubicBezTo>
                    <a:close/>
                  </a:path>
                </a:pathLst>
              </a:custGeom>
              <a:solidFill>
                <a:srgbClr val="A1B0BA"/>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0" name="Google Shape;440;p42"/>
              <p:cNvSpPr/>
              <p:nvPr/>
            </p:nvSpPr>
            <p:spPr>
              <a:xfrm>
                <a:off x="6995141" y="3406496"/>
                <a:ext cx="275807" cy="268632"/>
              </a:xfrm>
              <a:custGeom>
                <a:avLst/>
                <a:gdLst/>
                <a:ahLst/>
                <a:cxnLst/>
                <a:rect l="l" t="t" r="r" b="b"/>
                <a:pathLst>
                  <a:path w="4767" h="4643" extrusionOk="0">
                    <a:moveTo>
                      <a:pt x="4372" y="1"/>
                    </a:moveTo>
                    <a:cubicBezTo>
                      <a:pt x="4298" y="1"/>
                      <a:pt x="4223" y="36"/>
                      <a:pt x="4167" y="119"/>
                    </a:cubicBezTo>
                    <a:cubicBezTo>
                      <a:pt x="4120" y="204"/>
                      <a:pt x="4054" y="288"/>
                      <a:pt x="3998" y="372"/>
                    </a:cubicBezTo>
                    <a:cubicBezTo>
                      <a:pt x="3933" y="447"/>
                      <a:pt x="3905" y="531"/>
                      <a:pt x="3839" y="615"/>
                    </a:cubicBezTo>
                    <a:cubicBezTo>
                      <a:pt x="3783" y="690"/>
                      <a:pt x="3699" y="765"/>
                      <a:pt x="3643" y="859"/>
                    </a:cubicBezTo>
                    <a:cubicBezTo>
                      <a:pt x="3586" y="943"/>
                      <a:pt x="3549" y="1037"/>
                      <a:pt x="3493" y="1111"/>
                    </a:cubicBezTo>
                    <a:cubicBezTo>
                      <a:pt x="3390" y="1280"/>
                      <a:pt x="3268" y="1458"/>
                      <a:pt x="3165" y="1617"/>
                    </a:cubicBezTo>
                    <a:cubicBezTo>
                      <a:pt x="3044" y="1785"/>
                      <a:pt x="2969" y="1972"/>
                      <a:pt x="2875" y="2141"/>
                    </a:cubicBezTo>
                    <a:cubicBezTo>
                      <a:pt x="2829" y="2234"/>
                      <a:pt x="2763" y="2309"/>
                      <a:pt x="2716" y="2403"/>
                    </a:cubicBezTo>
                    <a:cubicBezTo>
                      <a:pt x="2660" y="2496"/>
                      <a:pt x="2623" y="2590"/>
                      <a:pt x="2595" y="2693"/>
                    </a:cubicBezTo>
                    <a:cubicBezTo>
                      <a:pt x="2557" y="2786"/>
                      <a:pt x="2492" y="2861"/>
                      <a:pt x="2454" y="2936"/>
                    </a:cubicBezTo>
                    <a:cubicBezTo>
                      <a:pt x="2407" y="3030"/>
                      <a:pt x="2370" y="3123"/>
                      <a:pt x="2323" y="3208"/>
                    </a:cubicBezTo>
                    <a:cubicBezTo>
                      <a:pt x="2239" y="3385"/>
                      <a:pt x="2164" y="3563"/>
                      <a:pt x="2089" y="3732"/>
                    </a:cubicBezTo>
                    <a:lnTo>
                      <a:pt x="2014" y="3909"/>
                    </a:lnTo>
                    <a:cubicBezTo>
                      <a:pt x="1949" y="3797"/>
                      <a:pt x="1883" y="3657"/>
                      <a:pt x="1790" y="3544"/>
                    </a:cubicBezTo>
                    <a:cubicBezTo>
                      <a:pt x="1696" y="3441"/>
                      <a:pt x="1631" y="3339"/>
                      <a:pt x="1537" y="3236"/>
                    </a:cubicBezTo>
                    <a:cubicBezTo>
                      <a:pt x="1444" y="3123"/>
                      <a:pt x="1350" y="3011"/>
                      <a:pt x="1266" y="2908"/>
                    </a:cubicBezTo>
                    <a:cubicBezTo>
                      <a:pt x="1107" y="2693"/>
                      <a:pt x="920" y="2496"/>
                      <a:pt x="732" y="2300"/>
                    </a:cubicBezTo>
                    <a:cubicBezTo>
                      <a:pt x="545" y="2085"/>
                      <a:pt x="367" y="1879"/>
                      <a:pt x="124" y="1738"/>
                    </a:cubicBezTo>
                    <a:cubicBezTo>
                      <a:pt x="111" y="1731"/>
                      <a:pt x="98" y="1727"/>
                      <a:pt x="85" y="1727"/>
                    </a:cubicBezTo>
                    <a:cubicBezTo>
                      <a:pt x="36" y="1727"/>
                      <a:pt x="1" y="1780"/>
                      <a:pt x="31" y="1832"/>
                    </a:cubicBezTo>
                    <a:cubicBezTo>
                      <a:pt x="143" y="2075"/>
                      <a:pt x="321" y="2262"/>
                      <a:pt x="480" y="2468"/>
                    </a:cubicBezTo>
                    <a:cubicBezTo>
                      <a:pt x="657" y="2684"/>
                      <a:pt x="807" y="2927"/>
                      <a:pt x="985" y="3151"/>
                    </a:cubicBezTo>
                    <a:cubicBezTo>
                      <a:pt x="1069" y="3254"/>
                      <a:pt x="1153" y="3376"/>
                      <a:pt x="1219" y="3488"/>
                    </a:cubicBezTo>
                    <a:cubicBezTo>
                      <a:pt x="1294" y="3610"/>
                      <a:pt x="1369" y="3713"/>
                      <a:pt x="1434" y="3825"/>
                    </a:cubicBezTo>
                    <a:cubicBezTo>
                      <a:pt x="1500" y="3947"/>
                      <a:pt x="1603" y="4040"/>
                      <a:pt x="1677" y="4153"/>
                    </a:cubicBezTo>
                    <a:cubicBezTo>
                      <a:pt x="1762" y="4274"/>
                      <a:pt x="1837" y="4405"/>
                      <a:pt x="1902" y="4527"/>
                    </a:cubicBezTo>
                    <a:cubicBezTo>
                      <a:pt x="1932" y="4602"/>
                      <a:pt x="2015" y="4642"/>
                      <a:pt x="2098" y="4642"/>
                    </a:cubicBezTo>
                    <a:cubicBezTo>
                      <a:pt x="2170" y="4642"/>
                      <a:pt x="2241" y="4611"/>
                      <a:pt x="2276" y="4546"/>
                    </a:cubicBezTo>
                    <a:cubicBezTo>
                      <a:pt x="2351" y="4359"/>
                      <a:pt x="2473" y="4181"/>
                      <a:pt x="2538" y="3994"/>
                    </a:cubicBezTo>
                    <a:cubicBezTo>
                      <a:pt x="2613" y="3816"/>
                      <a:pt x="2707" y="3638"/>
                      <a:pt x="2772" y="3470"/>
                    </a:cubicBezTo>
                    <a:cubicBezTo>
                      <a:pt x="2810" y="3376"/>
                      <a:pt x="2866" y="3292"/>
                      <a:pt x="2903" y="3208"/>
                    </a:cubicBezTo>
                    <a:cubicBezTo>
                      <a:pt x="2941" y="3123"/>
                      <a:pt x="2960" y="3048"/>
                      <a:pt x="3025" y="2964"/>
                    </a:cubicBezTo>
                    <a:cubicBezTo>
                      <a:pt x="3072" y="2880"/>
                      <a:pt x="3128" y="2796"/>
                      <a:pt x="3175" y="2702"/>
                    </a:cubicBezTo>
                    <a:cubicBezTo>
                      <a:pt x="3222" y="2609"/>
                      <a:pt x="3259" y="2515"/>
                      <a:pt x="3306" y="2440"/>
                    </a:cubicBezTo>
                    <a:cubicBezTo>
                      <a:pt x="3502" y="2113"/>
                      <a:pt x="3689" y="1785"/>
                      <a:pt x="3886" y="1458"/>
                    </a:cubicBezTo>
                    <a:cubicBezTo>
                      <a:pt x="3933" y="1373"/>
                      <a:pt x="4008" y="1289"/>
                      <a:pt x="4064" y="1205"/>
                    </a:cubicBezTo>
                    <a:cubicBezTo>
                      <a:pt x="4120" y="1130"/>
                      <a:pt x="4167" y="1037"/>
                      <a:pt x="4213" y="952"/>
                    </a:cubicBezTo>
                    <a:cubicBezTo>
                      <a:pt x="4260" y="868"/>
                      <a:pt x="4344" y="803"/>
                      <a:pt x="4401" y="718"/>
                    </a:cubicBezTo>
                    <a:cubicBezTo>
                      <a:pt x="4466" y="634"/>
                      <a:pt x="4513" y="550"/>
                      <a:pt x="4569" y="484"/>
                    </a:cubicBezTo>
                    <a:cubicBezTo>
                      <a:pt x="4767" y="253"/>
                      <a:pt x="4572" y="1"/>
                      <a:pt x="4372" y="1"/>
                    </a:cubicBezTo>
                    <a:close/>
                  </a:path>
                </a:pathLst>
              </a:custGeom>
              <a:solidFill>
                <a:srgbClr val="156C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1" name="Google Shape;441;p42"/>
              <p:cNvSpPr/>
              <p:nvPr/>
            </p:nvSpPr>
            <p:spPr>
              <a:xfrm>
                <a:off x="7008275" y="3563811"/>
                <a:ext cx="68272" cy="95407"/>
              </a:xfrm>
              <a:custGeom>
                <a:avLst/>
                <a:gdLst/>
                <a:ahLst/>
                <a:cxnLst/>
                <a:rect l="l" t="t" r="r" b="b"/>
                <a:pathLst>
                  <a:path w="1180" h="1649" extrusionOk="0">
                    <a:moveTo>
                      <a:pt x="84" y="0"/>
                    </a:moveTo>
                    <a:cubicBezTo>
                      <a:pt x="74" y="0"/>
                      <a:pt x="64" y="3"/>
                      <a:pt x="56" y="11"/>
                    </a:cubicBezTo>
                    <a:cubicBezTo>
                      <a:pt x="28" y="58"/>
                      <a:pt x="28" y="105"/>
                      <a:pt x="9" y="161"/>
                    </a:cubicBezTo>
                    <a:cubicBezTo>
                      <a:pt x="0" y="236"/>
                      <a:pt x="0" y="301"/>
                      <a:pt x="0" y="376"/>
                    </a:cubicBezTo>
                    <a:lnTo>
                      <a:pt x="0" y="760"/>
                    </a:lnTo>
                    <a:cubicBezTo>
                      <a:pt x="9" y="1031"/>
                      <a:pt x="9" y="1284"/>
                      <a:pt x="28" y="1555"/>
                    </a:cubicBezTo>
                    <a:cubicBezTo>
                      <a:pt x="28" y="1602"/>
                      <a:pt x="56" y="1649"/>
                      <a:pt x="103" y="1649"/>
                    </a:cubicBezTo>
                    <a:cubicBezTo>
                      <a:pt x="421" y="1640"/>
                      <a:pt x="749" y="1621"/>
                      <a:pt x="1067" y="1621"/>
                    </a:cubicBezTo>
                    <a:cubicBezTo>
                      <a:pt x="1179" y="1611"/>
                      <a:pt x="1179" y="1452"/>
                      <a:pt x="1076" y="1452"/>
                    </a:cubicBezTo>
                    <a:cubicBezTo>
                      <a:pt x="786" y="1462"/>
                      <a:pt x="496" y="1462"/>
                      <a:pt x="197" y="1462"/>
                    </a:cubicBezTo>
                    <a:cubicBezTo>
                      <a:pt x="197" y="1228"/>
                      <a:pt x="187" y="994"/>
                      <a:pt x="187" y="760"/>
                    </a:cubicBezTo>
                    <a:cubicBezTo>
                      <a:pt x="187" y="629"/>
                      <a:pt x="187" y="507"/>
                      <a:pt x="178" y="376"/>
                    </a:cubicBezTo>
                    <a:cubicBezTo>
                      <a:pt x="178" y="301"/>
                      <a:pt x="159" y="245"/>
                      <a:pt x="159" y="180"/>
                    </a:cubicBezTo>
                    <a:cubicBezTo>
                      <a:pt x="150" y="114"/>
                      <a:pt x="159" y="58"/>
                      <a:pt x="122" y="11"/>
                    </a:cubicBezTo>
                    <a:cubicBezTo>
                      <a:pt x="111" y="6"/>
                      <a:pt x="97" y="0"/>
                      <a:pt x="84" y="0"/>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2" name="Google Shape;442;p42"/>
              <p:cNvSpPr/>
              <p:nvPr/>
            </p:nvSpPr>
            <p:spPr>
              <a:xfrm>
                <a:off x="7150662" y="3519492"/>
                <a:ext cx="77471" cy="139205"/>
              </a:xfrm>
              <a:custGeom>
                <a:avLst/>
                <a:gdLst/>
                <a:ahLst/>
                <a:cxnLst/>
                <a:rect l="l" t="t" r="r" b="b"/>
                <a:pathLst>
                  <a:path w="1339" h="2406" extrusionOk="0">
                    <a:moveTo>
                      <a:pt x="1225" y="1"/>
                    </a:moveTo>
                    <a:cubicBezTo>
                      <a:pt x="1196" y="1"/>
                      <a:pt x="1165" y="19"/>
                      <a:pt x="1151" y="57"/>
                    </a:cubicBezTo>
                    <a:cubicBezTo>
                      <a:pt x="1104" y="216"/>
                      <a:pt x="1132" y="431"/>
                      <a:pt x="1132" y="599"/>
                    </a:cubicBezTo>
                    <a:cubicBezTo>
                      <a:pt x="1132" y="787"/>
                      <a:pt x="1123" y="964"/>
                      <a:pt x="1104" y="1152"/>
                    </a:cubicBezTo>
                    <a:cubicBezTo>
                      <a:pt x="1086" y="1507"/>
                      <a:pt x="1058" y="1844"/>
                      <a:pt x="1029" y="2181"/>
                    </a:cubicBezTo>
                    <a:cubicBezTo>
                      <a:pt x="721" y="2181"/>
                      <a:pt x="431" y="2190"/>
                      <a:pt x="122" y="2209"/>
                    </a:cubicBezTo>
                    <a:cubicBezTo>
                      <a:pt x="0" y="2209"/>
                      <a:pt x="0" y="2406"/>
                      <a:pt x="122" y="2406"/>
                    </a:cubicBezTo>
                    <a:cubicBezTo>
                      <a:pt x="449" y="2396"/>
                      <a:pt x="777" y="2396"/>
                      <a:pt x="1104" y="2368"/>
                    </a:cubicBezTo>
                    <a:cubicBezTo>
                      <a:pt x="1151" y="2368"/>
                      <a:pt x="1189" y="2331"/>
                      <a:pt x="1198" y="2284"/>
                    </a:cubicBezTo>
                    <a:cubicBezTo>
                      <a:pt x="1235" y="1910"/>
                      <a:pt x="1263" y="1535"/>
                      <a:pt x="1282" y="1161"/>
                    </a:cubicBezTo>
                    <a:cubicBezTo>
                      <a:pt x="1292" y="974"/>
                      <a:pt x="1310" y="805"/>
                      <a:pt x="1310" y="618"/>
                    </a:cubicBezTo>
                    <a:cubicBezTo>
                      <a:pt x="1310" y="431"/>
                      <a:pt x="1338" y="216"/>
                      <a:pt x="1292" y="57"/>
                    </a:cubicBezTo>
                    <a:cubicBezTo>
                      <a:pt x="1282" y="19"/>
                      <a:pt x="1254" y="1"/>
                      <a:pt x="1225"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3" name="Google Shape;443;p42"/>
              <p:cNvSpPr/>
              <p:nvPr/>
            </p:nvSpPr>
            <p:spPr>
              <a:xfrm>
                <a:off x="7008795" y="3436061"/>
                <a:ext cx="185780" cy="58436"/>
              </a:xfrm>
              <a:custGeom>
                <a:avLst/>
                <a:gdLst/>
                <a:ahLst/>
                <a:cxnLst/>
                <a:rect l="l" t="t" r="r" b="b"/>
                <a:pathLst>
                  <a:path w="3211" h="1010" extrusionOk="0">
                    <a:moveTo>
                      <a:pt x="481" y="1"/>
                    </a:moveTo>
                    <a:cubicBezTo>
                      <a:pt x="348" y="1"/>
                      <a:pt x="216" y="3"/>
                      <a:pt x="85" y="11"/>
                    </a:cubicBezTo>
                    <a:cubicBezTo>
                      <a:pt x="38" y="11"/>
                      <a:pt x="0" y="48"/>
                      <a:pt x="0" y="95"/>
                    </a:cubicBezTo>
                    <a:lnTo>
                      <a:pt x="0" y="947"/>
                    </a:lnTo>
                    <a:cubicBezTo>
                      <a:pt x="0" y="989"/>
                      <a:pt x="31" y="1010"/>
                      <a:pt x="61" y="1010"/>
                    </a:cubicBezTo>
                    <a:cubicBezTo>
                      <a:pt x="92" y="1010"/>
                      <a:pt x="122" y="989"/>
                      <a:pt x="122" y="947"/>
                    </a:cubicBezTo>
                    <a:cubicBezTo>
                      <a:pt x="131" y="685"/>
                      <a:pt x="141" y="432"/>
                      <a:pt x="159" y="189"/>
                    </a:cubicBezTo>
                    <a:cubicBezTo>
                      <a:pt x="637" y="217"/>
                      <a:pt x="1114" y="207"/>
                      <a:pt x="1582" y="217"/>
                    </a:cubicBezTo>
                    <a:cubicBezTo>
                      <a:pt x="2087" y="235"/>
                      <a:pt x="2593" y="245"/>
                      <a:pt x="3088" y="245"/>
                    </a:cubicBezTo>
                    <a:cubicBezTo>
                      <a:pt x="3210" y="245"/>
                      <a:pt x="3210" y="76"/>
                      <a:pt x="3107" y="67"/>
                    </a:cubicBezTo>
                    <a:cubicBezTo>
                      <a:pt x="2602" y="48"/>
                      <a:pt x="2097" y="48"/>
                      <a:pt x="1591" y="30"/>
                    </a:cubicBezTo>
                    <a:cubicBezTo>
                      <a:pt x="1226" y="23"/>
                      <a:pt x="851" y="1"/>
                      <a:pt x="481"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4" name="Google Shape;444;p42"/>
              <p:cNvSpPr/>
              <p:nvPr/>
            </p:nvSpPr>
            <p:spPr>
              <a:xfrm>
                <a:off x="7358023" y="3418241"/>
                <a:ext cx="418541" cy="43220"/>
              </a:xfrm>
              <a:custGeom>
                <a:avLst/>
                <a:gdLst/>
                <a:ahLst/>
                <a:cxnLst/>
                <a:rect l="l" t="t" r="r" b="b"/>
                <a:pathLst>
                  <a:path w="7234" h="747" extrusionOk="0">
                    <a:moveTo>
                      <a:pt x="19" y="1"/>
                    </a:moveTo>
                    <a:cubicBezTo>
                      <a:pt x="0" y="188"/>
                      <a:pt x="19" y="384"/>
                      <a:pt x="19" y="572"/>
                    </a:cubicBezTo>
                    <a:lnTo>
                      <a:pt x="19" y="656"/>
                    </a:lnTo>
                    <a:cubicBezTo>
                      <a:pt x="19" y="684"/>
                      <a:pt x="0" y="712"/>
                      <a:pt x="28" y="740"/>
                    </a:cubicBezTo>
                    <a:lnTo>
                      <a:pt x="5643" y="740"/>
                    </a:lnTo>
                    <a:cubicBezTo>
                      <a:pt x="6167" y="740"/>
                      <a:pt x="6616" y="740"/>
                      <a:pt x="7140" y="731"/>
                    </a:cubicBezTo>
                    <a:cubicBezTo>
                      <a:pt x="7151" y="742"/>
                      <a:pt x="7169" y="746"/>
                      <a:pt x="7183" y="746"/>
                    </a:cubicBezTo>
                    <a:cubicBezTo>
                      <a:pt x="7193" y="746"/>
                      <a:pt x="7202" y="744"/>
                      <a:pt x="7206" y="740"/>
                    </a:cubicBezTo>
                    <a:cubicBezTo>
                      <a:pt x="7234" y="693"/>
                      <a:pt x="7224" y="646"/>
                      <a:pt x="7224" y="600"/>
                    </a:cubicBezTo>
                    <a:lnTo>
                      <a:pt x="7224" y="459"/>
                    </a:lnTo>
                    <a:cubicBezTo>
                      <a:pt x="7224" y="366"/>
                      <a:pt x="7224" y="272"/>
                      <a:pt x="7234" y="178"/>
                    </a:cubicBezTo>
                    <a:lnTo>
                      <a:pt x="7234" y="10"/>
                    </a:lnTo>
                    <a:lnTo>
                      <a:pt x="7187" y="10"/>
                    </a:lnTo>
                    <a:cubicBezTo>
                      <a:pt x="6261" y="10"/>
                      <a:pt x="5334" y="10"/>
                      <a:pt x="4398"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5" name="Google Shape;445;p42"/>
              <p:cNvSpPr/>
              <p:nvPr/>
            </p:nvSpPr>
            <p:spPr>
              <a:xfrm>
                <a:off x="7358023" y="3520591"/>
                <a:ext cx="478134" cy="43162"/>
              </a:xfrm>
              <a:custGeom>
                <a:avLst/>
                <a:gdLst/>
                <a:ahLst/>
                <a:cxnLst/>
                <a:rect l="l" t="t" r="r" b="b"/>
                <a:pathLst>
                  <a:path w="8264" h="746" extrusionOk="0">
                    <a:moveTo>
                      <a:pt x="19" y="0"/>
                    </a:moveTo>
                    <a:cubicBezTo>
                      <a:pt x="0" y="187"/>
                      <a:pt x="19" y="384"/>
                      <a:pt x="19" y="571"/>
                    </a:cubicBezTo>
                    <a:lnTo>
                      <a:pt x="19" y="655"/>
                    </a:lnTo>
                    <a:cubicBezTo>
                      <a:pt x="19" y="674"/>
                      <a:pt x="0" y="712"/>
                      <a:pt x="28" y="740"/>
                    </a:cubicBezTo>
                    <a:lnTo>
                      <a:pt x="6448" y="740"/>
                    </a:lnTo>
                    <a:cubicBezTo>
                      <a:pt x="7047" y="740"/>
                      <a:pt x="7552" y="740"/>
                      <a:pt x="8160" y="721"/>
                    </a:cubicBezTo>
                    <a:cubicBezTo>
                      <a:pt x="8178" y="739"/>
                      <a:pt x="8200" y="745"/>
                      <a:pt x="8215" y="745"/>
                    </a:cubicBezTo>
                    <a:cubicBezTo>
                      <a:pt x="8224" y="745"/>
                      <a:pt x="8232" y="743"/>
                      <a:pt x="8235" y="740"/>
                    </a:cubicBezTo>
                    <a:cubicBezTo>
                      <a:pt x="8263" y="693"/>
                      <a:pt x="8254" y="646"/>
                      <a:pt x="8254" y="599"/>
                    </a:cubicBezTo>
                    <a:lnTo>
                      <a:pt x="8254" y="459"/>
                    </a:lnTo>
                    <a:cubicBezTo>
                      <a:pt x="8254" y="365"/>
                      <a:pt x="8263" y="272"/>
                      <a:pt x="8263" y="178"/>
                    </a:cubicBezTo>
                    <a:lnTo>
                      <a:pt x="8263" y="10"/>
                    </a:lnTo>
                    <a:lnTo>
                      <a:pt x="8207" y="10"/>
                    </a:lnTo>
                    <a:cubicBezTo>
                      <a:pt x="7140" y="10"/>
                      <a:pt x="6083" y="10"/>
                      <a:pt x="5025" y="0"/>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6" name="Google Shape;446;p42"/>
              <p:cNvSpPr/>
              <p:nvPr/>
            </p:nvSpPr>
            <p:spPr>
              <a:xfrm>
                <a:off x="7359643" y="3622362"/>
                <a:ext cx="347608" cy="43567"/>
              </a:xfrm>
              <a:custGeom>
                <a:avLst/>
                <a:gdLst/>
                <a:ahLst/>
                <a:cxnLst/>
                <a:rect l="l" t="t" r="r" b="b"/>
                <a:pathLst>
                  <a:path w="6008" h="753" extrusionOk="0">
                    <a:moveTo>
                      <a:pt x="0" y="1"/>
                    </a:moveTo>
                    <a:lnTo>
                      <a:pt x="0" y="581"/>
                    </a:lnTo>
                    <a:lnTo>
                      <a:pt x="0" y="665"/>
                    </a:lnTo>
                    <a:cubicBezTo>
                      <a:pt x="0" y="684"/>
                      <a:pt x="0" y="721"/>
                      <a:pt x="10" y="740"/>
                    </a:cubicBezTo>
                    <a:lnTo>
                      <a:pt x="4679" y="740"/>
                    </a:lnTo>
                    <a:cubicBezTo>
                      <a:pt x="5110" y="740"/>
                      <a:pt x="5484" y="740"/>
                      <a:pt x="5914" y="730"/>
                    </a:cubicBezTo>
                    <a:cubicBezTo>
                      <a:pt x="5935" y="746"/>
                      <a:pt x="5953" y="753"/>
                      <a:pt x="5966" y="753"/>
                    </a:cubicBezTo>
                    <a:cubicBezTo>
                      <a:pt x="5977" y="753"/>
                      <a:pt x="5985" y="748"/>
                      <a:pt x="5989" y="740"/>
                    </a:cubicBezTo>
                    <a:cubicBezTo>
                      <a:pt x="6008" y="693"/>
                      <a:pt x="5999" y="646"/>
                      <a:pt x="5999" y="599"/>
                    </a:cubicBezTo>
                    <a:lnTo>
                      <a:pt x="5999" y="459"/>
                    </a:lnTo>
                    <a:cubicBezTo>
                      <a:pt x="5999" y="366"/>
                      <a:pt x="5999" y="272"/>
                      <a:pt x="6008" y="178"/>
                    </a:cubicBezTo>
                    <a:lnTo>
                      <a:pt x="6008" y="19"/>
                    </a:lnTo>
                    <a:lnTo>
                      <a:pt x="5980" y="19"/>
                    </a:lnTo>
                    <a:cubicBezTo>
                      <a:pt x="5203" y="19"/>
                      <a:pt x="4436" y="19"/>
                      <a:pt x="3659"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grpSp>
          <p:nvGrpSpPr>
            <p:cNvPr id="447" name="Google Shape;447;p42"/>
            <p:cNvGrpSpPr/>
            <p:nvPr/>
          </p:nvGrpSpPr>
          <p:grpSpPr>
            <a:xfrm>
              <a:off x="6355295" y="3735959"/>
              <a:ext cx="205683" cy="218123"/>
              <a:chOff x="6355295" y="4114383"/>
              <a:chExt cx="205683" cy="218123"/>
            </a:xfrm>
          </p:grpSpPr>
          <p:sp>
            <p:nvSpPr>
              <p:cNvPr id="448" name="Google Shape;448;p42"/>
              <p:cNvSpPr/>
              <p:nvPr/>
            </p:nvSpPr>
            <p:spPr>
              <a:xfrm>
                <a:off x="6355295" y="4142675"/>
                <a:ext cx="190120" cy="189830"/>
              </a:xfrm>
              <a:custGeom>
                <a:avLst/>
                <a:gdLst/>
                <a:ahLst/>
                <a:cxnLst/>
                <a:rect l="l" t="t" r="r" b="b"/>
                <a:pathLst>
                  <a:path w="3286" h="3281" extrusionOk="0">
                    <a:moveTo>
                      <a:pt x="730" y="0"/>
                    </a:moveTo>
                    <a:cubicBezTo>
                      <a:pt x="496" y="0"/>
                      <a:pt x="253" y="0"/>
                      <a:pt x="19" y="19"/>
                    </a:cubicBezTo>
                    <a:cubicBezTo>
                      <a:pt x="10" y="19"/>
                      <a:pt x="10" y="29"/>
                      <a:pt x="10" y="29"/>
                    </a:cubicBezTo>
                    <a:cubicBezTo>
                      <a:pt x="1" y="29"/>
                      <a:pt x="1" y="47"/>
                      <a:pt x="1" y="57"/>
                    </a:cubicBezTo>
                    <a:cubicBezTo>
                      <a:pt x="1" y="871"/>
                      <a:pt x="1" y="1704"/>
                      <a:pt x="10" y="2527"/>
                    </a:cubicBezTo>
                    <a:lnTo>
                      <a:pt x="10" y="2864"/>
                    </a:lnTo>
                    <a:lnTo>
                      <a:pt x="10" y="3229"/>
                    </a:lnTo>
                    <a:cubicBezTo>
                      <a:pt x="10" y="3238"/>
                      <a:pt x="19" y="3238"/>
                      <a:pt x="19" y="3238"/>
                    </a:cubicBezTo>
                    <a:cubicBezTo>
                      <a:pt x="122" y="3257"/>
                      <a:pt x="234" y="3257"/>
                      <a:pt x="337" y="3257"/>
                    </a:cubicBezTo>
                    <a:cubicBezTo>
                      <a:pt x="440" y="3257"/>
                      <a:pt x="543" y="3266"/>
                      <a:pt x="656" y="3266"/>
                    </a:cubicBezTo>
                    <a:cubicBezTo>
                      <a:pt x="759" y="3276"/>
                      <a:pt x="1126" y="3280"/>
                      <a:pt x="1520" y="3280"/>
                    </a:cubicBezTo>
                    <a:cubicBezTo>
                      <a:pt x="1914" y="3280"/>
                      <a:pt x="2335" y="3276"/>
                      <a:pt x="2546" y="3266"/>
                    </a:cubicBezTo>
                    <a:cubicBezTo>
                      <a:pt x="2780" y="3257"/>
                      <a:pt x="2995" y="3248"/>
                      <a:pt x="3229" y="3248"/>
                    </a:cubicBezTo>
                    <a:cubicBezTo>
                      <a:pt x="3248" y="3238"/>
                      <a:pt x="3276" y="3238"/>
                      <a:pt x="3276" y="3191"/>
                    </a:cubicBezTo>
                    <a:cubicBezTo>
                      <a:pt x="3285" y="2995"/>
                      <a:pt x="3276" y="2789"/>
                      <a:pt x="3276" y="2593"/>
                    </a:cubicBezTo>
                    <a:lnTo>
                      <a:pt x="3276" y="1975"/>
                    </a:lnTo>
                    <a:lnTo>
                      <a:pt x="3276" y="730"/>
                    </a:lnTo>
                    <a:lnTo>
                      <a:pt x="3276" y="47"/>
                    </a:lnTo>
                    <a:cubicBezTo>
                      <a:pt x="3276" y="29"/>
                      <a:pt x="3257" y="19"/>
                      <a:pt x="3257" y="19"/>
                    </a:cubicBezTo>
                    <a:lnTo>
                      <a:pt x="3248" y="19"/>
                    </a:lnTo>
                    <a:cubicBezTo>
                      <a:pt x="2827" y="10"/>
                      <a:pt x="2405" y="0"/>
                      <a:pt x="1984" y="0"/>
                    </a:cubicBezTo>
                    <a:close/>
                  </a:path>
                </a:pathLst>
              </a:custGeom>
              <a:solidFill>
                <a:srgbClr val="EB992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9" name="Google Shape;449;p42"/>
              <p:cNvSpPr/>
              <p:nvPr/>
            </p:nvSpPr>
            <p:spPr>
              <a:xfrm>
                <a:off x="6365767" y="4114383"/>
                <a:ext cx="195211" cy="190235"/>
              </a:xfrm>
              <a:custGeom>
                <a:avLst/>
                <a:gdLst/>
                <a:ahLst/>
                <a:cxnLst/>
                <a:rect l="l" t="t" r="r" b="b"/>
                <a:pathLst>
                  <a:path w="3374" h="3288" extrusionOk="0">
                    <a:moveTo>
                      <a:pt x="3097" y="1"/>
                    </a:moveTo>
                    <a:cubicBezTo>
                      <a:pt x="3045" y="1"/>
                      <a:pt x="2993" y="26"/>
                      <a:pt x="2954" y="87"/>
                    </a:cubicBezTo>
                    <a:cubicBezTo>
                      <a:pt x="2917" y="143"/>
                      <a:pt x="2870" y="209"/>
                      <a:pt x="2823" y="265"/>
                    </a:cubicBezTo>
                    <a:cubicBezTo>
                      <a:pt x="2777" y="321"/>
                      <a:pt x="2749" y="377"/>
                      <a:pt x="2720" y="443"/>
                    </a:cubicBezTo>
                    <a:cubicBezTo>
                      <a:pt x="2674" y="499"/>
                      <a:pt x="2618" y="546"/>
                      <a:pt x="2580" y="611"/>
                    </a:cubicBezTo>
                    <a:cubicBezTo>
                      <a:pt x="2543" y="677"/>
                      <a:pt x="2505" y="742"/>
                      <a:pt x="2477" y="798"/>
                    </a:cubicBezTo>
                    <a:cubicBezTo>
                      <a:pt x="2393" y="920"/>
                      <a:pt x="2318" y="1032"/>
                      <a:pt x="2243" y="1154"/>
                    </a:cubicBezTo>
                    <a:cubicBezTo>
                      <a:pt x="2159" y="1266"/>
                      <a:pt x="2103" y="1397"/>
                      <a:pt x="2028" y="1528"/>
                    </a:cubicBezTo>
                    <a:lnTo>
                      <a:pt x="1925" y="1706"/>
                    </a:lnTo>
                    <a:cubicBezTo>
                      <a:pt x="1888" y="1771"/>
                      <a:pt x="1850" y="1846"/>
                      <a:pt x="1831" y="1902"/>
                    </a:cubicBezTo>
                    <a:cubicBezTo>
                      <a:pt x="1803" y="1959"/>
                      <a:pt x="1775" y="2015"/>
                      <a:pt x="1738" y="2080"/>
                    </a:cubicBezTo>
                    <a:cubicBezTo>
                      <a:pt x="1700" y="2136"/>
                      <a:pt x="1682" y="2202"/>
                      <a:pt x="1654" y="2277"/>
                    </a:cubicBezTo>
                    <a:cubicBezTo>
                      <a:pt x="1598" y="2389"/>
                      <a:pt x="1551" y="2520"/>
                      <a:pt x="1495" y="2651"/>
                    </a:cubicBezTo>
                    <a:cubicBezTo>
                      <a:pt x="1466" y="2689"/>
                      <a:pt x="1457" y="2735"/>
                      <a:pt x="1448" y="2782"/>
                    </a:cubicBezTo>
                    <a:cubicBezTo>
                      <a:pt x="1382" y="2698"/>
                      <a:pt x="1354" y="2595"/>
                      <a:pt x="1279" y="2520"/>
                    </a:cubicBezTo>
                    <a:cubicBezTo>
                      <a:pt x="1223" y="2455"/>
                      <a:pt x="1167" y="2370"/>
                      <a:pt x="1102" y="2296"/>
                    </a:cubicBezTo>
                    <a:cubicBezTo>
                      <a:pt x="1036" y="2211"/>
                      <a:pt x="980" y="2146"/>
                      <a:pt x="905" y="2062"/>
                    </a:cubicBezTo>
                    <a:cubicBezTo>
                      <a:pt x="793" y="1912"/>
                      <a:pt x="662" y="1771"/>
                      <a:pt x="521" y="1631"/>
                    </a:cubicBezTo>
                    <a:cubicBezTo>
                      <a:pt x="390" y="1481"/>
                      <a:pt x="259" y="1322"/>
                      <a:pt x="91" y="1229"/>
                    </a:cubicBezTo>
                    <a:cubicBezTo>
                      <a:pt x="84" y="1226"/>
                      <a:pt x="76" y="1225"/>
                      <a:pt x="69" y="1225"/>
                    </a:cubicBezTo>
                    <a:cubicBezTo>
                      <a:pt x="31" y="1225"/>
                      <a:pt x="0" y="1264"/>
                      <a:pt x="16" y="1304"/>
                    </a:cubicBezTo>
                    <a:cubicBezTo>
                      <a:pt x="100" y="1481"/>
                      <a:pt x="231" y="1603"/>
                      <a:pt x="344" y="1762"/>
                    </a:cubicBezTo>
                    <a:cubicBezTo>
                      <a:pt x="475" y="1912"/>
                      <a:pt x="578" y="2090"/>
                      <a:pt x="699" y="2239"/>
                    </a:cubicBezTo>
                    <a:cubicBezTo>
                      <a:pt x="755" y="2324"/>
                      <a:pt x="811" y="2389"/>
                      <a:pt x="858" y="2473"/>
                    </a:cubicBezTo>
                    <a:cubicBezTo>
                      <a:pt x="905" y="2558"/>
                      <a:pt x="961" y="2632"/>
                      <a:pt x="1008" y="2717"/>
                    </a:cubicBezTo>
                    <a:cubicBezTo>
                      <a:pt x="1055" y="2801"/>
                      <a:pt x="1130" y="2866"/>
                      <a:pt x="1186" y="2951"/>
                    </a:cubicBezTo>
                    <a:cubicBezTo>
                      <a:pt x="1242" y="3035"/>
                      <a:pt x="1307" y="3128"/>
                      <a:pt x="1354" y="3213"/>
                    </a:cubicBezTo>
                    <a:cubicBezTo>
                      <a:pt x="1379" y="3262"/>
                      <a:pt x="1437" y="3288"/>
                      <a:pt x="1493" y="3288"/>
                    </a:cubicBezTo>
                    <a:cubicBezTo>
                      <a:pt x="1544" y="3288"/>
                      <a:pt x="1594" y="3266"/>
                      <a:pt x="1616" y="3222"/>
                    </a:cubicBezTo>
                    <a:cubicBezTo>
                      <a:pt x="1682" y="3091"/>
                      <a:pt x="1757" y="2960"/>
                      <a:pt x="1803" y="2838"/>
                    </a:cubicBezTo>
                    <a:cubicBezTo>
                      <a:pt x="1850" y="2707"/>
                      <a:pt x="1925" y="2586"/>
                      <a:pt x="1972" y="2464"/>
                    </a:cubicBezTo>
                    <a:cubicBezTo>
                      <a:pt x="1991" y="2398"/>
                      <a:pt x="2037" y="2342"/>
                      <a:pt x="2065" y="2277"/>
                    </a:cubicBezTo>
                    <a:cubicBezTo>
                      <a:pt x="2084" y="2211"/>
                      <a:pt x="2112" y="2155"/>
                      <a:pt x="2150" y="2099"/>
                    </a:cubicBezTo>
                    <a:cubicBezTo>
                      <a:pt x="2178" y="2043"/>
                      <a:pt x="2224" y="1977"/>
                      <a:pt x="2253" y="1912"/>
                    </a:cubicBezTo>
                    <a:cubicBezTo>
                      <a:pt x="2290" y="1837"/>
                      <a:pt x="2309" y="1781"/>
                      <a:pt x="2346" y="1725"/>
                    </a:cubicBezTo>
                    <a:lnTo>
                      <a:pt x="2767" y="1023"/>
                    </a:lnTo>
                    <a:cubicBezTo>
                      <a:pt x="2805" y="967"/>
                      <a:pt x="2851" y="901"/>
                      <a:pt x="2898" y="845"/>
                    </a:cubicBezTo>
                    <a:cubicBezTo>
                      <a:pt x="2945" y="789"/>
                      <a:pt x="2964" y="733"/>
                      <a:pt x="3001" y="658"/>
                    </a:cubicBezTo>
                    <a:cubicBezTo>
                      <a:pt x="3039" y="602"/>
                      <a:pt x="3095" y="555"/>
                      <a:pt x="3132" y="499"/>
                    </a:cubicBezTo>
                    <a:cubicBezTo>
                      <a:pt x="3160" y="433"/>
                      <a:pt x="3198" y="377"/>
                      <a:pt x="3244" y="330"/>
                    </a:cubicBezTo>
                    <a:cubicBezTo>
                      <a:pt x="3374" y="181"/>
                      <a:pt x="3236" y="1"/>
                      <a:pt x="3097"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50" name="Google Shape;450;p42"/>
            <p:cNvSpPr/>
            <p:nvPr/>
          </p:nvSpPr>
          <p:spPr>
            <a:xfrm>
              <a:off x="5797086" y="3797808"/>
              <a:ext cx="499773" cy="48253"/>
            </a:xfrm>
            <a:custGeom>
              <a:avLst/>
              <a:gdLst/>
              <a:ahLst/>
              <a:cxnLst/>
              <a:rect l="l" t="t" r="r" b="b"/>
              <a:pathLst>
                <a:path w="8638" h="834" extrusionOk="0">
                  <a:moveTo>
                    <a:pt x="10" y="1"/>
                  </a:moveTo>
                  <a:cubicBezTo>
                    <a:pt x="1" y="216"/>
                    <a:pt x="10" y="422"/>
                    <a:pt x="10" y="646"/>
                  </a:cubicBezTo>
                  <a:lnTo>
                    <a:pt x="10" y="731"/>
                  </a:lnTo>
                  <a:cubicBezTo>
                    <a:pt x="10" y="759"/>
                    <a:pt x="1" y="787"/>
                    <a:pt x="19" y="824"/>
                  </a:cubicBezTo>
                  <a:lnTo>
                    <a:pt x="66" y="824"/>
                  </a:lnTo>
                  <a:cubicBezTo>
                    <a:pt x="338" y="824"/>
                    <a:pt x="618" y="824"/>
                    <a:pt x="899" y="833"/>
                  </a:cubicBezTo>
                  <a:lnTo>
                    <a:pt x="6738" y="833"/>
                  </a:lnTo>
                  <a:cubicBezTo>
                    <a:pt x="7365" y="833"/>
                    <a:pt x="7889" y="833"/>
                    <a:pt x="8526" y="824"/>
                  </a:cubicBezTo>
                  <a:cubicBezTo>
                    <a:pt x="8549" y="829"/>
                    <a:pt x="8570" y="831"/>
                    <a:pt x="8586" y="831"/>
                  </a:cubicBezTo>
                  <a:cubicBezTo>
                    <a:pt x="8603" y="831"/>
                    <a:pt x="8614" y="829"/>
                    <a:pt x="8619" y="824"/>
                  </a:cubicBezTo>
                  <a:cubicBezTo>
                    <a:pt x="8638" y="777"/>
                    <a:pt x="8629" y="712"/>
                    <a:pt x="8629" y="665"/>
                  </a:cubicBezTo>
                  <a:lnTo>
                    <a:pt x="8629" y="506"/>
                  </a:lnTo>
                  <a:cubicBezTo>
                    <a:pt x="8629" y="403"/>
                    <a:pt x="8638" y="291"/>
                    <a:pt x="8638" y="188"/>
                  </a:cubicBezTo>
                  <a:lnTo>
                    <a:pt x="8638" y="10"/>
                  </a:lnTo>
                  <a:lnTo>
                    <a:pt x="8582" y="10"/>
                  </a:lnTo>
                  <a:cubicBezTo>
                    <a:pt x="7468" y="10"/>
                    <a:pt x="6373" y="10"/>
                    <a:pt x="5260"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51" name="Google Shape;451;p42"/>
            <p:cNvSpPr/>
            <p:nvPr/>
          </p:nvSpPr>
          <p:spPr>
            <a:xfrm>
              <a:off x="6055882" y="3886041"/>
              <a:ext cx="240976" cy="47732"/>
            </a:xfrm>
            <a:custGeom>
              <a:avLst/>
              <a:gdLst/>
              <a:ahLst/>
              <a:cxnLst/>
              <a:rect l="l" t="t" r="r" b="b"/>
              <a:pathLst>
                <a:path w="4165" h="825" extrusionOk="0">
                  <a:moveTo>
                    <a:pt x="1" y="1"/>
                  </a:moveTo>
                  <a:lnTo>
                    <a:pt x="1" y="637"/>
                  </a:lnTo>
                  <a:lnTo>
                    <a:pt x="1" y="722"/>
                  </a:lnTo>
                  <a:lnTo>
                    <a:pt x="1" y="815"/>
                  </a:lnTo>
                  <a:lnTo>
                    <a:pt x="29" y="815"/>
                  </a:lnTo>
                  <a:cubicBezTo>
                    <a:pt x="150" y="815"/>
                    <a:pt x="291" y="815"/>
                    <a:pt x="422" y="824"/>
                  </a:cubicBezTo>
                  <a:lnTo>
                    <a:pt x="3229" y="824"/>
                  </a:lnTo>
                  <a:cubicBezTo>
                    <a:pt x="3538" y="824"/>
                    <a:pt x="3791" y="824"/>
                    <a:pt x="4081" y="815"/>
                  </a:cubicBezTo>
                  <a:cubicBezTo>
                    <a:pt x="4109" y="820"/>
                    <a:pt x="4127" y="822"/>
                    <a:pt x="4139" y="822"/>
                  </a:cubicBezTo>
                  <a:cubicBezTo>
                    <a:pt x="4151" y="822"/>
                    <a:pt x="4156" y="820"/>
                    <a:pt x="4156" y="815"/>
                  </a:cubicBezTo>
                  <a:cubicBezTo>
                    <a:pt x="4165" y="768"/>
                    <a:pt x="4156" y="712"/>
                    <a:pt x="4156" y="665"/>
                  </a:cubicBezTo>
                  <a:lnTo>
                    <a:pt x="4156" y="497"/>
                  </a:lnTo>
                  <a:lnTo>
                    <a:pt x="4156" y="188"/>
                  </a:lnTo>
                  <a:lnTo>
                    <a:pt x="4156" y="10"/>
                  </a:lnTo>
                  <a:lnTo>
                    <a:pt x="4127" y="10"/>
                  </a:lnTo>
                  <a:cubicBezTo>
                    <a:pt x="3594" y="10"/>
                    <a:pt x="3070" y="10"/>
                    <a:pt x="2527"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452" name="Google Shape;452;p42"/>
            <p:cNvGrpSpPr/>
            <p:nvPr/>
          </p:nvGrpSpPr>
          <p:grpSpPr>
            <a:xfrm>
              <a:off x="6869838" y="1921214"/>
              <a:ext cx="500352" cy="231777"/>
              <a:chOff x="6407251" y="1255839"/>
              <a:chExt cx="500352" cy="231777"/>
            </a:xfrm>
          </p:grpSpPr>
          <p:sp>
            <p:nvSpPr>
              <p:cNvPr id="453" name="Google Shape;453;p42"/>
              <p:cNvSpPr/>
              <p:nvPr/>
            </p:nvSpPr>
            <p:spPr>
              <a:xfrm>
                <a:off x="6407251" y="1255839"/>
                <a:ext cx="500352" cy="48253"/>
              </a:xfrm>
              <a:custGeom>
                <a:avLst/>
                <a:gdLst/>
                <a:ahLst/>
                <a:cxnLst/>
                <a:rect l="l" t="t" r="r" b="b"/>
                <a:pathLst>
                  <a:path w="8648" h="834" extrusionOk="0">
                    <a:moveTo>
                      <a:pt x="10" y="1"/>
                    </a:moveTo>
                    <a:cubicBezTo>
                      <a:pt x="1" y="216"/>
                      <a:pt x="10" y="422"/>
                      <a:pt x="10" y="646"/>
                    </a:cubicBezTo>
                    <a:lnTo>
                      <a:pt x="10" y="731"/>
                    </a:lnTo>
                    <a:cubicBezTo>
                      <a:pt x="10" y="759"/>
                      <a:pt x="1" y="787"/>
                      <a:pt x="29" y="824"/>
                    </a:cubicBezTo>
                    <a:lnTo>
                      <a:pt x="76" y="824"/>
                    </a:lnTo>
                    <a:cubicBezTo>
                      <a:pt x="338" y="824"/>
                      <a:pt x="618" y="824"/>
                      <a:pt x="899" y="833"/>
                    </a:cubicBezTo>
                    <a:lnTo>
                      <a:pt x="6738" y="833"/>
                    </a:lnTo>
                    <a:cubicBezTo>
                      <a:pt x="7375" y="833"/>
                      <a:pt x="7899" y="833"/>
                      <a:pt x="8526" y="824"/>
                    </a:cubicBezTo>
                    <a:cubicBezTo>
                      <a:pt x="8549" y="829"/>
                      <a:pt x="8573" y="831"/>
                      <a:pt x="8590" y="831"/>
                    </a:cubicBezTo>
                    <a:cubicBezTo>
                      <a:pt x="8608" y="831"/>
                      <a:pt x="8619" y="829"/>
                      <a:pt x="8619" y="824"/>
                    </a:cubicBezTo>
                    <a:cubicBezTo>
                      <a:pt x="8647" y="777"/>
                      <a:pt x="8638" y="712"/>
                      <a:pt x="8638" y="665"/>
                    </a:cubicBezTo>
                    <a:lnTo>
                      <a:pt x="8638" y="506"/>
                    </a:lnTo>
                    <a:cubicBezTo>
                      <a:pt x="8638" y="403"/>
                      <a:pt x="8647" y="291"/>
                      <a:pt x="8647" y="188"/>
                    </a:cubicBezTo>
                    <a:lnTo>
                      <a:pt x="8647" y="10"/>
                    </a:lnTo>
                    <a:lnTo>
                      <a:pt x="8591" y="10"/>
                    </a:lnTo>
                    <a:cubicBezTo>
                      <a:pt x="7478" y="10"/>
                      <a:pt x="6374" y="10"/>
                      <a:pt x="5269"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54" name="Google Shape;454;p42"/>
              <p:cNvSpPr/>
              <p:nvPr/>
            </p:nvSpPr>
            <p:spPr>
              <a:xfrm>
                <a:off x="6407251" y="1347890"/>
                <a:ext cx="500352" cy="48253"/>
              </a:xfrm>
              <a:custGeom>
                <a:avLst/>
                <a:gdLst/>
                <a:ahLst/>
                <a:cxnLst/>
                <a:rect l="l" t="t" r="r" b="b"/>
                <a:pathLst>
                  <a:path w="8648" h="834" extrusionOk="0">
                    <a:moveTo>
                      <a:pt x="10" y="0"/>
                    </a:moveTo>
                    <a:cubicBezTo>
                      <a:pt x="1" y="216"/>
                      <a:pt x="10" y="422"/>
                      <a:pt x="10" y="646"/>
                    </a:cubicBezTo>
                    <a:lnTo>
                      <a:pt x="10" y="730"/>
                    </a:lnTo>
                    <a:cubicBezTo>
                      <a:pt x="10" y="758"/>
                      <a:pt x="1" y="787"/>
                      <a:pt x="29" y="824"/>
                    </a:cubicBezTo>
                    <a:lnTo>
                      <a:pt x="76" y="824"/>
                    </a:lnTo>
                    <a:cubicBezTo>
                      <a:pt x="338" y="824"/>
                      <a:pt x="618" y="824"/>
                      <a:pt x="899" y="833"/>
                    </a:cubicBezTo>
                    <a:lnTo>
                      <a:pt x="6738" y="833"/>
                    </a:lnTo>
                    <a:cubicBezTo>
                      <a:pt x="7375" y="833"/>
                      <a:pt x="7899" y="833"/>
                      <a:pt x="8526" y="824"/>
                    </a:cubicBezTo>
                    <a:cubicBezTo>
                      <a:pt x="8549" y="829"/>
                      <a:pt x="8573" y="831"/>
                      <a:pt x="8590" y="831"/>
                    </a:cubicBezTo>
                    <a:cubicBezTo>
                      <a:pt x="8608" y="831"/>
                      <a:pt x="8619" y="829"/>
                      <a:pt x="8619" y="824"/>
                    </a:cubicBezTo>
                    <a:cubicBezTo>
                      <a:pt x="8647" y="777"/>
                      <a:pt x="8638" y="712"/>
                      <a:pt x="8638" y="665"/>
                    </a:cubicBezTo>
                    <a:lnTo>
                      <a:pt x="8638" y="506"/>
                    </a:lnTo>
                    <a:cubicBezTo>
                      <a:pt x="8638" y="403"/>
                      <a:pt x="8647" y="291"/>
                      <a:pt x="8647" y="188"/>
                    </a:cubicBezTo>
                    <a:lnTo>
                      <a:pt x="8647" y="10"/>
                    </a:lnTo>
                    <a:lnTo>
                      <a:pt x="8591" y="10"/>
                    </a:lnTo>
                    <a:cubicBezTo>
                      <a:pt x="7478" y="10"/>
                      <a:pt x="6374" y="10"/>
                      <a:pt x="5269" y="0"/>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55" name="Google Shape;455;p42"/>
              <p:cNvSpPr/>
              <p:nvPr/>
            </p:nvSpPr>
            <p:spPr>
              <a:xfrm>
                <a:off x="6407829" y="1439363"/>
                <a:ext cx="340029" cy="48253"/>
              </a:xfrm>
              <a:custGeom>
                <a:avLst/>
                <a:gdLst/>
                <a:ahLst/>
                <a:cxnLst/>
                <a:rect l="l" t="t" r="r" b="b"/>
                <a:pathLst>
                  <a:path w="5877" h="834" extrusionOk="0">
                    <a:moveTo>
                      <a:pt x="0" y="1"/>
                    </a:moveTo>
                    <a:lnTo>
                      <a:pt x="0" y="647"/>
                    </a:lnTo>
                    <a:lnTo>
                      <a:pt x="0" y="721"/>
                    </a:lnTo>
                    <a:cubicBezTo>
                      <a:pt x="0" y="759"/>
                      <a:pt x="0" y="787"/>
                      <a:pt x="19" y="815"/>
                    </a:cubicBezTo>
                    <a:lnTo>
                      <a:pt x="38" y="815"/>
                    </a:lnTo>
                    <a:cubicBezTo>
                      <a:pt x="225" y="815"/>
                      <a:pt x="412" y="815"/>
                      <a:pt x="599" y="834"/>
                    </a:cubicBezTo>
                    <a:lnTo>
                      <a:pt x="4576" y="834"/>
                    </a:lnTo>
                    <a:cubicBezTo>
                      <a:pt x="5007" y="834"/>
                      <a:pt x="5362" y="834"/>
                      <a:pt x="5793" y="815"/>
                    </a:cubicBezTo>
                    <a:cubicBezTo>
                      <a:pt x="5811" y="824"/>
                      <a:pt x="5830" y="829"/>
                      <a:pt x="5844" y="829"/>
                    </a:cubicBezTo>
                    <a:cubicBezTo>
                      <a:pt x="5858" y="829"/>
                      <a:pt x="5868" y="824"/>
                      <a:pt x="5868" y="815"/>
                    </a:cubicBezTo>
                    <a:cubicBezTo>
                      <a:pt x="5877" y="768"/>
                      <a:pt x="5877" y="712"/>
                      <a:pt x="5877" y="665"/>
                    </a:cubicBezTo>
                    <a:lnTo>
                      <a:pt x="5877" y="506"/>
                    </a:lnTo>
                    <a:lnTo>
                      <a:pt x="5877" y="188"/>
                    </a:lnTo>
                    <a:lnTo>
                      <a:pt x="5877" y="10"/>
                    </a:lnTo>
                    <a:lnTo>
                      <a:pt x="5839" y="10"/>
                    </a:lnTo>
                    <a:cubicBezTo>
                      <a:pt x="5091" y="10"/>
                      <a:pt x="4333" y="10"/>
                      <a:pt x="3584"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grpSp>
          <p:nvGrpSpPr>
            <p:cNvPr id="456" name="Google Shape;456;p42"/>
            <p:cNvGrpSpPr/>
            <p:nvPr/>
          </p:nvGrpSpPr>
          <p:grpSpPr>
            <a:xfrm>
              <a:off x="5698265" y="1403944"/>
              <a:ext cx="1041782" cy="606057"/>
              <a:chOff x="5698265" y="1329569"/>
              <a:chExt cx="1041782" cy="606057"/>
            </a:xfrm>
          </p:grpSpPr>
          <p:sp>
            <p:nvSpPr>
              <p:cNvPr id="457" name="Google Shape;457;p42"/>
              <p:cNvSpPr/>
              <p:nvPr/>
            </p:nvSpPr>
            <p:spPr>
              <a:xfrm>
                <a:off x="5700984" y="1333040"/>
                <a:ext cx="1039063" cy="602586"/>
              </a:xfrm>
              <a:custGeom>
                <a:avLst/>
                <a:gdLst/>
                <a:ahLst/>
                <a:cxnLst/>
                <a:rect l="l" t="t" r="r" b="b"/>
                <a:pathLst>
                  <a:path w="17959" h="10415" extrusionOk="0">
                    <a:moveTo>
                      <a:pt x="6385" y="0"/>
                    </a:moveTo>
                    <a:cubicBezTo>
                      <a:pt x="5623" y="0"/>
                      <a:pt x="4860" y="3"/>
                      <a:pt x="4099" y="6"/>
                    </a:cubicBezTo>
                    <a:cubicBezTo>
                      <a:pt x="2799" y="6"/>
                      <a:pt x="1517" y="6"/>
                      <a:pt x="216" y="43"/>
                    </a:cubicBezTo>
                    <a:cubicBezTo>
                      <a:pt x="189" y="43"/>
                      <a:pt x="153" y="37"/>
                      <a:pt x="126" y="37"/>
                    </a:cubicBezTo>
                    <a:cubicBezTo>
                      <a:pt x="105" y="37"/>
                      <a:pt x="89" y="40"/>
                      <a:pt x="85" y="52"/>
                    </a:cubicBezTo>
                    <a:cubicBezTo>
                      <a:pt x="47" y="52"/>
                      <a:pt x="75" y="127"/>
                      <a:pt x="75" y="174"/>
                    </a:cubicBezTo>
                    <a:cubicBezTo>
                      <a:pt x="47" y="2785"/>
                      <a:pt x="47" y="5377"/>
                      <a:pt x="29" y="7988"/>
                    </a:cubicBezTo>
                    <a:lnTo>
                      <a:pt x="29" y="9055"/>
                    </a:lnTo>
                    <a:cubicBezTo>
                      <a:pt x="29" y="9429"/>
                      <a:pt x="1" y="9813"/>
                      <a:pt x="38" y="10187"/>
                    </a:cubicBezTo>
                    <a:cubicBezTo>
                      <a:pt x="38" y="10213"/>
                      <a:pt x="56" y="10225"/>
                      <a:pt x="76" y="10225"/>
                    </a:cubicBezTo>
                    <a:cubicBezTo>
                      <a:pt x="92" y="10225"/>
                      <a:pt x="110" y="10218"/>
                      <a:pt x="122" y="10206"/>
                    </a:cubicBezTo>
                    <a:lnTo>
                      <a:pt x="132" y="10206"/>
                    </a:lnTo>
                    <a:cubicBezTo>
                      <a:pt x="702" y="10281"/>
                      <a:pt x="1283" y="10271"/>
                      <a:pt x="1853" y="10290"/>
                    </a:cubicBezTo>
                    <a:cubicBezTo>
                      <a:pt x="2434" y="10318"/>
                      <a:pt x="3023" y="10327"/>
                      <a:pt x="3603" y="10337"/>
                    </a:cubicBezTo>
                    <a:cubicBezTo>
                      <a:pt x="4614" y="10361"/>
                      <a:pt x="10056" y="10415"/>
                      <a:pt x="12932" y="10415"/>
                    </a:cubicBezTo>
                    <a:cubicBezTo>
                      <a:pt x="13331" y="10415"/>
                      <a:pt x="13681" y="10414"/>
                      <a:pt x="13962" y="10412"/>
                    </a:cubicBezTo>
                    <a:cubicBezTo>
                      <a:pt x="15254" y="10393"/>
                      <a:pt x="16358" y="10346"/>
                      <a:pt x="17659" y="10346"/>
                    </a:cubicBezTo>
                    <a:cubicBezTo>
                      <a:pt x="17762" y="10337"/>
                      <a:pt x="17855" y="10327"/>
                      <a:pt x="17865" y="10187"/>
                    </a:cubicBezTo>
                    <a:cubicBezTo>
                      <a:pt x="17921" y="9569"/>
                      <a:pt x="17893" y="8933"/>
                      <a:pt x="17902" y="8306"/>
                    </a:cubicBezTo>
                    <a:cubicBezTo>
                      <a:pt x="17911" y="7651"/>
                      <a:pt x="17911" y="7005"/>
                      <a:pt x="17911" y="6350"/>
                    </a:cubicBezTo>
                    <a:cubicBezTo>
                      <a:pt x="17921" y="5050"/>
                      <a:pt x="17939" y="3739"/>
                      <a:pt x="17949" y="2439"/>
                    </a:cubicBezTo>
                    <a:cubicBezTo>
                      <a:pt x="17958" y="1709"/>
                      <a:pt x="17958" y="979"/>
                      <a:pt x="17958" y="240"/>
                    </a:cubicBezTo>
                    <a:cubicBezTo>
                      <a:pt x="17958" y="193"/>
                      <a:pt x="17921" y="174"/>
                      <a:pt x="17893" y="174"/>
                    </a:cubicBezTo>
                    <a:cubicBezTo>
                      <a:pt x="17874" y="165"/>
                      <a:pt x="17855" y="165"/>
                      <a:pt x="17846" y="165"/>
                    </a:cubicBezTo>
                    <a:cubicBezTo>
                      <a:pt x="15553" y="90"/>
                      <a:pt x="13242" y="71"/>
                      <a:pt x="10949" y="34"/>
                    </a:cubicBezTo>
                    <a:cubicBezTo>
                      <a:pt x="9433" y="9"/>
                      <a:pt x="7909" y="0"/>
                      <a:pt x="6385"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58" name="Google Shape;458;p42"/>
              <p:cNvSpPr/>
              <p:nvPr/>
            </p:nvSpPr>
            <p:spPr>
              <a:xfrm>
                <a:off x="5698265" y="1489950"/>
                <a:ext cx="7637" cy="302595"/>
              </a:xfrm>
              <a:custGeom>
                <a:avLst/>
                <a:gdLst/>
                <a:ahLst/>
                <a:cxnLst/>
                <a:rect l="l" t="t" r="r" b="b"/>
                <a:pathLst>
                  <a:path w="132" h="5230" extrusionOk="0">
                    <a:moveTo>
                      <a:pt x="90" y="0"/>
                    </a:moveTo>
                    <a:cubicBezTo>
                      <a:pt x="69" y="0"/>
                      <a:pt x="48" y="12"/>
                      <a:pt x="48" y="36"/>
                    </a:cubicBezTo>
                    <a:cubicBezTo>
                      <a:pt x="48" y="896"/>
                      <a:pt x="38" y="1757"/>
                      <a:pt x="38" y="2618"/>
                    </a:cubicBezTo>
                    <a:cubicBezTo>
                      <a:pt x="38" y="3470"/>
                      <a:pt x="1" y="4340"/>
                      <a:pt x="29" y="5201"/>
                    </a:cubicBezTo>
                    <a:cubicBezTo>
                      <a:pt x="29" y="5220"/>
                      <a:pt x="41" y="5229"/>
                      <a:pt x="52" y="5229"/>
                    </a:cubicBezTo>
                    <a:cubicBezTo>
                      <a:pt x="64" y="5229"/>
                      <a:pt x="76" y="5220"/>
                      <a:pt x="76" y="5201"/>
                    </a:cubicBezTo>
                    <a:cubicBezTo>
                      <a:pt x="113" y="4349"/>
                      <a:pt x="94" y="3489"/>
                      <a:pt x="94" y="2618"/>
                    </a:cubicBezTo>
                    <a:cubicBezTo>
                      <a:pt x="113" y="1757"/>
                      <a:pt x="122" y="887"/>
                      <a:pt x="132" y="36"/>
                    </a:cubicBezTo>
                    <a:cubicBezTo>
                      <a:pt x="132" y="12"/>
                      <a:pt x="111" y="0"/>
                      <a:pt x="90" y="0"/>
                    </a:cubicBezTo>
                    <a:close/>
                  </a:path>
                </a:pathLst>
              </a:custGeom>
              <a:solidFill>
                <a:srgbClr val="A1B0BA"/>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59" name="Google Shape;459;p42"/>
              <p:cNvSpPr/>
              <p:nvPr/>
            </p:nvSpPr>
            <p:spPr>
              <a:xfrm>
                <a:off x="5699364" y="1329569"/>
                <a:ext cx="558267" cy="134172"/>
              </a:xfrm>
              <a:custGeom>
                <a:avLst/>
                <a:gdLst/>
                <a:ahLst/>
                <a:cxnLst/>
                <a:rect l="l" t="t" r="r" b="b"/>
                <a:pathLst>
                  <a:path w="9649" h="2319" extrusionOk="0">
                    <a:moveTo>
                      <a:pt x="3042" y="0"/>
                    </a:moveTo>
                    <a:cubicBezTo>
                      <a:pt x="2546" y="0"/>
                      <a:pt x="2069" y="0"/>
                      <a:pt x="1573" y="10"/>
                    </a:cubicBezTo>
                    <a:cubicBezTo>
                      <a:pt x="1329" y="10"/>
                      <a:pt x="1081" y="7"/>
                      <a:pt x="833" y="7"/>
                    </a:cubicBezTo>
                    <a:cubicBezTo>
                      <a:pt x="585" y="7"/>
                      <a:pt x="337" y="10"/>
                      <a:pt x="94" y="19"/>
                    </a:cubicBezTo>
                    <a:cubicBezTo>
                      <a:pt x="57" y="19"/>
                      <a:pt x="10" y="94"/>
                      <a:pt x="10" y="112"/>
                    </a:cubicBezTo>
                    <a:cubicBezTo>
                      <a:pt x="10" y="824"/>
                      <a:pt x="0" y="1554"/>
                      <a:pt x="19" y="2283"/>
                    </a:cubicBezTo>
                    <a:cubicBezTo>
                      <a:pt x="19" y="2307"/>
                      <a:pt x="38" y="2319"/>
                      <a:pt x="57" y="2319"/>
                    </a:cubicBezTo>
                    <a:cubicBezTo>
                      <a:pt x="75" y="2319"/>
                      <a:pt x="94" y="2307"/>
                      <a:pt x="94" y="2283"/>
                    </a:cubicBezTo>
                    <a:cubicBezTo>
                      <a:pt x="113" y="1563"/>
                      <a:pt x="94" y="842"/>
                      <a:pt x="94" y="112"/>
                    </a:cubicBezTo>
                    <a:lnTo>
                      <a:pt x="94" y="112"/>
                    </a:lnTo>
                    <a:cubicBezTo>
                      <a:pt x="253" y="122"/>
                      <a:pt x="413" y="125"/>
                      <a:pt x="574" y="125"/>
                    </a:cubicBezTo>
                    <a:cubicBezTo>
                      <a:pt x="896" y="125"/>
                      <a:pt x="1220" y="112"/>
                      <a:pt x="1545" y="112"/>
                    </a:cubicBezTo>
                    <a:lnTo>
                      <a:pt x="3023" y="112"/>
                    </a:lnTo>
                    <a:cubicBezTo>
                      <a:pt x="4006" y="112"/>
                      <a:pt x="8591" y="103"/>
                      <a:pt x="9574" y="94"/>
                    </a:cubicBezTo>
                    <a:cubicBezTo>
                      <a:pt x="9648" y="94"/>
                      <a:pt x="9648" y="0"/>
                      <a:pt x="9592" y="0"/>
                    </a:cubicBezTo>
                    <a:close/>
                  </a:path>
                </a:pathLst>
              </a:custGeom>
              <a:solidFill>
                <a:srgbClr val="A1B0BA"/>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0" name="Google Shape;460;p42"/>
              <p:cNvSpPr/>
              <p:nvPr/>
            </p:nvSpPr>
            <p:spPr>
              <a:xfrm>
                <a:off x="6259714" y="1491975"/>
                <a:ext cx="377983" cy="48253"/>
              </a:xfrm>
              <a:custGeom>
                <a:avLst/>
                <a:gdLst/>
                <a:ahLst/>
                <a:cxnLst/>
                <a:rect l="l" t="t" r="r" b="b"/>
                <a:pathLst>
                  <a:path w="6533" h="834" extrusionOk="0">
                    <a:moveTo>
                      <a:pt x="1" y="1"/>
                    </a:moveTo>
                    <a:lnTo>
                      <a:pt x="1" y="646"/>
                    </a:lnTo>
                    <a:lnTo>
                      <a:pt x="1" y="721"/>
                    </a:lnTo>
                    <a:cubicBezTo>
                      <a:pt x="1" y="759"/>
                      <a:pt x="1" y="787"/>
                      <a:pt x="10" y="815"/>
                    </a:cubicBezTo>
                    <a:lnTo>
                      <a:pt x="48" y="815"/>
                    </a:lnTo>
                    <a:cubicBezTo>
                      <a:pt x="253" y="815"/>
                      <a:pt x="469" y="815"/>
                      <a:pt x="675" y="833"/>
                    </a:cubicBezTo>
                    <a:lnTo>
                      <a:pt x="5101" y="833"/>
                    </a:lnTo>
                    <a:cubicBezTo>
                      <a:pt x="5578" y="833"/>
                      <a:pt x="5971" y="833"/>
                      <a:pt x="6439" y="815"/>
                    </a:cubicBezTo>
                    <a:cubicBezTo>
                      <a:pt x="6458" y="824"/>
                      <a:pt x="6476" y="829"/>
                      <a:pt x="6490" y="829"/>
                    </a:cubicBezTo>
                    <a:cubicBezTo>
                      <a:pt x="6505" y="829"/>
                      <a:pt x="6514" y="824"/>
                      <a:pt x="6514" y="815"/>
                    </a:cubicBezTo>
                    <a:cubicBezTo>
                      <a:pt x="6533" y="768"/>
                      <a:pt x="6523" y="712"/>
                      <a:pt x="6523" y="665"/>
                    </a:cubicBezTo>
                    <a:lnTo>
                      <a:pt x="6523" y="506"/>
                    </a:lnTo>
                    <a:cubicBezTo>
                      <a:pt x="6523" y="394"/>
                      <a:pt x="6523" y="291"/>
                      <a:pt x="6533" y="188"/>
                    </a:cubicBezTo>
                    <a:lnTo>
                      <a:pt x="6533" y="10"/>
                    </a:lnTo>
                    <a:lnTo>
                      <a:pt x="6486" y="10"/>
                    </a:lnTo>
                    <a:cubicBezTo>
                      <a:pt x="5644" y="10"/>
                      <a:pt x="4820" y="10"/>
                      <a:pt x="3978"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1" name="Google Shape;461;p42"/>
              <p:cNvSpPr/>
              <p:nvPr/>
            </p:nvSpPr>
            <p:spPr>
              <a:xfrm>
                <a:off x="6259714" y="1602425"/>
                <a:ext cx="377983" cy="47675"/>
              </a:xfrm>
              <a:custGeom>
                <a:avLst/>
                <a:gdLst/>
                <a:ahLst/>
                <a:cxnLst/>
                <a:rect l="l" t="t" r="r" b="b"/>
                <a:pathLst>
                  <a:path w="6533" h="824" extrusionOk="0">
                    <a:moveTo>
                      <a:pt x="1" y="1"/>
                    </a:moveTo>
                    <a:lnTo>
                      <a:pt x="1" y="637"/>
                    </a:lnTo>
                    <a:lnTo>
                      <a:pt x="1" y="721"/>
                    </a:lnTo>
                    <a:cubicBezTo>
                      <a:pt x="1" y="759"/>
                      <a:pt x="1" y="777"/>
                      <a:pt x="10" y="815"/>
                    </a:cubicBezTo>
                    <a:lnTo>
                      <a:pt x="48" y="815"/>
                    </a:lnTo>
                    <a:cubicBezTo>
                      <a:pt x="253" y="815"/>
                      <a:pt x="469" y="815"/>
                      <a:pt x="675" y="824"/>
                    </a:cubicBezTo>
                    <a:lnTo>
                      <a:pt x="5101" y="824"/>
                    </a:lnTo>
                    <a:cubicBezTo>
                      <a:pt x="5578" y="824"/>
                      <a:pt x="5971" y="824"/>
                      <a:pt x="6439" y="815"/>
                    </a:cubicBezTo>
                    <a:cubicBezTo>
                      <a:pt x="6458" y="819"/>
                      <a:pt x="6476" y="822"/>
                      <a:pt x="6490" y="822"/>
                    </a:cubicBezTo>
                    <a:cubicBezTo>
                      <a:pt x="6505" y="822"/>
                      <a:pt x="6514" y="819"/>
                      <a:pt x="6514" y="815"/>
                    </a:cubicBezTo>
                    <a:cubicBezTo>
                      <a:pt x="6533" y="768"/>
                      <a:pt x="6523" y="712"/>
                      <a:pt x="6523" y="665"/>
                    </a:cubicBezTo>
                    <a:lnTo>
                      <a:pt x="6523" y="496"/>
                    </a:lnTo>
                    <a:cubicBezTo>
                      <a:pt x="6523" y="394"/>
                      <a:pt x="6523" y="291"/>
                      <a:pt x="6533" y="188"/>
                    </a:cubicBezTo>
                    <a:lnTo>
                      <a:pt x="6533" y="10"/>
                    </a:lnTo>
                    <a:lnTo>
                      <a:pt x="6486" y="10"/>
                    </a:lnTo>
                    <a:cubicBezTo>
                      <a:pt x="5644" y="10"/>
                      <a:pt x="4820" y="10"/>
                      <a:pt x="3978"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2" name="Google Shape;462;p42"/>
              <p:cNvSpPr/>
              <p:nvPr/>
            </p:nvSpPr>
            <p:spPr>
              <a:xfrm>
                <a:off x="6260293" y="1711776"/>
                <a:ext cx="298892" cy="48369"/>
              </a:xfrm>
              <a:custGeom>
                <a:avLst/>
                <a:gdLst/>
                <a:ahLst/>
                <a:cxnLst/>
                <a:rect l="l" t="t" r="r" b="b"/>
                <a:pathLst>
                  <a:path w="5166" h="836" extrusionOk="0">
                    <a:moveTo>
                      <a:pt x="0" y="1"/>
                    </a:moveTo>
                    <a:lnTo>
                      <a:pt x="0" y="646"/>
                    </a:lnTo>
                    <a:lnTo>
                      <a:pt x="0" y="731"/>
                    </a:lnTo>
                    <a:lnTo>
                      <a:pt x="0" y="824"/>
                    </a:lnTo>
                    <a:lnTo>
                      <a:pt x="19" y="824"/>
                    </a:lnTo>
                    <a:cubicBezTo>
                      <a:pt x="187" y="824"/>
                      <a:pt x="346" y="824"/>
                      <a:pt x="515" y="834"/>
                    </a:cubicBezTo>
                    <a:lnTo>
                      <a:pt x="3996" y="834"/>
                    </a:lnTo>
                    <a:cubicBezTo>
                      <a:pt x="4370" y="834"/>
                      <a:pt x="4688" y="834"/>
                      <a:pt x="5063" y="824"/>
                    </a:cubicBezTo>
                    <a:cubicBezTo>
                      <a:pt x="5086" y="832"/>
                      <a:pt x="5105" y="835"/>
                      <a:pt x="5120" y="835"/>
                    </a:cubicBezTo>
                    <a:cubicBezTo>
                      <a:pt x="5139" y="835"/>
                      <a:pt x="5151" y="830"/>
                      <a:pt x="5156" y="824"/>
                    </a:cubicBezTo>
                    <a:cubicBezTo>
                      <a:pt x="5166" y="778"/>
                      <a:pt x="5156" y="712"/>
                      <a:pt x="5166" y="665"/>
                    </a:cubicBezTo>
                    <a:lnTo>
                      <a:pt x="5166" y="506"/>
                    </a:lnTo>
                    <a:lnTo>
                      <a:pt x="5166" y="188"/>
                    </a:lnTo>
                    <a:lnTo>
                      <a:pt x="5166" y="10"/>
                    </a:lnTo>
                    <a:lnTo>
                      <a:pt x="5138" y="10"/>
                    </a:lnTo>
                    <a:cubicBezTo>
                      <a:pt x="4464" y="10"/>
                      <a:pt x="3809" y="10"/>
                      <a:pt x="3144" y="1"/>
                    </a:cubicBezTo>
                    <a:close/>
                  </a:path>
                </a:pathLst>
              </a:custGeom>
              <a:solidFill>
                <a:srgbClr val="4C59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3" name="Google Shape;463;p42"/>
              <p:cNvSpPr/>
              <p:nvPr/>
            </p:nvSpPr>
            <p:spPr>
              <a:xfrm>
                <a:off x="5699364" y="1873950"/>
                <a:ext cx="89390" cy="56642"/>
              </a:xfrm>
              <a:custGeom>
                <a:avLst/>
                <a:gdLst/>
                <a:ahLst/>
                <a:cxnLst/>
                <a:rect l="l" t="t" r="r" b="b"/>
                <a:pathLst>
                  <a:path w="1545" h="979" extrusionOk="0">
                    <a:moveTo>
                      <a:pt x="39" y="0"/>
                    </a:moveTo>
                    <a:cubicBezTo>
                      <a:pt x="29" y="0"/>
                      <a:pt x="19" y="5"/>
                      <a:pt x="19" y="15"/>
                    </a:cubicBezTo>
                    <a:cubicBezTo>
                      <a:pt x="0" y="146"/>
                      <a:pt x="10" y="286"/>
                      <a:pt x="10" y="417"/>
                    </a:cubicBezTo>
                    <a:cubicBezTo>
                      <a:pt x="19" y="557"/>
                      <a:pt x="19" y="679"/>
                      <a:pt x="29" y="829"/>
                    </a:cubicBezTo>
                    <a:lnTo>
                      <a:pt x="29" y="847"/>
                    </a:lnTo>
                    <a:cubicBezTo>
                      <a:pt x="29" y="885"/>
                      <a:pt x="57" y="904"/>
                      <a:pt x="94" y="904"/>
                    </a:cubicBezTo>
                    <a:cubicBezTo>
                      <a:pt x="543" y="932"/>
                      <a:pt x="1002" y="950"/>
                      <a:pt x="1470" y="978"/>
                    </a:cubicBezTo>
                    <a:cubicBezTo>
                      <a:pt x="1473" y="979"/>
                      <a:pt x="1476" y="979"/>
                      <a:pt x="1478" y="979"/>
                    </a:cubicBezTo>
                    <a:cubicBezTo>
                      <a:pt x="1544" y="979"/>
                      <a:pt x="1542" y="875"/>
                      <a:pt x="1470" y="875"/>
                    </a:cubicBezTo>
                    <a:cubicBezTo>
                      <a:pt x="1030" y="847"/>
                      <a:pt x="581" y="810"/>
                      <a:pt x="122" y="791"/>
                    </a:cubicBezTo>
                    <a:cubicBezTo>
                      <a:pt x="122" y="660"/>
                      <a:pt x="113" y="548"/>
                      <a:pt x="113" y="417"/>
                    </a:cubicBezTo>
                    <a:cubicBezTo>
                      <a:pt x="113" y="286"/>
                      <a:pt x="103" y="146"/>
                      <a:pt x="66" y="15"/>
                    </a:cubicBezTo>
                    <a:cubicBezTo>
                      <a:pt x="61" y="5"/>
                      <a:pt x="50" y="0"/>
                      <a:pt x="39" y="0"/>
                    </a:cubicBezTo>
                    <a:close/>
                  </a:path>
                </a:pathLst>
              </a:custGeom>
              <a:solidFill>
                <a:srgbClr val="A1B0BA"/>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4" name="Google Shape;464;p42"/>
              <p:cNvSpPr/>
              <p:nvPr/>
            </p:nvSpPr>
            <p:spPr>
              <a:xfrm>
                <a:off x="5812799" y="1448268"/>
                <a:ext cx="314289" cy="313828"/>
              </a:xfrm>
              <a:custGeom>
                <a:avLst/>
                <a:gdLst/>
                <a:ahLst/>
                <a:cxnLst/>
                <a:rect l="l" t="t" r="r" b="b"/>
                <a:pathLst>
                  <a:path w="3286" h="3281" extrusionOk="0">
                    <a:moveTo>
                      <a:pt x="730" y="0"/>
                    </a:moveTo>
                    <a:cubicBezTo>
                      <a:pt x="496" y="0"/>
                      <a:pt x="253" y="0"/>
                      <a:pt x="19" y="19"/>
                    </a:cubicBezTo>
                    <a:cubicBezTo>
                      <a:pt x="10" y="19"/>
                      <a:pt x="10" y="29"/>
                      <a:pt x="10" y="29"/>
                    </a:cubicBezTo>
                    <a:cubicBezTo>
                      <a:pt x="1" y="29"/>
                      <a:pt x="1" y="47"/>
                      <a:pt x="1" y="57"/>
                    </a:cubicBezTo>
                    <a:cubicBezTo>
                      <a:pt x="1" y="871"/>
                      <a:pt x="1" y="1704"/>
                      <a:pt x="10" y="2527"/>
                    </a:cubicBezTo>
                    <a:lnTo>
                      <a:pt x="10" y="2864"/>
                    </a:lnTo>
                    <a:lnTo>
                      <a:pt x="10" y="3229"/>
                    </a:lnTo>
                    <a:cubicBezTo>
                      <a:pt x="10" y="3238"/>
                      <a:pt x="19" y="3238"/>
                      <a:pt x="19" y="3238"/>
                    </a:cubicBezTo>
                    <a:cubicBezTo>
                      <a:pt x="122" y="3257"/>
                      <a:pt x="234" y="3257"/>
                      <a:pt x="337" y="3257"/>
                    </a:cubicBezTo>
                    <a:cubicBezTo>
                      <a:pt x="440" y="3257"/>
                      <a:pt x="543" y="3266"/>
                      <a:pt x="656" y="3266"/>
                    </a:cubicBezTo>
                    <a:cubicBezTo>
                      <a:pt x="759" y="3276"/>
                      <a:pt x="1126" y="3280"/>
                      <a:pt x="1520" y="3280"/>
                    </a:cubicBezTo>
                    <a:cubicBezTo>
                      <a:pt x="1914" y="3280"/>
                      <a:pt x="2335" y="3276"/>
                      <a:pt x="2546" y="3266"/>
                    </a:cubicBezTo>
                    <a:cubicBezTo>
                      <a:pt x="2780" y="3257"/>
                      <a:pt x="2995" y="3248"/>
                      <a:pt x="3229" y="3248"/>
                    </a:cubicBezTo>
                    <a:cubicBezTo>
                      <a:pt x="3248" y="3238"/>
                      <a:pt x="3276" y="3238"/>
                      <a:pt x="3276" y="3191"/>
                    </a:cubicBezTo>
                    <a:cubicBezTo>
                      <a:pt x="3285" y="2995"/>
                      <a:pt x="3276" y="2789"/>
                      <a:pt x="3276" y="2593"/>
                    </a:cubicBezTo>
                    <a:lnTo>
                      <a:pt x="3276" y="1975"/>
                    </a:lnTo>
                    <a:lnTo>
                      <a:pt x="3276" y="730"/>
                    </a:lnTo>
                    <a:lnTo>
                      <a:pt x="3276" y="47"/>
                    </a:lnTo>
                    <a:cubicBezTo>
                      <a:pt x="3276" y="29"/>
                      <a:pt x="3257" y="19"/>
                      <a:pt x="3257" y="19"/>
                    </a:cubicBezTo>
                    <a:lnTo>
                      <a:pt x="3248" y="19"/>
                    </a:lnTo>
                    <a:cubicBezTo>
                      <a:pt x="2827" y="10"/>
                      <a:pt x="2405" y="0"/>
                      <a:pt x="1984" y="0"/>
                    </a:cubicBezTo>
                    <a:close/>
                  </a:path>
                </a:pathLst>
              </a:custGeom>
              <a:solidFill>
                <a:srgbClr val="EB9921"/>
              </a:solidFill>
              <a:ln w="9525" cap="flat" cmpd="sng">
                <a:solidFill>
                  <a:srgbClr val="4C598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5" name="Google Shape;465;p42"/>
              <p:cNvSpPr/>
              <p:nvPr/>
            </p:nvSpPr>
            <p:spPr>
              <a:xfrm>
                <a:off x="5830111" y="1401495"/>
                <a:ext cx="322706" cy="314497"/>
              </a:xfrm>
              <a:custGeom>
                <a:avLst/>
                <a:gdLst/>
                <a:ahLst/>
                <a:cxnLst/>
                <a:rect l="l" t="t" r="r" b="b"/>
                <a:pathLst>
                  <a:path w="3374" h="3288" extrusionOk="0">
                    <a:moveTo>
                      <a:pt x="3097" y="1"/>
                    </a:moveTo>
                    <a:cubicBezTo>
                      <a:pt x="3045" y="1"/>
                      <a:pt x="2993" y="26"/>
                      <a:pt x="2954" y="87"/>
                    </a:cubicBezTo>
                    <a:cubicBezTo>
                      <a:pt x="2917" y="143"/>
                      <a:pt x="2870" y="209"/>
                      <a:pt x="2823" y="265"/>
                    </a:cubicBezTo>
                    <a:cubicBezTo>
                      <a:pt x="2777" y="321"/>
                      <a:pt x="2749" y="377"/>
                      <a:pt x="2720" y="443"/>
                    </a:cubicBezTo>
                    <a:cubicBezTo>
                      <a:pt x="2674" y="499"/>
                      <a:pt x="2618" y="546"/>
                      <a:pt x="2580" y="611"/>
                    </a:cubicBezTo>
                    <a:cubicBezTo>
                      <a:pt x="2543" y="677"/>
                      <a:pt x="2505" y="742"/>
                      <a:pt x="2477" y="798"/>
                    </a:cubicBezTo>
                    <a:cubicBezTo>
                      <a:pt x="2393" y="920"/>
                      <a:pt x="2318" y="1032"/>
                      <a:pt x="2243" y="1154"/>
                    </a:cubicBezTo>
                    <a:cubicBezTo>
                      <a:pt x="2159" y="1266"/>
                      <a:pt x="2103" y="1397"/>
                      <a:pt x="2028" y="1528"/>
                    </a:cubicBezTo>
                    <a:lnTo>
                      <a:pt x="1925" y="1706"/>
                    </a:lnTo>
                    <a:cubicBezTo>
                      <a:pt x="1888" y="1771"/>
                      <a:pt x="1850" y="1846"/>
                      <a:pt x="1831" y="1902"/>
                    </a:cubicBezTo>
                    <a:cubicBezTo>
                      <a:pt x="1803" y="1959"/>
                      <a:pt x="1775" y="2015"/>
                      <a:pt x="1738" y="2080"/>
                    </a:cubicBezTo>
                    <a:cubicBezTo>
                      <a:pt x="1700" y="2136"/>
                      <a:pt x="1682" y="2202"/>
                      <a:pt x="1654" y="2277"/>
                    </a:cubicBezTo>
                    <a:cubicBezTo>
                      <a:pt x="1598" y="2389"/>
                      <a:pt x="1551" y="2520"/>
                      <a:pt x="1495" y="2651"/>
                    </a:cubicBezTo>
                    <a:cubicBezTo>
                      <a:pt x="1466" y="2689"/>
                      <a:pt x="1457" y="2735"/>
                      <a:pt x="1448" y="2782"/>
                    </a:cubicBezTo>
                    <a:cubicBezTo>
                      <a:pt x="1382" y="2698"/>
                      <a:pt x="1354" y="2595"/>
                      <a:pt x="1279" y="2520"/>
                    </a:cubicBezTo>
                    <a:cubicBezTo>
                      <a:pt x="1223" y="2455"/>
                      <a:pt x="1167" y="2370"/>
                      <a:pt x="1102" y="2296"/>
                    </a:cubicBezTo>
                    <a:cubicBezTo>
                      <a:pt x="1036" y="2211"/>
                      <a:pt x="980" y="2146"/>
                      <a:pt x="905" y="2062"/>
                    </a:cubicBezTo>
                    <a:cubicBezTo>
                      <a:pt x="793" y="1912"/>
                      <a:pt x="662" y="1771"/>
                      <a:pt x="521" y="1631"/>
                    </a:cubicBezTo>
                    <a:cubicBezTo>
                      <a:pt x="390" y="1481"/>
                      <a:pt x="259" y="1322"/>
                      <a:pt x="91" y="1229"/>
                    </a:cubicBezTo>
                    <a:cubicBezTo>
                      <a:pt x="84" y="1226"/>
                      <a:pt x="76" y="1225"/>
                      <a:pt x="69" y="1225"/>
                    </a:cubicBezTo>
                    <a:cubicBezTo>
                      <a:pt x="31" y="1225"/>
                      <a:pt x="0" y="1264"/>
                      <a:pt x="16" y="1304"/>
                    </a:cubicBezTo>
                    <a:cubicBezTo>
                      <a:pt x="100" y="1481"/>
                      <a:pt x="231" y="1603"/>
                      <a:pt x="344" y="1762"/>
                    </a:cubicBezTo>
                    <a:cubicBezTo>
                      <a:pt x="475" y="1912"/>
                      <a:pt x="578" y="2090"/>
                      <a:pt x="699" y="2239"/>
                    </a:cubicBezTo>
                    <a:cubicBezTo>
                      <a:pt x="755" y="2324"/>
                      <a:pt x="811" y="2389"/>
                      <a:pt x="858" y="2473"/>
                    </a:cubicBezTo>
                    <a:cubicBezTo>
                      <a:pt x="905" y="2558"/>
                      <a:pt x="961" y="2632"/>
                      <a:pt x="1008" y="2717"/>
                    </a:cubicBezTo>
                    <a:cubicBezTo>
                      <a:pt x="1055" y="2801"/>
                      <a:pt x="1130" y="2866"/>
                      <a:pt x="1186" y="2951"/>
                    </a:cubicBezTo>
                    <a:cubicBezTo>
                      <a:pt x="1242" y="3035"/>
                      <a:pt x="1307" y="3128"/>
                      <a:pt x="1354" y="3213"/>
                    </a:cubicBezTo>
                    <a:cubicBezTo>
                      <a:pt x="1379" y="3262"/>
                      <a:pt x="1437" y="3288"/>
                      <a:pt x="1493" y="3288"/>
                    </a:cubicBezTo>
                    <a:cubicBezTo>
                      <a:pt x="1544" y="3288"/>
                      <a:pt x="1594" y="3266"/>
                      <a:pt x="1616" y="3222"/>
                    </a:cubicBezTo>
                    <a:cubicBezTo>
                      <a:pt x="1682" y="3091"/>
                      <a:pt x="1757" y="2960"/>
                      <a:pt x="1803" y="2838"/>
                    </a:cubicBezTo>
                    <a:cubicBezTo>
                      <a:pt x="1850" y="2707"/>
                      <a:pt x="1925" y="2586"/>
                      <a:pt x="1972" y="2464"/>
                    </a:cubicBezTo>
                    <a:cubicBezTo>
                      <a:pt x="1991" y="2398"/>
                      <a:pt x="2037" y="2342"/>
                      <a:pt x="2065" y="2277"/>
                    </a:cubicBezTo>
                    <a:cubicBezTo>
                      <a:pt x="2084" y="2211"/>
                      <a:pt x="2112" y="2155"/>
                      <a:pt x="2150" y="2099"/>
                    </a:cubicBezTo>
                    <a:cubicBezTo>
                      <a:pt x="2178" y="2043"/>
                      <a:pt x="2224" y="1977"/>
                      <a:pt x="2253" y="1912"/>
                    </a:cubicBezTo>
                    <a:cubicBezTo>
                      <a:pt x="2290" y="1837"/>
                      <a:pt x="2309" y="1781"/>
                      <a:pt x="2346" y="1725"/>
                    </a:cubicBezTo>
                    <a:lnTo>
                      <a:pt x="2767" y="1023"/>
                    </a:lnTo>
                    <a:cubicBezTo>
                      <a:pt x="2805" y="967"/>
                      <a:pt x="2851" y="901"/>
                      <a:pt x="2898" y="845"/>
                    </a:cubicBezTo>
                    <a:cubicBezTo>
                      <a:pt x="2945" y="789"/>
                      <a:pt x="2964" y="733"/>
                      <a:pt x="3001" y="658"/>
                    </a:cubicBezTo>
                    <a:cubicBezTo>
                      <a:pt x="3039" y="602"/>
                      <a:pt x="3095" y="555"/>
                      <a:pt x="3132" y="499"/>
                    </a:cubicBezTo>
                    <a:cubicBezTo>
                      <a:pt x="3160" y="433"/>
                      <a:pt x="3198" y="377"/>
                      <a:pt x="3244" y="330"/>
                    </a:cubicBezTo>
                    <a:cubicBezTo>
                      <a:pt x="3374" y="181"/>
                      <a:pt x="3236" y="1"/>
                      <a:pt x="3097" y="1"/>
                    </a:cubicBezTo>
                    <a:close/>
                  </a:path>
                </a:pathLst>
              </a:custGeom>
              <a:solidFill>
                <a:srgbClr val="4C5980"/>
              </a:solidFill>
              <a:ln w="9525" cap="flat" cmpd="sng">
                <a:solidFill>
                  <a:srgbClr val="4C598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grpSp>
      <p:sp>
        <p:nvSpPr>
          <p:cNvPr id="466" name="Google Shape;466;p42"/>
          <p:cNvSpPr/>
          <p:nvPr/>
        </p:nvSpPr>
        <p:spPr>
          <a:xfrm>
            <a:off x="5623094" y="4525918"/>
            <a:ext cx="3552596" cy="527728"/>
          </a:xfrm>
          <a:custGeom>
            <a:avLst/>
            <a:gdLst/>
            <a:ahLst/>
            <a:cxnLst/>
            <a:rect l="l" t="t" r="r" b="b"/>
            <a:pathLst>
              <a:path w="7105193" h="1055456" extrusionOk="0">
                <a:moveTo>
                  <a:pt x="0" y="0"/>
                </a:moveTo>
                <a:lnTo>
                  <a:pt x="7105192" y="0"/>
                </a:lnTo>
                <a:lnTo>
                  <a:pt x="7105192" y="1055456"/>
                </a:lnTo>
                <a:lnTo>
                  <a:pt x="0" y="1055456"/>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67" name="Google Shape;467;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471"/>
        <p:cNvGrpSpPr/>
        <p:nvPr/>
      </p:nvGrpSpPr>
      <p:grpSpPr>
        <a:xfrm>
          <a:off x="0" y="0"/>
          <a:ext cx="0" cy="0"/>
          <a:chOff x="0" y="0"/>
          <a:chExt cx="0" cy="0"/>
        </a:xfrm>
      </p:grpSpPr>
      <p:sp>
        <p:nvSpPr>
          <p:cNvPr id="472" name="Google Shape;472;p43"/>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473" name="Google Shape;473;p43"/>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474" name="Google Shape;474;p43"/>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475" name="Google Shape;475;p43"/>
          <p:cNvSpPr txBox="1"/>
          <p:nvPr/>
        </p:nvSpPr>
        <p:spPr>
          <a:xfrm>
            <a:off x="854675" y="2014625"/>
            <a:ext cx="7979700" cy="585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600"/>
              <a:buFont typeface="Arial"/>
              <a:buNone/>
            </a:pPr>
            <a:r>
              <a:rPr lang="en-GB" sz="3800" b="1">
                <a:solidFill>
                  <a:srgbClr val="156C80"/>
                </a:solidFill>
                <a:latin typeface="Tomorrow"/>
                <a:ea typeface="Tomorrow"/>
                <a:cs typeface="Tomorrow"/>
                <a:sym typeface="Tomorrow"/>
              </a:rPr>
              <a:t>Summarization Model Phase</a:t>
            </a:r>
            <a:endParaRPr sz="3800" b="1">
              <a:solidFill>
                <a:srgbClr val="156C80"/>
              </a:solidFill>
              <a:latin typeface="Tomorrow"/>
              <a:ea typeface="Tomorrow"/>
              <a:cs typeface="Tomorrow"/>
              <a:sym typeface="Tomorrow"/>
            </a:endParaRPr>
          </a:p>
        </p:txBody>
      </p:sp>
      <p:sp>
        <p:nvSpPr>
          <p:cNvPr id="476" name="Google Shape;476;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26" descr="image.png"/>
          <p:cNvPicPr preferRelativeResize="0"/>
          <p:nvPr/>
        </p:nvPicPr>
        <p:blipFill rotWithShape="1">
          <a:blip r:embed="rId3">
            <a:alphaModFix/>
          </a:blip>
          <a:srcRect/>
          <a:stretch/>
        </p:blipFill>
        <p:spPr>
          <a:xfrm>
            <a:off x="0" y="0"/>
            <a:ext cx="9144000" cy="5143503"/>
          </a:xfrm>
          <a:prstGeom prst="rect">
            <a:avLst/>
          </a:prstGeom>
          <a:noFill/>
          <a:ln>
            <a:noFill/>
          </a:ln>
        </p:spPr>
      </p:pic>
      <p:sp>
        <p:nvSpPr>
          <p:cNvPr id="110" name="Google Shape;110;p26"/>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2</a:t>
            </a:fld>
            <a:endParaRPr/>
          </a:p>
        </p:txBody>
      </p:sp>
      <p:sp>
        <p:nvSpPr>
          <p:cNvPr id="111" name="Google Shape;111;p26"/>
          <p:cNvSpPr txBox="1"/>
          <p:nvPr/>
        </p:nvSpPr>
        <p:spPr>
          <a:xfrm>
            <a:off x="1593175" y="501038"/>
            <a:ext cx="4717500" cy="492600"/>
          </a:xfrm>
          <a:prstGeom prst="rect">
            <a:avLst/>
          </a:prstGeom>
          <a:solidFill>
            <a:srgbClr val="FAF9F6"/>
          </a:solid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Our Supervisors</a:t>
            </a:r>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480"/>
        <p:cNvGrpSpPr/>
        <p:nvPr/>
      </p:nvGrpSpPr>
      <p:grpSpPr>
        <a:xfrm>
          <a:off x="0" y="0"/>
          <a:ext cx="0" cy="0"/>
          <a:chOff x="0" y="0"/>
          <a:chExt cx="0" cy="0"/>
        </a:xfrm>
      </p:grpSpPr>
      <p:sp>
        <p:nvSpPr>
          <p:cNvPr id="481" name="Google Shape;481;p44"/>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82" name="Google Shape;482;p44"/>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83" name="Google Shape;483;p44"/>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Statement Summarization Model</a:t>
            </a:r>
            <a:endParaRPr sz="2000"/>
          </a:p>
        </p:txBody>
      </p:sp>
      <p:sp>
        <p:nvSpPr>
          <p:cNvPr id="484" name="Google Shape;484;p44"/>
          <p:cNvSpPr txBox="1"/>
          <p:nvPr/>
        </p:nvSpPr>
        <p:spPr>
          <a:xfrm>
            <a:off x="1031575" y="1267500"/>
            <a:ext cx="6926400" cy="2262158"/>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dirty="0">
                <a:solidFill>
                  <a:srgbClr val="156C80"/>
                </a:solidFill>
              </a:rPr>
              <a:t>Providing summarization to a given problem statement.</a:t>
            </a:r>
            <a:endParaRPr sz="1500" dirty="0">
              <a:solidFill>
                <a:srgbClr val="156C80"/>
              </a:solidFill>
            </a:endParaRPr>
          </a:p>
          <a:p>
            <a:pPr marL="228600" lvl="0" indent="0" algn="l" rtl="0">
              <a:lnSpc>
                <a:spcPct val="140000"/>
              </a:lnSpc>
              <a:spcBef>
                <a:spcPts val="0"/>
              </a:spcBef>
              <a:spcAft>
                <a:spcPts val="0"/>
              </a:spcAft>
              <a:buNone/>
            </a:pPr>
            <a:endParaRPr sz="1500" dirty="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dirty="0">
                <a:solidFill>
                  <a:srgbClr val="156C80"/>
                </a:solidFill>
              </a:rPr>
              <a:t>Two approaches were explored:</a:t>
            </a:r>
            <a:endParaRPr sz="1500"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dirty="0">
                <a:solidFill>
                  <a:srgbClr val="156C80"/>
                </a:solidFill>
              </a:rPr>
              <a:t>Classical pre-LLM methods</a:t>
            </a:r>
            <a:endParaRPr sz="1500"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dirty="0">
                <a:solidFill>
                  <a:srgbClr val="156C80"/>
                </a:solidFill>
              </a:rPr>
              <a:t>Prompt engineering an LLM</a:t>
            </a:r>
            <a:r>
              <a:rPr lang="en-GB" sz="1500" dirty="0">
                <a:solidFill>
                  <a:srgbClr val="156C80"/>
                </a:solidFill>
              </a:rPr>
              <a:t> </a:t>
            </a:r>
            <a:endParaRPr sz="1500" dirty="0">
              <a:solidFill>
                <a:srgbClr val="156C80"/>
              </a:solidFill>
            </a:endParaRPr>
          </a:p>
          <a:p>
            <a:pPr marL="0" lvl="0" indent="0" algn="l" rtl="0">
              <a:lnSpc>
                <a:spcPct val="140000"/>
              </a:lnSpc>
              <a:spcBef>
                <a:spcPts val="0"/>
              </a:spcBef>
              <a:spcAft>
                <a:spcPts val="0"/>
              </a:spcAft>
              <a:buNone/>
            </a:pPr>
            <a:endParaRPr sz="1500" dirty="0">
              <a:solidFill>
                <a:srgbClr val="156C80"/>
              </a:solidFill>
            </a:endParaRPr>
          </a:p>
          <a:p>
            <a:pPr marL="0" lvl="0" indent="0" algn="l" rtl="0">
              <a:lnSpc>
                <a:spcPct val="140000"/>
              </a:lnSpc>
              <a:spcBef>
                <a:spcPts val="0"/>
              </a:spcBef>
              <a:spcAft>
                <a:spcPts val="0"/>
              </a:spcAft>
              <a:buNone/>
            </a:pPr>
            <a:endParaRPr sz="1500" dirty="0">
              <a:solidFill>
                <a:srgbClr val="156C80"/>
              </a:solidFill>
            </a:endParaRPr>
          </a:p>
        </p:txBody>
      </p:sp>
      <p:sp>
        <p:nvSpPr>
          <p:cNvPr id="485" name="Google Shape;485;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489"/>
        <p:cNvGrpSpPr/>
        <p:nvPr/>
      </p:nvGrpSpPr>
      <p:grpSpPr>
        <a:xfrm>
          <a:off x="0" y="0"/>
          <a:ext cx="0" cy="0"/>
          <a:chOff x="0" y="0"/>
          <a:chExt cx="0" cy="0"/>
        </a:xfrm>
      </p:grpSpPr>
      <p:sp>
        <p:nvSpPr>
          <p:cNvPr id="490" name="Google Shape;490;p45"/>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1" name="Google Shape;491;p45"/>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2" name="Google Shape;492;p45"/>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Statement Summarization Model</a:t>
            </a:r>
            <a:endParaRPr sz="2000"/>
          </a:p>
        </p:txBody>
      </p:sp>
      <p:sp>
        <p:nvSpPr>
          <p:cNvPr id="493" name="Google Shape;493;p45"/>
          <p:cNvSpPr txBox="1"/>
          <p:nvPr/>
        </p:nvSpPr>
        <p:spPr>
          <a:xfrm>
            <a:off x="1031575" y="1267500"/>
            <a:ext cx="4374000" cy="3231654"/>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dirty="0">
                <a:solidFill>
                  <a:srgbClr val="156C80"/>
                </a:solidFill>
              </a:rPr>
              <a:t>Classical pre-LLM methods</a:t>
            </a:r>
            <a:endParaRPr sz="1500" b="1"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dirty="0">
                <a:solidFill>
                  <a:srgbClr val="156C80"/>
                </a:solidFill>
              </a:rPr>
              <a:t>Prior to the historic rise of LLMs, architectures like BERT, and its family, which is based on the transformer architecture, were the standard for many NLP tasks. </a:t>
            </a:r>
            <a:endParaRPr sz="1500" b="1" dirty="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dirty="0">
                <a:solidFill>
                  <a:srgbClr val="156C80"/>
                </a:solidFill>
              </a:rPr>
              <a:t>Architectures used:</a:t>
            </a:r>
            <a:endParaRPr sz="1500"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dirty="0">
                <a:solidFill>
                  <a:srgbClr val="156C80"/>
                </a:solidFill>
              </a:rPr>
              <a:t>BERT</a:t>
            </a:r>
            <a:endParaRPr sz="1500"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dirty="0">
                <a:solidFill>
                  <a:srgbClr val="156C80"/>
                </a:solidFill>
              </a:rPr>
              <a:t>BART</a:t>
            </a:r>
            <a:endParaRPr sz="1500"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dirty="0">
                <a:solidFill>
                  <a:srgbClr val="156C80"/>
                </a:solidFill>
              </a:rPr>
              <a:t>T5</a:t>
            </a:r>
            <a:endParaRPr sz="1500"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dirty="0">
                <a:solidFill>
                  <a:srgbClr val="156C80"/>
                </a:solidFill>
              </a:rPr>
              <a:t>PEGASUS</a:t>
            </a:r>
            <a:endParaRPr sz="1500" dirty="0">
              <a:solidFill>
                <a:srgbClr val="156C80"/>
              </a:solidFill>
            </a:endParaRPr>
          </a:p>
        </p:txBody>
      </p:sp>
      <p:sp>
        <p:nvSpPr>
          <p:cNvPr id="494" name="Google Shape;494;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21</a:t>
            </a:fld>
            <a:endParaRPr/>
          </a:p>
        </p:txBody>
      </p:sp>
      <p:pic>
        <p:nvPicPr>
          <p:cNvPr id="495" name="Google Shape;495;p45"/>
          <p:cNvPicPr preferRelativeResize="0"/>
          <p:nvPr/>
        </p:nvPicPr>
        <p:blipFill>
          <a:blip r:embed="rId5">
            <a:alphaModFix/>
          </a:blip>
          <a:stretch>
            <a:fillRect/>
          </a:stretch>
        </p:blipFill>
        <p:spPr>
          <a:xfrm>
            <a:off x="5464350" y="973475"/>
            <a:ext cx="2990850" cy="3854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499"/>
        <p:cNvGrpSpPr/>
        <p:nvPr/>
      </p:nvGrpSpPr>
      <p:grpSpPr>
        <a:xfrm>
          <a:off x="0" y="0"/>
          <a:ext cx="0" cy="0"/>
          <a:chOff x="0" y="0"/>
          <a:chExt cx="0" cy="0"/>
        </a:xfrm>
      </p:grpSpPr>
      <p:sp>
        <p:nvSpPr>
          <p:cNvPr id="500" name="Google Shape;500;p46"/>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1" name="Google Shape;501;p46"/>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2" name="Google Shape;502;p46"/>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Statement Summarization Model</a:t>
            </a:r>
            <a:endParaRPr sz="2000"/>
          </a:p>
        </p:txBody>
      </p:sp>
      <p:sp>
        <p:nvSpPr>
          <p:cNvPr id="503" name="Google Shape;503;p46"/>
          <p:cNvSpPr txBox="1"/>
          <p:nvPr/>
        </p:nvSpPr>
        <p:spPr>
          <a:xfrm>
            <a:off x="587500" y="1009775"/>
            <a:ext cx="4329000" cy="34632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BERT is an encoder-only transformer model.</a:t>
            </a:r>
            <a:endParaRPr sz="1500" b="1">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Consists of 3 main modules:</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a:solidFill>
                  <a:srgbClr val="156C80"/>
                </a:solidFill>
              </a:rPr>
              <a:t>Embedding: </a:t>
            </a:r>
            <a:r>
              <a:rPr lang="en-GB" sz="1500">
                <a:solidFill>
                  <a:srgbClr val="156C80"/>
                </a:solidFill>
              </a:rPr>
              <a:t>Translates one-hot tokens to real-valued vectors, moving discrete tokens to a continuous space.</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a:solidFill>
                  <a:srgbClr val="156C80"/>
                </a:solidFill>
              </a:rPr>
              <a:t>Encoder Stack: </a:t>
            </a:r>
            <a:r>
              <a:rPr lang="en-GB" sz="1500">
                <a:solidFill>
                  <a:srgbClr val="156C80"/>
                </a:solidFill>
              </a:rPr>
              <a:t>Applies bidirectional self-attention through multiple Transformer encoders on input vector sequence.</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a:solidFill>
                  <a:srgbClr val="156C80"/>
                </a:solidFill>
              </a:rPr>
              <a:t>Un-embedding/Decoder: </a:t>
            </a:r>
            <a:r>
              <a:rPr lang="en-GB" sz="1500">
                <a:solidFill>
                  <a:srgbClr val="156C80"/>
                </a:solidFill>
              </a:rPr>
              <a:t>Reverts final representation vectors to one-hot tokens, predicting a probable token distribution.</a:t>
            </a:r>
            <a:endParaRPr sz="1500">
              <a:solidFill>
                <a:srgbClr val="156C80"/>
              </a:solidFill>
            </a:endParaRPr>
          </a:p>
        </p:txBody>
      </p:sp>
      <p:sp>
        <p:nvSpPr>
          <p:cNvPr id="504" name="Google Shape;504;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22</a:t>
            </a:fld>
            <a:endParaRPr/>
          </a:p>
        </p:txBody>
      </p:sp>
      <p:pic>
        <p:nvPicPr>
          <p:cNvPr id="505" name="Google Shape;505;p46"/>
          <p:cNvPicPr preferRelativeResize="0"/>
          <p:nvPr/>
        </p:nvPicPr>
        <p:blipFill>
          <a:blip r:embed="rId5">
            <a:alphaModFix/>
          </a:blip>
          <a:stretch>
            <a:fillRect/>
          </a:stretch>
        </p:blipFill>
        <p:spPr>
          <a:xfrm>
            <a:off x="4916550" y="1334600"/>
            <a:ext cx="4104600" cy="2934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509"/>
        <p:cNvGrpSpPr/>
        <p:nvPr/>
      </p:nvGrpSpPr>
      <p:grpSpPr>
        <a:xfrm>
          <a:off x="0" y="0"/>
          <a:ext cx="0" cy="0"/>
          <a:chOff x="0" y="0"/>
          <a:chExt cx="0" cy="0"/>
        </a:xfrm>
      </p:grpSpPr>
      <p:sp>
        <p:nvSpPr>
          <p:cNvPr id="510" name="Google Shape;510;p47"/>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11" name="Google Shape;511;p47"/>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12" name="Google Shape;512;p47"/>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Statement Summarization Model</a:t>
            </a:r>
            <a:endParaRPr sz="2000"/>
          </a:p>
        </p:txBody>
      </p:sp>
      <p:sp>
        <p:nvSpPr>
          <p:cNvPr id="513" name="Google Shape;513;p47"/>
          <p:cNvSpPr txBox="1"/>
          <p:nvPr/>
        </p:nvSpPr>
        <p:spPr>
          <a:xfrm>
            <a:off x="1031575" y="1267500"/>
            <a:ext cx="6926400" cy="3231654"/>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dirty="0">
                <a:solidFill>
                  <a:srgbClr val="156C80"/>
                </a:solidFill>
              </a:rPr>
              <a:t>Prompt engineering an LLM</a:t>
            </a:r>
            <a:r>
              <a:rPr lang="en-GB" sz="1500" dirty="0">
                <a:solidFill>
                  <a:srgbClr val="156C80"/>
                </a:solidFill>
              </a:rPr>
              <a:t>:</a:t>
            </a:r>
            <a:endParaRPr sz="1500"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dirty="0">
                <a:solidFill>
                  <a:srgbClr val="156C80"/>
                </a:solidFill>
              </a:rPr>
              <a:t>LLMs excel in downstream tasks like semantic analysis and summarization, even without specific training. Using LLMs and prompt engineering, this method creates detailed prompts to strip away legends and background stories, resulting in concise and clear statements.</a:t>
            </a:r>
            <a:endParaRPr sz="1500" dirty="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dirty="0">
                <a:solidFill>
                  <a:srgbClr val="156C80"/>
                </a:solidFill>
              </a:rPr>
              <a:t> </a:t>
            </a:r>
            <a:r>
              <a:rPr lang="en-GB" sz="1500" b="1" dirty="0">
                <a:solidFill>
                  <a:srgbClr val="156C80"/>
                </a:solidFill>
              </a:rPr>
              <a:t>LLMs used:</a:t>
            </a:r>
            <a:endParaRPr sz="1500" b="1"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dirty="0">
                <a:solidFill>
                  <a:srgbClr val="156C80"/>
                </a:solidFill>
              </a:rPr>
              <a:t>Gemma-7b</a:t>
            </a:r>
            <a:endParaRPr sz="1500"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dirty="0">
                <a:solidFill>
                  <a:srgbClr val="156C80"/>
                </a:solidFill>
              </a:rPr>
              <a:t>Mixtral-8x7b</a:t>
            </a:r>
            <a:endParaRPr sz="1500"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dirty="0">
                <a:solidFill>
                  <a:srgbClr val="156C80"/>
                </a:solidFill>
              </a:rPr>
              <a:t>Gemini 1.5 flash </a:t>
            </a:r>
            <a:endParaRPr sz="1500"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dirty="0">
                <a:solidFill>
                  <a:srgbClr val="156C80"/>
                </a:solidFill>
              </a:rPr>
              <a:t>Vicuna-33b</a:t>
            </a:r>
            <a:endParaRPr sz="1500" dirty="0">
              <a:solidFill>
                <a:srgbClr val="156C80"/>
              </a:solidFill>
            </a:endParaRPr>
          </a:p>
        </p:txBody>
      </p:sp>
      <p:sp>
        <p:nvSpPr>
          <p:cNvPr id="514" name="Google Shape;514;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518"/>
        <p:cNvGrpSpPr/>
        <p:nvPr/>
      </p:nvGrpSpPr>
      <p:grpSpPr>
        <a:xfrm>
          <a:off x="0" y="0"/>
          <a:ext cx="0" cy="0"/>
          <a:chOff x="0" y="0"/>
          <a:chExt cx="0" cy="0"/>
        </a:xfrm>
      </p:grpSpPr>
      <p:sp>
        <p:nvSpPr>
          <p:cNvPr id="519" name="Google Shape;519;p48"/>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520" name="Google Shape;520;p48"/>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521" name="Google Shape;521;p48"/>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522" name="Google Shape;522;p48"/>
          <p:cNvSpPr txBox="1"/>
          <p:nvPr/>
        </p:nvSpPr>
        <p:spPr>
          <a:xfrm>
            <a:off x="854675" y="1627200"/>
            <a:ext cx="10833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4600"/>
              <a:buFont typeface="Arial"/>
              <a:buNone/>
            </a:pPr>
            <a:r>
              <a:rPr lang="en-GB" sz="4600" b="1" i="0" u="none" strike="noStrike" cap="none">
                <a:solidFill>
                  <a:srgbClr val="156C80"/>
                </a:solidFill>
                <a:latin typeface="Tomorrow"/>
                <a:ea typeface="Tomorrow"/>
                <a:cs typeface="Tomorrow"/>
                <a:sym typeface="Tomorrow"/>
              </a:rPr>
              <a:t>0</a:t>
            </a:r>
            <a:r>
              <a:rPr lang="en-GB" sz="4600" b="1">
                <a:solidFill>
                  <a:srgbClr val="156C80"/>
                </a:solidFill>
                <a:latin typeface="Tomorrow"/>
                <a:ea typeface="Tomorrow"/>
                <a:cs typeface="Tomorrow"/>
                <a:sym typeface="Tomorrow"/>
              </a:rPr>
              <a:t>7</a:t>
            </a:r>
            <a:endParaRPr sz="700" b="0" i="0" u="none" strike="noStrike" cap="none">
              <a:solidFill>
                <a:srgbClr val="000000"/>
              </a:solidFill>
              <a:latin typeface="Arial"/>
              <a:ea typeface="Arial"/>
              <a:cs typeface="Arial"/>
              <a:sym typeface="Arial"/>
            </a:endParaRPr>
          </a:p>
        </p:txBody>
      </p:sp>
      <p:sp>
        <p:nvSpPr>
          <p:cNvPr id="523" name="Google Shape;523;p48"/>
          <p:cNvSpPr txBox="1"/>
          <p:nvPr/>
        </p:nvSpPr>
        <p:spPr>
          <a:xfrm>
            <a:off x="854674" y="2342207"/>
            <a:ext cx="5508000" cy="585000"/>
          </a:xfrm>
          <a:prstGeom prst="rect">
            <a:avLst/>
          </a:prstGeom>
          <a:noFill/>
          <a:ln>
            <a:noFill/>
          </a:ln>
        </p:spPr>
        <p:txBody>
          <a:bodyPr spcFirstLastPara="1" wrap="square" lIns="0" tIns="0" rIns="0" bIns="0" anchor="t" anchorCtr="0">
            <a:spAutoFit/>
          </a:bodyPr>
          <a:lstStyle/>
          <a:p>
            <a:pPr marL="0" lvl="0" indent="0" algn="l" rtl="0">
              <a:lnSpc>
                <a:spcPct val="140005"/>
              </a:lnSpc>
              <a:spcBef>
                <a:spcPts val="0"/>
              </a:spcBef>
              <a:spcAft>
                <a:spcPts val="0"/>
              </a:spcAft>
              <a:buClr>
                <a:schemeClr val="dk1"/>
              </a:buClr>
              <a:buSzPts val="600"/>
              <a:buFont typeface="Arial"/>
              <a:buNone/>
            </a:pPr>
            <a:r>
              <a:rPr lang="en-GB" sz="3800" b="1">
                <a:solidFill>
                  <a:srgbClr val="156C80"/>
                </a:solidFill>
                <a:latin typeface="Tomorrow"/>
                <a:ea typeface="Tomorrow"/>
                <a:cs typeface="Tomorrow"/>
                <a:sym typeface="Tomorrow"/>
              </a:rPr>
              <a:t>Experiment &amp; Results</a:t>
            </a:r>
            <a:endParaRPr sz="3800" b="1">
              <a:solidFill>
                <a:srgbClr val="156C80"/>
              </a:solidFill>
              <a:latin typeface="Tomorrow"/>
              <a:ea typeface="Tomorrow"/>
              <a:cs typeface="Tomorrow"/>
              <a:sym typeface="Tomorrow"/>
            </a:endParaRPr>
          </a:p>
        </p:txBody>
      </p:sp>
      <p:sp>
        <p:nvSpPr>
          <p:cNvPr id="524" name="Google Shape;52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528"/>
        <p:cNvGrpSpPr/>
        <p:nvPr/>
      </p:nvGrpSpPr>
      <p:grpSpPr>
        <a:xfrm>
          <a:off x="0" y="0"/>
          <a:ext cx="0" cy="0"/>
          <a:chOff x="0" y="0"/>
          <a:chExt cx="0" cy="0"/>
        </a:xfrm>
      </p:grpSpPr>
      <p:sp>
        <p:nvSpPr>
          <p:cNvPr id="529" name="Google Shape;529;p49"/>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30" name="Google Shape;530;p49"/>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31" name="Google Shape;531;p49"/>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Statement Summarization Model</a:t>
            </a:r>
            <a:endParaRPr sz="2000"/>
          </a:p>
        </p:txBody>
      </p:sp>
      <p:sp>
        <p:nvSpPr>
          <p:cNvPr id="532" name="Google Shape;532;p49"/>
          <p:cNvSpPr txBox="1"/>
          <p:nvPr/>
        </p:nvSpPr>
        <p:spPr>
          <a:xfrm>
            <a:off x="1031575" y="1567783"/>
            <a:ext cx="6926400" cy="26121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dirty="0">
                <a:solidFill>
                  <a:srgbClr val="156C80"/>
                </a:solidFill>
              </a:rPr>
              <a:t>Several metrics were used to assess the underlying LLM. The metrics used include:</a:t>
            </a:r>
            <a:endParaRPr sz="1500" dirty="0">
              <a:solidFill>
                <a:srgbClr val="156C80"/>
              </a:solidFill>
            </a:endParaRPr>
          </a:p>
          <a:p>
            <a:pPr marL="457200" lvl="1" indent="-203200" algn="l" rtl="0">
              <a:lnSpc>
                <a:spcPct val="115000"/>
              </a:lnSpc>
              <a:spcBef>
                <a:spcPts val="0"/>
              </a:spcBef>
              <a:spcAft>
                <a:spcPts val="0"/>
              </a:spcAft>
              <a:buClr>
                <a:srgbClr val="156C80"/>
              </a:buClr>
              <a:buSzPts val="1400"/>
              <a:buFont typeface="Times New Roman"/>
              <a:buChar char="○"/>
            </a:pPr>
            <a:r>
              <a:rPr lang="en-GB" b="1" dirty="0">
                <a:solidFill>
                  <a:srgbClr val="156C80"/>
                </a:solidFill>
                <a:latin typeface="Times New Roman"/>
                <a:ea typeface="Times New Roman"/>
                <a:cs typeface="Times New Roman"/>
                <a:sym typeface="Times New Roman"/>
              </a:rPr>
              <a:t>General Ability (Chatbot Arena): </a:t>
            </a:r>
            <a:r>
              <a:rPr lang="en-GB" dirty="0">
                <a:solidFill>
                  <a:srgbClr val="156C80"/>
                </a:solidFill>
                <a:latin typeface="Times New Roman"/>
                <a:ea typeface="Times New Roman"/>
                <a:cs typeface="Times New Roman"/>
                <a:sym typeface="Times New Roman"/>
              </a:rPr>
              <a:t>This metric measures the overall performance and effectiveness of the model in a general conversational context.</a:t>
            </a:r>
            <a:endParaRPr dirty="0">
              <a:solidFill>
                <a:srgbClr val="156C80"/>
              </a:solidFill>
              <a:latin typeface="Times New Roman"/>
              <a:ea typeface="Times New Roman"/>
              <a:cs typeface="Times New Roman"/>
              <a:sym typeface="Times New Roman"/>
            </a:endParaRPr>
          </a:p>
          <a:p>
            <a:pPr marL="457200" lvl="1" indent="-203200" algn="l" rtl="0">
              <a:lnSpc>
                <a:spcPct val="115000"/>
              </a:lnSpc>
              <a:spcBef>
                <a:spcPts val="0"/>
              </a:spcBef>
              <a:spcAft>
                <a:spcPts val="0"/>
              </a:spcAft>
              <a:buClr>
                <a:srgbClr val="156C80"/>
              </a:buClr>
              <a:buSzPts val="1400"/>
              <a:buFont typeface="Times New Roman"/>
              <a:buChar char="○"/>
            </a:pPr>
            <a:r>
              <a:rPr lang="en-GB" b="1" dirty="0">
                <a:solidFill>
                  <a:srgbClr val="156C80"/>
                </a:solidFill>
                <a:latin typeface="Times New Roman"/>
                <a:ea typeface="Times New Roman"/>
                <a:cs typeface="Times New Roman"/>
                <a:sym typeface="Times New Roman"/>
              </a:rPr>
              <a:t>Reasoning &amp; Knowledge (MMLU): </a:t>
            </a:r>
            <a:r>
              <a:rPr lang="en-GB" dirty="0">
                <a:solidFill>
                  <a:srgbClr val="156C80"/>
                </a:solidFill>
                <a:latin typeface="Times New Roman"/>
                <a:ea typeface="Times New Roman"/>
                <a:cs typeface="Times New Roman"/>
                <a:sym typeface="Times New Roman"/>
              </a:rPr>
              <a:t>This metric evaluates the model’s ability to reason and utilize knowledge, as tested by the MMLU (Massive Multitask Language Understanding) benchmark.</a:t>
            </a:r>
            <a:endParaRPr dirty="0">
              <a:solidFill>
                <a:srgbClr val="156C80"/>
              </a:solidFill>
              <a:latin typeface="Times New Roman"/>
              <a:ea typeface="Times New Roman"/>
              <a:cs typeface="Times New Roman"/>
              <a:sym typeface="Times New Roman"/>
            </a:endParaRPr>
          </a:p>
          <a:p>
            <a:pPr marL="457200" lvl="1" indent="-203200" algn="l" rtl="0">
              <a:lnSpc>
                <a:spcPct val="115000"/>
              </a:lnSpc>
              <a:spcBef>
                <a:spcPts val="0"/>
              </a:spcBef>
              <a:spcAft>
                <a:spcPts val="0"/>
              </a:spcAft>
              <a:buClr>
                <a:srgbClr val="156C80"/>
              </a:buClr>
              <a:buSzPts val="1400"/>
              <a:buFont typeface="Times New Roman"/>
              <a:buChar char="○"/>
            </a:pPr>
            <a:r>
              <a:rPr lang="en-GB" b="1" dirty="0">
                <a:solidFill>
                  <a:srgbClr val="156C80"/>
                </a:solidFill>
                <a:latin typeface="Times New Roman"/>
                <a:ea typeface="Times New Roman"/>
                <a:cs typeface="Times New Roman"/>
                <a:sym typeface="Times New Roman"/>
              </a:rPr>
              <a:t>Reasoning &amp; Knowledge (MT Bench): </a:t>
            </a:r>
            <a:r>
              <a:rPr lang="en-GB" dirty="0">
                <a:solidFill>
                  <a:srgbClr val="156C80"/>
                </a:solidFill>
                <a:latin typeface="Times New Roman"/>
                <a:ea typeface="Times New Roman"/>
                <a:cs typeface="Times New Roman"/>
                <a:sym typeface="Times New Roman"/>
              </a:rPr>
              <a:t>This metric assesses the model’s reasoning and knowledge capabilities using the MT Bench.</a:t>
            </a:r>
            <a:endParaRPr dirty="0">
              <a:solidFill>
                <a:srgbClr val="156C80"/>
              </a:solidFill>
              <a:latin typeface="Times New Roman"/>
              <a:ea typeface="Times New Roman"/>
              <a:cs typeface="Times New Roman"/>
              <a:sym typeface="Times New Roman"/>
            </a:endParaRPr>
          </a:p>
          <a:p>
            <a:pPr marL="0" lvl="0" indent="0" algn="l" rtl="0">
              <a:lnSpc>
                <a:spcPct val="140000"/>
              </a:lnSpc>
              <a:spcBef>
                <a:spcPts val="0"/>
              </a:spcBef>
              <a:spcAft>
                <a:spcPts val="0"/>
              </a:spcAft>
              <a:buNone/>
            </a:pPr>
            <a:endParaRPr sz="1500" i="1" dirty="0">
              <a:solidFill>
                <a:srgbClr val="156C80"/>
              </a:solidFill>
            </a:endParaRPr>
          </a:p>
        </p:txBody>
      </p:sp>
      <p:sp>
        <p:nvSpPr>
          <p:cNvPr id="533" name="Google Shape;533;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537"/>
        <p:cNvGrpSpPr/>
        <p:nvPr/>
      </p:nvGrpSpPr>
      <p:grpSpPr>
        <a:xfrm>
          <a:off x="0" y="0"/>
          <a:ext cx="0" cy="0"/>
          <a:chOff x="0" y="0"/>
          <a:chExt cx="0" cy="0"/>
        </a:xfrm>
      </p:grpSpPr>
      <p:sp>
        <p:nvSpPr>
          <p:cNvPr id="538" name="Google Shape;538;p50"/>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39" name="Google Shape;539;p50"/>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40" name="Google Shape;540;p50"/>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Statement Summarization Model</a:t>
            </a:r>
            <a:endParaRPr sz="2000"/>
          </a:p>
        </p:txBody>
      </p:sp>
      <p:sp>
        <p:nvSpPr>
          <p:cNvPr id="541" name="Google Shape;541;p50"/>
          <p:cNvSpPr txBox="1"/>
          <p:nvPr/>
        </p:nvSpPr>
        <p:spPr>
          <a:xfrm>
            <a:off x="799729" y="1428652"/>
            <a:ext cx="6926400" cy="5541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dirty="0">
                <a:solidFill>
                  <a:srgbClr val="156C80"/>
                </a:solidFill>
              </a:rPr>
              <a:t>Performance of different LLMs on different benchmarks:</a:t>
            </a:r>
            <a:endParaRPr sz="1500" b="1"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dirty="0">
                <a:solidFill>
                  <a:srgbClr val="156C80"/>
                </a:solidFill>
              </a:rPr>
              <a:t>The results are clear that Gemini 1.5 flash is best to its size</a:t>
            </a:r>
            <a:endParaRPr sz="1500" dirty="0">
              <a:solidFill>
                <a:srgbClr val="156C80"/>
              </a:solidFill>
            </a:endParaRPr>
          </a:p>
        </p:txBody>
      </p:sp>
      <p:sp>
        <p:nvSpPr>
          <p:cNvPr id="542" name="Google Shape;542;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26</a:t>
            </a:fld>
            <a:endParaRPr/>
          </a:p>
        </p:txBody>
      </p:sp>
      <p:graphicFrame>
        <p:nvGraphicFramePr>
          <p:cNvPr id="543" name="Google Shape;543;p50"/>
          <p:cNvGraphicFramePr/>
          <p:nvPr>
            <p:extLst>
              <p:ext uri="{D42A27DB-BD31-4B8C-83A1-F6EECF244321}">
                <p14:modId xmlns:p14="http://schemas.microsoft.com/office/powerpoint/2010/main" val="2001637089"/>
              </p:ext>
            </p:extLst>
          </p:nvPr>
        </p:nvGraphicFramePr>
        <p:xfrm>
          <a:off x="171838" y="2138048"/>
          <a:ext cx="8849300" cy="2191133"/>
        </p:xfrm>
        <a:graphic>
          <a:graphicData uri="http://schemas.openxmlformats.org/drawingml/2006/table">
            <a:tbl>
              <a:tblPr>
                <a:noFill/>
                <a:tableStyleId>{955F5199-5ED5-4B37-9295-37F04DFC6318}</a:tableStyleId>
              </a:tblPr>
              <a:tblGrid>
                <a:gridCol w="2303400">
                  <a:extLst>
                    <a:ext uri="{9D8B030D-6E8A-4147-A177-3AD203B41FA5}">
                      <a16:colId xmlns:a16="http://schemas.microsoft.com/office/drawing/2014/main" val="20000"/>
                    </a:ext>
                  </a:extLst>
                </a:gridCol>
                <a:gridCol w="1790700">
                  <a:extLst>
                    <a:ext uri="{9D8B030D-6E8A-4147-A177-3AD203B41FA5}">
                      <a16:colId xmlns:a16="http://schemas.microsoft.com/office/drawing/2014/main" val="20001"/>
                    </a:ext>
                  </a:extLst>
                </a:gridCol>
                <a:gridCol w="2724900">
                  <a:extLst>
                    <a:ext uri="{9D8B030D-6E8A-4147-A177-3AD203B41FA5}">
                      <a16:colId xmlns:a16="http://schemas.microsoft.com/office/drawing/2014/main" val="20002"/>
                    </a:ext>
                  </a:extLst>
                </a:gridCol>
                <a:gridCol w="2030300">
                  <a:extLst>
                    <a:ext uri="{9D8B030D-6E8A-4147-A177-3AD203B41FA5}">
                      <a16:colId xmlns:a16="http://schemas.microsoft.com/office/drawing/2014/main" val="20003"/>
                    </a:ext>
                  </a:extLst>
                </a:gridCol>
              </a:tblGrid>
              <a:tr h="228500">
                <a:tc>
                  <a:txBody>
                    <a:bodyPr/>
                    <a:lstStyle/>
                    <a:p>
                      <a:pPr marL="0" lvl="0" indent="0" algn="ctr" rtl="0">
                        <a:lnSpc>
                          <a:spcPct val="115000"/>
                        </a:lnSpc>
                        <a:spcBef>
                          <a:spcPts val="0"/>
                        </a:spcBef>
                        <a:spcAft>
                          <a:spcPts val="0"/>
                        </a:spcAft>
                        <a:buNone/>
                      </a:pPr>
                      <a:r>
                        <a:rPr lang="en-GB">
                          <a:solidFill>
                            <a:srgbClr val="F3F3F3"/>
                          </a:solidFill>
                          <a:latin typeface="Times New Roman"/>
                          <a:ea typeface="Times New Roman"/>
                          <a:cs typeface="Times New Roman"/>
                          <a:sym typeface="Times New Roman"/>
                        </a:rPr>
                        <a:t>Model</a:t>
                      </a:r>
                      <a:endParaRPr>
                        <a:solidFill>
                          <a:srgbClr val="F3F3F3"/>
                        </a:solidFill>
                        <a:latin typeface="Times New Roman"/>
                        <a:ea typeface="Times New Roman"/>
                        <a:cs typeface="Times New Roman"/>
                        <a:sym typeface="Times New Roman"/>
                      </a:endParaRPr>
                    </a:p>
                  </a:txBody>
                  <a:tcPr marL="88900" marR="88900" marT="88900" marB="88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en-GB">
                          <a:solidFill>
                            <a:srgbClr val="F3F3F3"/>
                          </a:solidFill>
                          <a:latin typeface="Times New Roman"/>
                          <a:ea typeface="Times New Roman"/>
                          <a:cs typeface="Times New Roman"/>
                          <a:sym typeface="Times New Roman"/>
                        </a:rPr>
                        <a:t>General Ability </a:t>
                      </a:r>
                      <a:endParaRPr>
                        <a:solidFill>
                          <a:srgbClr val="F3F3F3"/>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GB">
                          <a:solidFill>
                            <a:srgbClr val="F3F3F3"/>
                          </a:solidFill>
                          <a:latin typeface="Times New Roman"/>
                          <a:ea typeface="Times New Roman"/>
                          <a:cs typeface="Times New Roman"/>
                          <a:sym typeface="Times New Roman"/>
                        </a:rPr>
                        <a:t>(Chatbot Arena)</a:t>
                      </a:r>
                      <a:endParaRPr>
                        <a:solidFill>
                          <a:srgbClr val="F3F3F3"/>
                        </a:solidFill>
                        <a:latin typeface="Times New Roman"/>
                        <a:ea typeface="Times New Roman"/>
                        <a:cs typeface="Times New Roman"/>
                        <a:sym typeface="Times New Roman"/>
                      </a:endParaRPr>
                    </a:p>
                  </a:txBody>
                  <a:tcPr marL="88900" marR="88900" marT="88900" marB="88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en-GB">
                          <a:solidFill>
                            <a:srgbClr val="F3F3F3"/>
                          </a:solidFill>
                          <a:latin typeface="Times New Roman"/>
                          <a:ea typeface="Times New Roman"/>
                          <a:cs typeface="Times New Roman"/>
                          <a:sym typeface="Times New Roman"/>
                        </a:rPr>
                        <a:t>Reasoning &amp; Knowledge (MMLU)</a:t>
                      </a:r>
                      <a:endParaRPr>
                        <a:solidFill>
                          <a:srgbClr val="F3F3F3"/>
                        </a:solidFill>
                        <a:latin typeface="Times New Roman"/>
                        <a:ea typeface="Times New Roman"/>
                        <a:cs typeface="Times New Roman"/>
                        <a:sym typeface="Times New Roman"/>
                      </a:endParaRPr>
                    </a:p>
                  </a:txBody>
                  <a:tcPr marL="88900" marR="88900" marT="88900" marB="88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en-GB">
                          <a:solidFill>
                            <a:srgbClr val="F3F3F3"/>
                          </a:solidFill>
                          <a:latin typeface="Times New Roman"/>
                          <a:ea typeface="Times New Roman"/>
                          <a:cs typeface="Times New Roman"/>
                          <a:sym typeface="Times New Roman"/>
                        </a:rPr>
                        <a:t>Reasoning &amp; Knowledge (MT Bench)</a:t>
                      </a:r>
                      <a:endParaRPr>
                        <a:solidFill>
                          <a:srgbClr val="F3F3F3"/>
                        </a:solidFill>
                        <a:latin typeface="Times New Roman"/>
                        <a:ea typeface="Times New Roman"/>
                        <a:cs typeface="Times New Roman"/>
                        <a:sym typeface="Times New Roman"/>
                      </a:endParaRPr>
                    </a:p>
                  </a:txBody>
                  <a:tcPr marL="88900" marR="88900" marT="88900" marB="88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186850">
                <a:tc>
                  <a:txBody>
                    <a:bodyPr/>
                    <a:lstStyle/>
                    <a:p>
                      <a:pPr marL="0" lvl="0" indent="0" algn="ctr" rtl="0">
                        <a:lnSpc>
                          <a:spcPct val="115000"/>
                        </a:lnSpc>
                        <a:spcBef>
                          <a:spcPts val="0"/>
                        </a:spcBef>
                        <a:spcAft>
                          <a:spcPts val="1200"/>
                        </a:spcAft>
                        <a:buNone/>
                      </a:pPr>
                      <a:r>
                        <a:rPr lang="en-GB" sz="1700" b="1">
                          <a:latin typeface="Times New Roman"/>
                          <a:ea typeface="Times New Roman"/>
                          <a:cs typeface="Times New Roman"/>
                          <a:sym typeface="Times New Roman"/>
                        </a:rPr>
                        <a:t>Gemini 1.5 Flash</a:t>
                      </a:r>
                      <a:endParaRPr sz="1300">
                        <a:solidFill>
                          <a:schemeClr val="dk1"/>
                        </a:solidFill>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GB" sz="1700" b="1">
                          <a:latin typeface="Times New Roman"/>
                          <a:ea typeface="Times New Roman"/>
                          <a:cs typeface="Times New Roman"/>
                          <a:sym typeface="Times New Roman"/>
                        </a:rPr>
                        <a:t>1231</a:t>
                      </a:r>
                      <a:endParaRPr sz="1300" b="1">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GB" sz="1700" b="1">
                          <a:latin typeface="Times New Roman"/>
                          <a:ea typeface="Times New Roman"/>
                          <a:cs typeface="Times New Roman"/>
                          <a:sym typeface="Times New Roman"/>
                        </a:rPr>
                        <a:t>79%</a:t>
                      </a:r>
                      <a:endParaRPr sz="1300" b="1">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GB">
                          <a:latin typeface="Times New Roman"/>
                          <a:ea typeface="Times New Roman"/>
                          <a:cs typeface="Times New Roman"/>
                          <a:sym typeface="Times New Roman"/>
                        </a:rPr>
                        <a:t>NaN</a:t>
                      </a:r>
                      <a:endParaRPr sz="1000" b="1">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r h="186850">
                <a:tc>
                  <a:txBody>
                    <a:bodyPr/>
                    <a:lstStyle/>
                    <a:p>
                      <a:pPr marL="0" lvl="0" indent="0" algn="ctr" rtl="0">
                        <a:lnSpc>
                          <a:spcPct val="115000"/>
                        </a:lnSpc>
                        <a:spcBef>
                          <a:spcPts val="0"/>
                        </a:spcBef>
                        <a:spcAft>
                          <a:spcPts val="1200"/>
                        </a:spcAft>
                        <a:buNone/>
                      </a:pPr>
                      <a:r>
                        <a:rPr lang="en-GB">
                          <a:latin typeface="Times New Roman"/>
                          <a:ea typeface="Times New Roman"/>
                          <a:cs typeface="Times New Roman"/>
                          <a:sym typeface="Times New Roman"/>
                        </a:rPr>
                        <a:t>Mixtral 8x7B</a:t>
                      </a:r>
                      <a:endParaRPr sz="1000">
                        <a:solidFill>
                          <a:schemeClr val="dk1"/>
                        </a:solidFill>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GB">
                          <a:latin typeface="Times New Roman"/>
                          <a:ea typeface="Times New Roman"/>
                          <a:cs typeface="Times New Roman"/>
                          <a:sym typeface="Times New Roman"/>
                        </a:rPr>
                        <a:t>1114</a:t>
                      </a:r>
                      <a:endParaRPr sz="1000">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GB">
                          <a:latin typeface="Times New Roman"/>
                          <a:ea typeface="Times New Roman"/>
                          <a:cs typeface="Times New Roman"/>
                          <a:sym typeface="Times New Roman"/>
                        </a:rPr>
                        <a:t>71%</a:t>
                      </a:r>
                      <a:endParaRPr sz="1000">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GB" sz="1600" b="1">
                          <a:latin typeface="Times New Roman"/>
                          <a:ea typeface="Times New Roman"/>
                          <a:cs typeface="Times New Roman"/>
                          <a:sym typeface="Times New Roman"/>
                        </a:rPr>
                        <a:t>8.3 </a:t>
                      </a:r>
                      <a:endParaRPr sz="1200" b="1">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r h="186850">
                <a:tc>
                  <a:txBody>
                    <a:bodyPr/>
                    <a:lstStyle/>
                    <a:p>
                      <a:pPr marL="0" lvl="0" indent="0" algn="ctr" rtl="0">
                        <a:lnSpc>
                          <a:spcPct val="115000"/>
                        </a:lnSpc>
                        <a:spcBef>
                          <a:spcPts val="0"/>
                        </a:spcBef>
                        <a:spcAft>
                          <a:spcPts val="1200"/>
                        </a:spcAft>
                        <a:buNone/>
                      </a:pPr>
                      <a:r>
                        <a:rPr lang="en-GB">
                          <a:latin typeface="Times New Roman"/>
                          <a:ea typeface="Times New Roman"/>
                          <a:cs typeface="Times New Roman"/>
                          <a:sym typeface="Times New Roman"/>
                        </a:rPr>
                        <a:t>Gemma-7b</a:t>
                      </a:r>
                      <a:endParaRPr sz="1000">
                        <a:solidFill>
                          <a:schemeClr val="dk1"/>
                        </a:solidFill>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GB">
                          <a:latin typeface="Times New Roman"/>
                          <a:ea typeface="Times New Roman"/>
                          <a:cs typeface="Times New Roman"/>
                          <a:sym typeface="Times New Roman"/>
                        </a:rPr>
                        <a:t>1037</a:t>
                      </a:r>
                      <a:endParaRPr sz="1000">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GB">
                          <a:latin typeface="Times New Roman"/>
                          <a:ea typeface="Times New Roman"/>
                          <a:cs typeface="Times New Roman"/>
                          <a:sym typeface="Times New Roman"/>
                        </a:rPr>
                        <a:t>64%</a:t>
                      </a:r>
                      <a:endParaRPr sz="1000">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GB">
                          <a:latin typeface="Times New Roman"/>
                          <a:ea typeface="Times New Roman"/>
                          <a:cs typeface="Times New Roman"/>
                          <a:sym typeface="Times New Roman"/>
                        </a:rPr>
                        <a:t>NaN</a:t>
                      </a:r>
                      <a:endParaRPr sz="1000" b="1">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ctr" rtl="0">
                        <a:lnSpc>
                          <a:spcPct val="115000"/>
                        </a:lnSpc>
                        <a:spcBef>
                          <a:spcPts val="0"/>
                        </a:spcBef>
                        <a:spcAft>
                          <a:spcPts val="0"/>
                        </a:spcAft>
                        <a:buNone/>
                      </a:pPr>
                      <a:r>
                        <a:rPr lang="en-GB">
                          <a:latin typeface="Times New Roman"/>
                          <a:ea typeface="Times New Roman"/>
                          <a:cs typeface="Times New Roman"/>
                          <a:sym typeface="Times New Roman"/>
                        </a:rPr>
                        <a:t>Vicuna-33b</a:t>
                      </a:r>
                      <a:endParaRPr sz="1000">
                        <a:solidFill>
                          <a:schemeClr val="dk1"/>
                        </a:solidFill>
                        <a:latin typeface="Times New Roman"/>
                        <a:ea typeface="Times New Roman"/>
                        <a:cs typeface="Times New Roman"/>
                        <a:sym typeface="Times New Roman"/>
                      </a:endParaRPr>
                    </a:p>
                  </a:txBody>
                  <a:tcPr marL="88900" marR="88900" marT="88900" marB="88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GB">
                          <a:latin typeface="Times New Roman"/>
                          <a:ea typeface="Times New Roman"/>
                          <a:cs typeface="Times New Roman"/>
                          <a:sym typeface="Times New Roman"/>
                        </a:rPr>
                        <a:t>NaN</a:t>
                      </a:r>
                      <a:endParaRPr sz="1000">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GB">
                          <a:latin typeface="Times New Roman"/>
                          <a:ea typeface="Times New Roman"/>
                          <a:cs typeface="Times New Roman"/>
                          <a:sym typeface="Times New Roman"/>
                        </a:rPr>
                        <a:t>NaN</a:t>
                      </a:r>
                      <a:endParaRPr sz="1000">
                        <a:highlight>
                          <a:srgbClr val="FF0000"/>
                        </a:highlight>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GB" dirty="0" err="1">
                          <a:latin typeface="Times New Roman"/>
                          <a:ea typeface="Times New Roman"/>
                          <a:cs typeface="Times New Roman"/>
                          <a:sym typeface="Times New Roman"/>
                        </a:rPr>
                        <a:t>NaN</a:t>
                      </a:r>
                      <a:endParaRPr sz="1000" b="1" dirty="0">
                        <a:highlight>
                          <a:srgbClr val="FF0000"/>
                        </a:highlight>
                        <a:latin typeface="Times New Roman"/>
                        <a:ea typeface="Times New Roman"/>
                        <a:cs typeface="Times New Roman"/>
                        <a:sym typeface="Times New Roman"/>
                      </a:endParaRPr>
                    </a:p>
                  </a:txBody>
                  <a:tcPr marL="127000" marR="127000" marT="63500" marB="635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547"/>
        <p:cNvGrpSpPr/>
        <p:nvPr/>
      </p:nvGrpSpPr>
      <p:grpSpPr>
        <a:xfrm>
          <a:off x="0" y="0"/>
          <a:ext cx="0" cy="0"/>
          <a:chOff x="0" y="0"/>
          <a:chExt cx="0" cy="0"/>
        </a:xfrm>
      </p:grpSpPr>
      <p:sp>
        <p:nvSpPr>
          <p:cNvPr id="548" name="Google Shape;548;p51"/>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549" name="Google Shape;549;p51"/>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550" name="Google Shape;550;p51"/>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551" name="Google Shape;551;p51"/>
          <p:cNvSpPr txBox="1"/>
          <p:nvPr/>
        </p:nvSpPr>
        <p:spPr>
          <a:xfrm>
            <a:off x="679738" y="1567638"/>
            <a:ext cx="7979700" cy="10260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Clr>
                <a:schemeClr val="dk1"/>
              </a:buClr>
              <a:buSzPts val="600"/>
              <a:buFont typeface="Arial"/>
              <a:buNone/>
            </a:pPr>
            <a:r>
              <a:rPr lang="en-GB" sz="3100" b="1">
                <a:solidFill>
                  <a:srgbClr val="156C80"/>
                </a:solidFill>
                <a:latin typeface="Tomorrow"/>
                <a:ea typeface="Tomorrow"/>
                <a:cs typeface="Tomorrow"/>
                <a:sym typeface="Tomorrow"/>
              </a:rPr>
              <a:t>Problem Statements / Solutions Source Codes Similarity Model Phase</a:t>
            </a:r>
            <a:endParaRPr sz="3100" b="1">
              <a:solidFill>
                <a:srgbClr val="156C80"/>
              </a:solidFill>
              <a:latin typeface="Tomorrow"/>
              <a:ea typeface="Tomorrow"/>
              <a:cs typeface="Tomorrow"/>
              <a:sym typeface="Tomorrow"/>
            </a:endParaRPr>
          </a:p>
        </p:txBody>
      </p:sp>
      <p:sp>
        <p:nvSpPr>
          <p:cNvPr id="552" name="Google Shape;552;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556"/>
        <p:cNvGrpSpPr/>
        <p:nvPr/>
      </p:nvGrpSpPr>
      <p:grpSpPr>
        <a:xfrm>
          <a:off x="0" y="0"/>
          <a:ext cx="0" cy="0"/>
          <a:chOff x="0" y="0"/>
          <a:chExt cx="0" cy="0"/>
        </a:xfrm>
      </p:grpSpPr>
      <p:sp>
        <p:nvSpPr>
          <p:cNvPr id="557" name="Google Shape;557;p52"/>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58" name="Google Shape;558;p52"/>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59" name="Google Shape;559;p52"/>
          <p:cNvSpPr txBox="1"/>
          <p:nvPr/>
        </p:nvSpPr>
        <p:spPr>
          <a:xfrm>
            <a:off x="1350413" y="263663"/>
            <a:ext cx="5228700" cy="738900"/>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Clr>
                <a:srgbClr val="000000"/>
              </a:buClr>
              <a:buFont typeface="Arial"/>
              <a:buNone/>
            </a:pPr>
            <a:r>
              <a:rPr lang="en-GB" sz="2000" b="1">
                <a:solidFill>
                  <a:srgbClr val="156C80"/>
                </a:solidFill>
                <a:latin typeface="Tomorrow"/>
                <a:ea typeface="Tomorrow"/>
                <a:cs typeface="Tomorrow"/>
                <a:sym typeface="Tomorrow"/>
              </a:rPr>
              <a:t> Problem Statements/Solutions Source Codes Similarity Model</a:t>
            </a:r>
            <a:endParaRPr sz="2000"/>
          </a:p>
        </p:txBody>
      </p:sp>
      <p:sp>
        <p:nvSpPr>
          <p:cNvPr id="560" name="Google Shape;560;p52"/>
          <p:cNvSpPr txBox="1"/>
          <p:nvPr/>
        </p:nvSpPr>
        <p:spPr>
          <a:xfrm>
            <a:off x="955375" y="1454163"/>
            <a:ext cx="6926400" cy="28167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Objective </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Finding similar problems/solutions to a given query.</a:t>
            </a: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Approaches</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Clustering Approach</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Nearest Vectors Approach (Used)</a:t>
            </a: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Dataset Used:</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Used 27,516 solutions scraped from 8 different online judges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Used 18,325 problems scraped from 8 different online judges</a:t>
            </a:r>
            <a:endParaRPr sz="1500">
              <a:solidFill>
                <a:srgbClr val="156C80"/>
              </a:solidFill>
            </a:endParaRPr>
          </a:p>
          <a:p>
            <a:pPr marL="0" lvl="0" indent="0" algn="l" rtl="0">
              <a:lnSpc>
                <a:spcPct val="140000"/>
              </a:lnSpc>
              <a:spcBef>
                <a:spcPts val="0"/>
              </a:spcBef>
              <a:spcAft>
                <a:spcPts val="0"/>
              </a:spcAft>
              <a:buNone/>
            </a:pPr>
            <a:endParaRPr sz="1500">
              <a:solidFill>
                <a:srgbClr val="156C80"/>
              </a:solidFill>
            </a:endParaRPr>
          </a:p>
        </p:txBody>
      </p:sp>
      <p:sp>
        <p:nvSpPr>
          <p:cNvPr id="561" name="Google Shape;56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565"/>
        <p:cNvGrpSpPr/>
        <p:nvPr/>
      </p:nvGrpSpPr>
      <p:grpSpPr>
        <a:xfrm>
          <a:off x="0" y="0"/>
          <a:ext cx="0" cy="0"/>
          <a:chOff x="0" y="0"/>
          <a:chExt cx="0" cy="0"/>
        </a:xfrm>
      </p:grpSpPr>
      <p:sp>
        <p:nvSpPr>
          <p:cNvPr id="566" name="Google Shape;566;p53"/>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67" name="Google Shape;567;p53"/>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68" name="Google Shape;568;p53"/>
          <p:cNvSpPr txBox="1"/>
          <p:nvPr/>
        </p:nvSpPr>
        <p:spPr>
          <a:xfrm>
            <a:off x="193375" y="1301763"/>
            <a:ext cx="6926400" cy="2310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Nearest Vectors Approach</a:t>
            </a:r>
            <a:endParaRPr sz="1500" b="1">
              <a:solidFill>
                <a:srgbClr val="156C80"/>
              </a:solidFill>
            </a:endParaRPr>
          </a:p>
        </p:txBody>
      </p:sp>
      <p:pic>
        <p:nvPicPr>
          <p:cNvPr id="569" name="Google Shape;569;p53"/>
          <p:cNvPicPr preferRelativeResize="0"/>
          <p:nvPr/>
        </p:nvPicPr>
        <p:blipFill>
          <a:blip r:embed="rId5">
            <a:alphaModFix/>
          </a:blip>
          <a:stretch>
            <a:fillRect/>
          </a:stretch>
        </p:blipFill>
        <p:spPr>
          <a:xfrm>
            <a:off x="486563" y="1881863"/>
            <a:ext cx="8054500" cy="2562338"/>
          </a:xfrm>
          <a:prstGeom prst="rect">
            <a:avLst/>
          </a:prstGeom>
          <a:noFill/>
          <a:ln>
            <a:noFill/>
          </a:ln>
        </p:spPr>
      </p:pic>
      <p:sp>
        <p:nvSpPr>
          <p:cNvPr id="570" name="Google Shape;570;p53"/>
          <p:cNvSpPr txBox="1"/>
          <p:nvPr/>
        </p:nvSpPr>
        <p:spPr>
          <a:xfrm>
            <a:off x="559588" y="4809325"/>
            <a:ext cx="8473500" cy="2772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200" b="1">
                <a:solidFill>
                  <a:schemeClr val="dk2"/>
                </a:solidFill>
              </a:rPr>
              <a:t>Reference: </a:t>
            </a:r>
            <a:r>
              <a:rPr lang="en-GB" sz="1200">
                <a:solidFill>
                  <a:schemeClr val="dk2"/>
                </a:solidFill>
              </a:rPr>
              <a:t>https://blog.voyageai.com/2024/01/23/voyage-code-2-elevate-your-code-retrieval/</a:t>
            </a:r>
            <a:endParaRPr sz="1200">
              <a:solidFill>
                <a:schemeClr val="dk2"/>
              </a:solidFill>
            </a:endParaRPr>
          </a:p>
        </p:txBody>
      </p:sp>
      <p:sp>
        <p:nvSpPr>
          <p:cNvPr id="571" name="Google Shape;571;p53"/>
          <p:cNvSpPr txBox="1"/>
          <p:nvPr/>
        </p:nvSpPr>
        <p:spPr>
          <a:xfrm>
            <a:off x="1274213" y="263663"/>
            <a:ext cx="5228700" cy="7389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Code Similarity Model</a:t>
            </a:r>
            <a:endParaRPr sz="2200"/>
          </a:p>
        </p:txBody>
      </p:sp>
      <p:sp>
        <p:nvSpPr>
          <p:cNvPr id="572" name="Google Shape;572;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7" descr="image.png"/>
          <p:cNvPicPr preferRelativeResize="0"/>
          <p:nvPr/>
        </p:nvPicPr>
        <p:blipFill rotWithShape="1">
          <a:blip r:embed="rId3">
            <a:alphaModFix/>
          </a:blip>
          <a:srcRect/>
          <a:stretch/>
        </p:blipFill>
        <p:spPr>
          <a:xfrm>
            <a:off x="0" y="0"/>
            <a:ext cx="9144000" cy="5143503"/>
          </a:xfrm>
          <a:prstGeom prst="rect">
            <a:avLst/>
          </a:prstGeom>
          <a:noFill/>
          <a:ln>
            <a:noFill/>
          </a:ln>
        </p:spPr>
      </p:pic>
      <p:sp>
        <p:nvSpPr>
          <p:cNvPr id="117" name="Google Shape;117;p27"/>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3</a:t>
            </a:fld>
            <a:endParaRPr/>
          </a:p>
        </p:txBody>
      </p:sp>
      <p:sp>
        <p:nvSpPr>
          <p:cNvPr id="118" name="Google Shape;118;p27"/>
          <p:cNvSpPr txBox="1"/>
          <p:nvPr/>
        </p:nvSpPr>
        <p:spPr>
          <a:xfrm>
            <a:off x="1593175" y="501038"/>
            <a:ext cx="4717500" cy="492600"/>
          </a:xfrm>
          <a:prstGeom prst="rect">
            <a:avLst/>
          </a:prstGeom>
          <a:solidFill>
            <a:srgbClr val="FAF9F6"/>
          </a:solid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Our Team</a:t>
            </a:r>
            <a:endParaRPr sz="7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576"/>
        <p:cNvGrpSpPr/>
        <p:nvPr/>
      </p:nvGrpSpPr>
      <p:grpSpPr>
        <a:xfrm>
          <a:off x="0" y="0"/>
          <a:ext cx="0" cy="0"/>
          <a:chOff x="0" y="0"/>
          <a:chExt cx="0" cy="0"/>
        </a:xfrm>
      </p:grpSpPr>
      <p:sp>
        <p:nvSpPr>
          <p:cNvPr id="577" name="Google Shape;577;p54"/>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578" name="Google Shape;578;p54"/>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579" name="Google Shape;579;p54"/>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580" name="Google Shape;580;p54"/>
          <p:cNvSpPr txBox="1"/>
          <p:nvPr/>
        </p:nvSpPr>
        <p:spPr>
          <a:xfrm>
            <a:off x="854675" y="1627200"/>
            <a:ext cx="10833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4600"/>
              <a:buFont typeface="Arial"/>
              <a:buNone/>
            </a:pPr>
            <a:r>
              <a:rPr lang="en-GB" sz="4600" b="1" i="0" u="none" strike="noStrike" cap="none">
                <a:solidFill>
                  <a:srgbClr val="156C80"/>
                </a:solidFill>
                <a:latin typeface="Tomorrow"/>
                <a:ea typeface="Tomorrow"/>
                <a:cs typeface="Tomorrow"/>
                <a:sym typeface="Tomorrow"/>
              </a:rPr>
              <a:t>0</a:t>
            </a:r>
            <a:r>
              <a:rPr lang="en-GB" sz="4600" b="1">
                <a:solidFill>
                  <a:srgbClr val="156C80"/>
                </a:solidFill>
                <a:latin typeface="Tomorrow"/>
                <a:ea typeface="Tomorrow"/>
                <a:cs typeface="Tomorrow"/>
                <a:sym typeface="Tomorrow"/>
              </a:rPr>
              <a:t>7</a:t>
            </a:r>
            <a:endParaRPr sz="700" b="0" i="0" u="none" strike="noStrike" cap="none">
              <a:solidFill>
                <a:srgbClr val="000000"/>
              </a:solidFill>
              <a:latin typeface="Arial"/>
              <a:ea typeface="Arial"/>
              <a:cs typeface="Arial"/>
              <a:sym typeface="Arial"/>
            </a:endParaRPr>
          </a:p>
        </p:txBody>
      </p:sp>
      <p:sp>
        <p:nvSpPr>
          <p:cNvPr id="581" name="Google Shape;581;p54"/>
          <p:cNvSpPr txBox="1"/>
          <p:nvPr/>
        </p:nvSpPr>
        <p:spPr>
          <a:xfrm>
            <a:off x="854674" y="2342207"/>
            <a:ext cx="5508000" cy="585000"/>
          </a:xfrm>
          <a:prstGeom prst="rect">
            <a:avLst/>
          </a:prstGeom>
          <a:noFill/>
          <a:ln>
            <a:noFill/>
          </a:ln>
        </p:spPr>
        <p:txBody>
          <a:bodyPr spcFirstLastPara="1" wrap="square" lIns="0" tIns="0" rIns="0" bIns="0" anchor="t" anchorCtr="0">
            <a:spAutoFit/>
          </a:bodyPr>
          <a:lstStyle/>
          <a:p>
            <a:pPr marL="0" lvl="0" indent="0" algn="l" rtl="0">
              <a:lnSpc>
                <a:spcPct val="140005"/>
              </a:lnSpc>
              <a:spcBef>
                <a:spcPts val="0"/>
              </a:spcBef>
              <a:spcAft>
                <a:spcPts val="0"/>
              </a:spcAft>
              <a:buClr>
                <a:schemeClr val="dk1"/>
              </a:buClr>
              <a:buSzPts val="600"/>
              <a:buFont typeface="Arial"/>
              <a:buNone/>
            </a:pPr>
            <a:r>
              <a:rPr lang="en-GB" sz="3800" b="1">
                <a:solidFill>
                  <a:srgbClr val="156C80"/>
                </a:solidFill>
                <a:latin typeface="Tomorrow"/>
                <a:ea typeface="Tomorrow"/>
                <a:cs typeface="Tomorrow"/>
                <a:sym typeface="Tomorrow"/>
              </a:rPr>
              <a:t>Experiment &amp; Results</a:t>
            </a:r>
            <a:endParaRPr sz="3800" b="1">
              <a:solidFill>
                <a:srgbClr val="156C80"/>
              </a:solidFill>
              <a:latin typeface="Tomorrow"/>
              <a:ea typeface="Tomorrow"/>
              <a:cs typeface="Tomorrow"/>
              <a:sym typeface="Tomorrow"/>
            </a:endParaRPr>
          </a:p>
        </p:txBody>
      </p:sp>
      <p:sp>
        <p:nvSpPr>
          <p:cNvPr id="582" name="Google Shape;582;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586"/>
        <p:cNvGrpSpPr/>
        <p:nvPr/>
      </p:nvGrpSpPr>
      <p:grpSpPr>
        <a:xfrm>
          <a:off x="0" y="0"/>
          <a:ext cx="0" cy="0"/>
          <a:chOff x="0" y="0"/>
          <a:chExt cx="0" cy="0"/>
        </a:xfrm>
      </p:grpSpPr>
      <p:sp>
        <p:nvSpPr>
          <p:cNvPr id="587" name="Google Shape;587;p55"/>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8" name="Google Shape;588;p55"/>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9" name="Google Shape;589;p55"/>
          <p:cNvSpPr txBox="1"/>
          <p:nvPr/>
        </p:nvSpPr>
        <p:spPr>
          <a:xfrm>
            <a:off x="1031575" y="1187463"/>
            <a:ext cx="7986000" cy="3786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Preprocessing</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Remove #include directives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Remove using namespace</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Remove comments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Remove all non-ASCII characters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Remove unused functions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Tokenize the source code</a:t>
            </a:r>
            <a:endParaRPr sz="1500" b="1">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Attempted to </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replace all macro directives </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generate assembly code</a:t>
            </a:r>
            <a:endParaRPr sz="1500">
              <a:solidFill>
                <a:srgbClr val="156C80"/>
              </a:solidFill>
            </a:endParaRPr>
          </a:p>
          <a:p>
            <a:pPr marL="228600" lvl="0" indent="0" algn="l" rtl="0">
              <a:lnSpc>
                <a:spcPct val="140000"/>
              </a:lnSpc>
              <a:spcBef>
                <a:spcPts val="0"/>
              </a:spcBef>
              <a:spcAft>
                <a:spcPts val="0"/>
              </a:spcAft>
              <a:buNone/>
            </a:pPr>
            <a:r>
              <a:rPr lang="en-GB" sz="1500">
                <a:solidFill>
                  <a:srgbClr val="156C80"/>
                </a:solidFill>
              </a:rPr>
              <a:t>However, those approaches led to an excessive number of tokens, exceeding the limitations of existing embedding models.</a:t>
            </a:r>
            <a:endParaRPr sz="1500">
              <a:solidFill>
                <a:srgbClr val="156C80"/>
              </a:solidFill>
            </a:endParaRPr>
          </a:p>
        </p:txBody>
      </p:sp>
      <p:sp>
        <p:nvSpPr>
          <p:cNvPr id="590" name="Google Shape;590;p55"/>
          <p:cNvSpPr txBox="1"/>
          <p:nvPr/>
        </p:nvSpPr>
        <p:spPr>
          <a:xfrm>
            <a:off x="1274213" y="263663"/>
            <a:ext cx="5228700" cy="7389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Code Similarity Model</a:t>
            </a:r>
            <a:endParaRPr sz="2200"/>
          </a:p>
        </p:txBody>
      </p:sp>
      <p:sp>
        <p:nvSpPr>
          <p:cNvPr id="591" name="Google Shape;591;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595"/>
        <p:cNvGrpSpPr/>
        <p:nvPr/>
      </p:nvGrpSpPr>
      <p:grpSpPr>
        <a:xfrm>
          <a:off x="0" y="0"/>
          <a:ext cx="0" cy="0"/>
          <a:chOff x="0" y="0"/>
          <a:chExt cx="0" cy="0"/>
        </a:xfrm>
      </p:grpSpPr>
      <p:sp>
        <p:nvSpPr>
          <p:cNvPr id="596" name="Google Shape;596;p56"/>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7" name="Google Shape;597;p56"/>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8" name="Google Shape;598;p56"/>
          <p:cNvSpPr txBox="1"/>
          <p:nvPr/>
        </p:nvSpPr>
        <p:spPr>
          <a:xfrm>
            <a:off x="1031575" y="1187463"/>
            <a:ext cx="7986000" cy="15237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Clustering Approach</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The embeddings used for: </a:t>
            </a:r>
            <a:endParaRPr sz="1500">
              <a:solidFill>
                <a:srgbClr val="156C80"/>
              </a:solidFill>
            </a:endParaRPr>
          </a:p>
          <a:p>
            <a:pPr marL="685800" lvl="2" indent="-209550" algn="l" rtl="0">
              <a:lnSpc>
                <a:spcPct val="140000"/>
              </a:lnSpc>
              <a:spcBef>
                <a:spcPts val="0"/>
              </a:spcBef>
              <a:spcAft>
                <a:spcPts val="0"/>
              </a:spcAft>
              <a:buClr>
                <a:srgbClr val="156C80"/>
              </a:buClr>
              <a:buSzPts val="1500"/>
              <a:buChar char="■"/>
            </a:pPr>
            <a:r>
              <a:rPr lang="en-GB" sz="1500" b="1">
                <a:solidFill>
                  <a:srgbClr val="156C80"/>
                </a:solidFill>
              </a:rPr>
              <a:t>Solutions </a:t>
            </a:r>
            <a:r>
              <a:rPr lang="en-GB" sz="1500">
                <a:solidFill>
                  <a:srgbClr val="156C80"/>
                </a:solidFill>
              </a:rPr>
              <a:t>: </a:t>
            </a:r>
            <a:r>
              <a:rPr lang="en-GB" sz="1500" i="1">
                <a:solidFill>
                  <a:srgbClr val="156C80"/>
                </a:solidFill>
              </a:rPr>
              <a:t>voyage-code-2, all-mpnet-base-v2, word2vec, doc2vec, tf-idf</a:t>
            </a:r>
            <a:endParaRPr sz="1500" i="1">
              <a:solidFill>
                <a:srgbClr val="156C80"/>
              </a:solidFill>
            </a:endParaRPr>
          </a:p>
          <a:p>
            <a:pPr marL="914400" lvl="3" indent="-209550" algn="l" rtl="0">
              <a:lnSpc>
                <a:spcPct val="140000"/>
              </a:lnSpc>
              <a:spcBef>
                <a:spcPts val="0"/>
              </a:spcBef>
              <a:spcAft>
                <a:spcPts val="0"/>
              </a:spcAft>
              <a:buClr>
                <a:srgbClr val="156C80"/>
              </a:buClr>
              <a:buSzPts val="1500"/>
              <a:buChar char="●"/>
            </a:pPr>
            <a:r>
              <a:rPr lang="en-GB" sz="1500">
                <a:solidFill>
                  <a:srgbClr val="156C80"/>
                </a:solidFill>
              </a:rPr>
              <a:t>Tried using </a:t>
            </a:r>
            <a:r>
              <a:rPr lang="en-GB" sz="1500" i="1">
                <a:solidFill>
                  <a:srgbClr val="156C80"/>
                </a:solidFill>
              </a:rPr>
              <a:t>safe, InferCode</a:t>
            </a:r>
            <a:r>
              <a:rPr lang="en-GB" sz="1500">
                <a:solidFill>
                  <a:srgbClr val="156C80"/>
                </a:solidFill>
              </a:rPr>
              <a:t> embeddings, but encountered bugs. </a:t>
            </a:r>
            <a:endParaRPr sz="1500">
              <a:solidFill>
                <a:srgbClr val="156C80"/>
              </a:solidFill>
            </a:endParaRPr>
          </a:p>
          <a:p>
            <a:pPr marL="685800" lvl="2" indent="-209550" algn="l" rtl="0">
              <a:lnSpc>
                <a:spcPct val="140000"/>
              </a:lnSpc>
              <a:spcBef>
                <a:spcPts val="0"/>
              </a:spcBef>
              <a:spcAft>
                <a:spcPts val="0"/>
              </a:spcAft>
              <a:buClr>
                <a:srgbClr val="156C80"/>
              </a:buClr>
              <a:buSzPts val="1500"/>
              <a:buChar char="■"/>
            </a:pPr>
            <a:r>
              <a:rPr lang="en-GB" sz="1500" b="1">
                <a:solidFill>
                  <a:srgbClr val="156C80"/>
                </a:solidFill>
              </a:rPr>
              <a:t>Problems</a:t>
            </a:r>
            <a:r>
              <a:rPr lang="en-GB" sz="1500">
                <a:solidFill>
                  <a:srgbClr val="156C80"/>
                </a:solidFill>
              </a:rPr>
              <a:t>: </a:t>
            </a:r>
            <a:r>
              <a:rPr lang="en-GB" sz="1500" i="1">
                <a:solidFill>
                  <a:srgbClr val="156C80"/>
                </a:solidFill>
              </a:rPr>
              <a:t>all-mpnet-base-v2, bge-small-en-v1.5, all-MiniLM-L6-v2 </a:t>
            </a:r>
            <a:endParaRPr sz="1500" i="1">
              <a:solidFill>
                <a:srgbClr val="156C80"/>
              </a:solidFill>
            </a:endParaRPr>
          </a:p>
        </p:txBody>
      </p:sp>
      <p:pic>
        <p:nvPicPr>
          <p:cNvPr id="599" name="Google Shape;599;p56"/>
          <p:cNvPicPr preferRelativeResize="0"/>
          <p:nvPr/>
        </p:nvPicPr>
        <p:blipFill>
          <a:blip r:embed="rId5">
            <a:alphaModFix/>
          </a:blip>
          <a:stretch>
            <a:fillRect/>
          </a:stretch>
        </p:blipFill>
        <p:spPr>
          <a:xfrm>
            <a:off x="1257300" y="2800988"/>
            <a:ext cx="6986587" cy="2258737"/>
          </a:xfrm>
          <a:prstGeom prst="rect">
            <a:avLst/>
          </a:prstGeom>
          <a:noFill/>
          <a:ln>
            <a:noFill/>
          </a:ln>
        </p:spPr>
      </p:pic>
      <p:sp>
        <p:nvSpPr>
          <p:cNvPr id="600" name="Google Shape;600;p56"/>
          <p:cNvSpPr txBox="1"/>
          <p:nvPr/>
        </p:nvSpPr>
        <p:spPr>
          <a:xfrm>
            <a:off x="1045613" y="492263"/>
            <a:ext cx="5228700" cy="3078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a:t>
            </a:r>
            <a:endParaRPr sz="2200"/>
          </a:p>
        </p:txBody>
      </p:sp>
      <p:sp>
        <p:nvSpPr>
          <p:cNvPr id="601" name="Google Shape;601;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605"/>
        <p:cNvGrpSpPr/>
        <p:nvPr/>
      </p:nvGrpSpPr>
      <p:grpSpPr>
        <a:xfrm>
          <a:off x="0" y="0"/>
          <a:ext cx="0" cy="0"/>
          <a:chOff x="0" y="0"/>
          <a:chExt cx="0" cy="0"/>
        </a:xfrm>
      </p:grpSpPr>
      <p:sp>
        <p:nvSpPr>
          <p:cNvPr id="606" name="Google Shape;606;p57"/>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7" name="Google Shape;607;p57"/>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8" name="Google Shape;608;p57"/>
          <p:cNvSpPr txBox="1"/>
          <p:nvPr/>
        </p:nvSpPr>
        <p:spPr>
          <a:xfrm>
            <a:off x="193375" y="1339863"/>
            <a:ext cx="6926400" cy="5541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Clustering Approach Results</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a:solidFill>
                  <a:srgbClr val="156C80"/>
                </a:solidFill>
              </a:rPr>
              <a:t>For problem statements:</a:t>
            </a:r>
            <a:endParaRPr sz="1500" b="1">
              <a:solidFill>
                <a:srgbClr val="156C80"/>
              </a:solidFill>
            </a:endParaRPr>
          </a:p>
        </p:txBody>
      </p:sp>
      <p:graphicFrame>
        <p:nvGraphicFramePr>
          <p:cNvPr id="609" name="Google Shape;609;p57"/>
          <p:cNvGraphicFramePr/>
          <p:nvPr/>
        </p:nvGraphicFramePr>
        <p:xfrm>
          <a:off x="171838" y="2153288"/>
          <a:ext cx="8812975" cy="2360637"/>
        </p:xfrm>
        <a:graphic>
          <a:graphicData uri="http://schemas.openxmlformats.org/drawingml/2006/table">
            <a:tbl>
              <a:tblPr>
                <a:noFill/>
                <a:tableStyleId>{955F5199-5ED5-4B37-9295-37F04DFC6318}</a:tableStyleId>
              </a:tblPr>
              <a:tblGrid>
                <a:gridCol w="3570450">
                  <a:extLst>
                    <a:ext uri="{9D8B030D-6E8A-4147-A177-3AD203B41FA5}">
                      <a16:colId xmlns:a16="http://schemas.microsoft.com/office/drawing/2014/main" val="20000"/>
                    </a:ext>
                  </a:extLst>
                </a:gridCol>
                <a:gridCol w="1880800">
                  <a:extLst>
                    <a:ext uri="{9D8B030D-6E8A-4147-A177-3AD203B41FA5}">
                      <a16:colId xmlns:a16="http://schemas.microsoft.com/office/drawing/2014/main" val="20001"/>
                    </a:ext>
                  </a:extLst>
                </a:gridCol>
                <a:gridCol w="1553375">
                  <a:extLst>
                    <a:ext uri="{9D8B030D-6E8A-4147-A177-3AD203B41FA5}">
                      <a16:colId xmlns:a16="http://schemas.microsoft.com/office/drawing/2014/main" val="20002"/>
                    </a:ext>
                  </a:extLst>
                </a:gridCol>
                <a:gridCol w="1808350">
                  <a:extLst>
                    <a:ext uri="{9D8B030D-6E8A-4147-A177-3AD203B41FA5}">
                      <a16:colId xmlns:a16="http://schemas.microsoft.com/office/drawing/2014/main" val="20003"/>
                    </a:ext>
                  </a:extLst>
                </a:gridCol>
              </a:tblGrid>
              <a:tr h="298200">
                <a:tc>
                  <a:txBody>
                    <a:bodyPr/>
                    <a:lstStyle/>
                    <a:p>
                      <a:pPr marL="0" lvl="0" indent="0" algn="ctr" rtl="0">
                        <a:spcBef>
                          <a:spcPts val="0"/>
                        </a:spcBef>
                        <a:spcAft>
                          <a:spcPts val="0"/>
                        </a:spcAft>
                        <a:buNone/>
                      </a:pPr>
                      <a:r>
                        <a:rPr lang="en-GB" sz="1000" b="1">
                          <a:solidFill>
                            <a:schemeClr val="dk1"/>
                          </a:solidFill>
                        </a:rPr>
                        <a:t>Embeddings Model</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tc>
                  <a:txBody>
                    <a:bodyPr/>
                    <a:lstStyle/>
                    <a:p>
                      <a:pPr marL="0" lvl="0" indent="0" algn="ctr" rtl="0">
                        <a:lnSpc>
                          <a:spcPct val="140020"/>
                        </a:lnSpc>
                        <a:spcBef>
                          <a:spcPts val="0"/>
                        </a:spcBef>
                        <a:spcAft>
                          <a:spcPts val="0"/>
                        </a:spcAft>
                        <a:buNone/>
                      </a:pPr>
                      <a:r>
                        <a:rPr lang="en-GB" sz="1000" b="1">
                          <a:solidFill>
                            <a:schemeClr val="dk1"/>
                          </a:solidFill>
                        </a:rPr>
                        <a:t>Clustering Algorithm</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tc>
                  <a:txBody>
                    <a:bodyPr/>
                    <a:lstStyle/>
                    <a:p>
                      <a:pPr marL="0" lvl="0" indent="0" algn="ctr" rtl="0">
                        <a:spcBef>
                          <a:spcPts val="0"/>
                        </a:spcBef>
                        <a:spcAft>
                          <a:spcPts val="0"/>
                        </a:spcAft>
                        <a:buNone/>
                      </a:pPr>
                      <a:r>
                        <a:rPr lang="en-GB" sz="1000" b="1">
                          <a:solidFill>
                            <a:schemeClr val="dk1"/>
                          </a:solidFill>
                        </a:rPr>
                        <a:t>Number of Clusters</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tc>
                  <a:txBody>
                    <a:bodyPr/>
                    <a:lstStyle/>
                    <a:p>
                      <a:pPr marL="0" lvl="0" indent="0" algn="ctr" rtl="0">
                        <a:spcBef>
                          <a:spcPts val="0"/>
                        </a:spcBef>
                        <a:spcAft>
                          <a:spcPts val="0"/>
                        </a:spcAft>
                        <a:buNone/>
                      </a:pPr>
                      <a:r>
                        <a:rPr lang="en-GB" sz="1000" b="1">
                          <a:solidFill>
                            <a:schemeClr val="dk1"/>
                          </a:solidFill>
                        </a:rPr>
                        <a:t>Silhouette Score</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extLst>
                  <a:ext uri="{0D108BD9-81ED-4DB2-BD59-A6C34878D82A}">
                    <a16:rowId xmlns:a16="http://schemas.microsoft.com/office/drawing/2014/main" val="10000"/>
                  </a:ext>
                </a:extLst>
              </a:tr>
              <a:tr h="190500">
                <a:tc rowSpan="4">
                  <a:txBody>
                    <a:bodyPr/>
                    <a:lstStyle/>
                    <a:p>
                      <a:pPr marL="0" lvl="0" indent="0" algn="ctr" rtl="0">
                        <a:spcBef>
                          <a:spcPts val="0"/>
                        </a:spcBef>
                        <a:spcAft>
                          <a:spcPts val="0"/>
                        </a:spcAft>
                        <a:buNone/>
                      </a:pPr>
                      <a:r>
                        <a:rPr lang="en-GB" sz="1000"/>
                        <a:t>sentence-transformers/all-mpnet-base-v2</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K-means</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rowSpan="3">
                  <a:txBody>
                    <a:bodyPr/>
                    <a:lstStyle/>
                    <a:p>
                      <a:pPr marL="0" lvl="0" indent="0" algn="ctr" rtl="0">
                        <a:spcBef>
                          <a:spcPts val="0"/>
                        </a:spcBef>
                        <a:spcAft>
                          <a:spcPts val="0"/>
                        </a:spcAft>
                        <a:buNone/>
                      </a:pPr>
                      <a:r>
                        <a:rPr lang="en-GB" sz="1000"/>
                        <a:t>30</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solidFill>
                            <a:schemeClr val="dk1"/>
                          </a:solidFill>
                        </a:rPr>
                        <a:t>0.14809753</a:t>
                      </a:r>
                      <a:endParaRPr sz="7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r h="190500">
                <a:tc vMerge="1">
                  <a:txBody>
                    <a:bodyPr/>
                    <a:lstStyle/>
                    <a:p>
                      <a:endParaRPr lang="en-US"/>
                    </a:p>
                  </a:txBody>
                  <a:tcPr/>
                </a:tc>
                <a:tc>
                  <a:txBody>
                    <a:bodyPr/>
                    <a:lstStyle/>
                    <a:p>
                      <a:pPr marL="0" lvl="0" indent="0" algn="ctr" rtl="0">
                        <a:spcBef>
                          <a:spcPts val="0"/>
                        </a:spcBef>
                        <a:spcAft>
                          <a:spcPts val="0"/>
                        </a:spcAft>
                        <a:buNone/>
                      </a:pPr>
                      <a:r>
                        <a:rPr lang="en-GB" sz="1000"/>
                        <a:t>Agglomerative</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GB" sz="1000">
                          <a:solidFill>
                            <a:schemeClr val="dk1"/>
                          </a:solidFill>
                        </a:rPr>
                        <a:t>0.12610750</a:t>
                      </a:r>
                      <a:endParaRPr sz="7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r h="190500">
                <a:tc vMerge="1">
                  <a:txBody>
                    <a:bodyPr/>
                    <a:lstStyle/>
                    <a:p>
                      <a:endParaRPr lang="en-US"/>
                    </a:p>
                  </a:txBody>
                  <a:tcPr/>
                </a:tc>
                <a:tc>
                  <a:txBody>
                    <a:bodyPr/>
                    <a:lstStyle/>
                    <a:p>
                      <a:pPr marL="0" lvl="0" indent="0" algn="ctr" rtl="0">
                        <a:spcBef>
                          <a:spcPts val="0"/>
                        </a:spcBef>
                        <a:spcAft>
                          <a:spcPts val="0"/>
                        </a:spcAft>
                        <a:buNone/>
                      </a:pPr>
                      <a:r>
                        <a:rPr lang="en-GB" sz="1000"/>
                        <a:t>Spectral Clustering</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GB" sz="1000">
                          <a:solidFill>
                            <a:schemeClr val="dk1"/>
                          </a:solidFill>
                        </a:rPr>
                        <a:t>0.10872551</a:t>
                      </a:r>
                      <a:endParaRPr sz="7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r h="190500">
                <a:tc vMerge="1">
                  <a:txBody>
                    <a:bodyPr/>
                    <a:lstStyle/>
                    <a:p>
                      <a:endParaRPr lang="en-US"/>
                    </a:p>
                  </a:txBody>
                  <a:tcPr/>
                </a:tc>
                <a:tc>
                  <a:txBody>
                    <a:bodyPr/>
                    <a:lstStyle/>
                    <a:p>
                      <a:pPr marL="0" lvl="0" indent="0" algn="ctr" rtl="0">
                        <a:spcBef>
                          <a:spcPts val="0"/>
                        </a:spcBef>
                        <a:spcAft>
                          <a:spcPts val="0"/>
                        </a:spcAft>
                        <a:buNone/>
                      </a:pPr>
                      <a:r>
                        <a:rPr lang="en-GB" sz="1000">
                          <a:solidFill>
                            <a:schemeClr val="dk1"/>
                          </a:solidFill>
                        </a:rPr>
                        <a:t>DBscan</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solidFill>
                            <a:schemeClr val="dk1"/>
                          </a:solidFill>
                        </a:rPr>
                        <a:t>-0.10904756</a:t>
                      </a:r>
                      <a:endParaRPr sz="1000">
                        <a:solidFill>
                          <a:schemeClr val="dk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4"/>
                  </a:ext>
                </a:extLst>
              </a:tr>
              <a:tr h="190500">
                <a:tc rowSpan="4">
                  <a:txBody>
                    <a:bodyPr/>
                    <a:lstStyle/>
                    <a:p>
                      <a:pPr marL="0" lvl="0" indent="0" algn="ctr" rtl="0">
                        <a:spcBef>
                          <a:spcPts val="0"/>
                        </a:spcBef>
                        <a:spcAft>
                          <a:spcPts val="0"/>
                        </a:spcAft>
                        <a:buNone/>
                      </a:pPr>
                      <a:r>
                        <a:rPr lang="en-GB" sz="1000"/>
                        <a:t>sentence-transformers/all-MiniLM-L6-v2 </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K-means</a:t>
                      </a:r>
                      <a:endParaRPr sz="1000">
                        <a:solidFill>
                          <a:schemeClr val="dk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rowSpan="3">
                  <a:txBody>
                    <a:bodyPr/>
                    <a:lstStyle/>
                    <a:p>
                      <a:pPr marL="0" lvl="0" indent="0" algn="ctr" rtl="0">
                        <a:spcBef>
                          <a:spcPts val="0"/>
                        </a:spcBef>
                        <a:spcAft>
                          <a:spcPts val="0"/>
                        </a:spcAft>
                        <a:buNone/>
                      </a:pPr>
                      <a:r>
                        <a:rPr lang="en-GB" sz="1000"/>
                        <a:t>30</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solidFill>
                            <a:schemeClr val="dk1"/>
                          </a:solidFill>
                        </a:rPr>
                        <a:t>0.13519753</a:t>
                      </a:r>
                      <a:endParaRPr sz="1000">
                        <a:solidFill>
                          <a:schemeClr val="dk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5"/>
                  </a:ext>
                </a:extLst>
              </a:tr>
              <a:tr h="190500">
                <a:tc vMerge="1">
                  <a:txBody>
                    <a:bodyPr/>
                    <a:lstStyle/>
                    <a:p>
                      <a:endParaRPr lang="en-US"/>
                    </a:p>
                  </a:txBody>
                  <a:tcPr/>
                </a:tc>
                <a:tc>
                  <a:txBody>
                    <a:bodyPr/>
                    <a:lstStyle/>
                    <a:p>
                      <a:pPr marL="0" lvl="0" indent="0" algn="ctr" rtl="0">
                        <a:spcBef>
                          <a:spcPts val="0"/>
                        </a:spcBef>
                        <a:spcAft>
                          <a:spcPts val="0"/>
                        </a:spcAft>
                        <a:buNone/>
                      </a:pPr>
                      <a:r>
                        <a:rPr lang="en-GB" sz="1000"/>
                        <a:t>Agglomerative</a:t>
                      </a:r>
                      <a:endParaRPr sz="1000">
                        <a:solidFill>
                          <a:schemeClr val="dk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GB" sz="1300" b="1">
                          <a:solidFill>
                            <a:schemeClr val="dk1"/>
                          </a:solidFill>
                        </a:rPr>
                        <a:t>0.18610651</a:t>
                      </a:r>
                      <a:endParaRPr sz="1300" b="1">
                        <a:solidFill>
                          <a:schemeClr val="dk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6"/>
                  </a:ext>
                </a:extLst>
              </a:tr>
              <a:tr h="190500">
                <a:tc vMerge="1">
                  <a:txBody>
                    <a:bodyPr/>
                    <a:lstStyle/>
                    <a:p>
                      <a:endParaRPr lang="en-US"/>
                    </a:p>
                  </a:txBody>
                  <a:tcPr/>
                </a:tc>
                <a:tc>
                  <a:txBody>
                    <a:bodyPr/>
                    <a:lstStyle/>
                    <a:p>
                      <a:pPr marL="0" lvl="0" indent="0" algn="ctr" rtl="0">
                        <a:spcBef>
                          <a:spcPts val="0"/>
                        </a:spcBef>
                        <a:spcAft>
                          <a:spcPts val="0"/>
                        </a:spcAft>
                        <a:buNone/>
                      </a:pPr>
                      <a:r>
                        <a:rPr lang="en-GB" sz="1000"/>
                        <a:t>Spectral Clustering</a:t>
                      </a:r>
                      <a:endParaRPr sz="1000">
                        <a:solidFill>
                          <a:schemeClr val="dk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GB" sz="1000">
                          <a:solidFill>
                            <a:schemeClr val="dk1"/>
                          </a:solidFill>
                        </a:rPr>
                        <a:t>0.10872551</a:t>
                      </a:r>
                      <a:endParaRPr sz="1000">
                        <a:solidFill>
                          <a:schemeClr val="dk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7"/>
                  </a:ext>
                </a:extLst>
              </a:tr>
              <a:tr h="190500">
                <a:tc vMerge="1">
                  <a:txBody>
                    <a:bodyPr/>
                    <a:lstStyle/>
                    <a:p>
                      <a:endParaRPr lang="en-US"/>
                    </a:p>
                  </a:txBody>
                  <a:tcPr/>
                </a:tc>
                <a:tc>
                  <a:txBody>
                    <a:bodyPr/>
                    <a:lstStyle/>
                    <a:p>
                      <a:pPr marL="0" lvl="0" indent="0" algn="ctr" rtl="0">
                        <a:spcBef>
                          <a:spcPts val="0"/>
                        </a:spcBef>
                        <a:spcAft>
                          <a:spcPts val="0"/>
                        </a:spcAft>
                        <a:buNone/>
                      </a:pPr>
                      <a:r>
                        <a:rPr lang="en-GB" sz="1000">
                          <a:solidFill>
                            <a:schemeClr val="dk1"/>
                          </a:solidFill>
                        </a:rPr>
                        <a:t>DBscan</a:t>
                      </a:r>
                      <a:endParaRPr sz="1000">
                        <a:solidFill>
                          <a:schemeClr val="dk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solidFill>
                            <a:schemeClr val="dk1"/>
                          </a:solidFill>
                        </a:rPr>
                        <a:t>-0.18904756</a:t>
                      </a:r>
                      <a:endParaRPr sz="1000">
                        <a:solidFill>
                          <a:schemeClr val="dk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10" name="Google Shape;610;p57"/>
          <p:cNvSpPr txBox="1"/>
          <p:nvPr/>
        </p:nvSpPr>
        <p:spPr>
          <a:xfrm>
            <a:off x="1274213" y="263663"/>
            <a:ext cx="5228700" cy="7389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Problem Similarity Model</a:t>
            </a:r>
            <a:endParaRPr sz="2200"/>
          </a:p>
        </p:txBody>
      </p:sp>
      <p:sp>
        <p:nvSpPr>
          <p:cNvPr id="611" name="Google Shape;61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615"/>
        <p:cNvGrpSpPr/>
        <p:nvPr/>
      </p:nvGrpSpPr>
      <p:grpSpPr>
        <a:xfrm>
          <a:off x="0" y="0"/>
          <a:ext cx="0" cy="0"/>
          <a:chOff x="0" y="0"/>
          <a:chExt cx="0" cy="0"/>
        </a:xfrm>
      </p:grpSpPr>
      <p:sp>
        <p:nvSpPr>
          <p:cNvPr id="616" name="Google Shape;616;p58"/>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17" name="Google Shape;617;p58"/>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18" name="Google Shape;618;p58"/>
          <p:cNvSpPr txBox="1"/>
          <p:nvPr/>
        </p:nvSpPr>
        <p:spPr>
          <a:xfrm>
            <a:off x="193375" y="1035063"/>
            <a:ext cx="6926400" cy="5541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Clustering Approach Results</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a:solidFill>
                  <a:srgbClr val="156C80"/>
                </a:solidFill>
              </a:rPr>
              <a:t>For solutions source code:</a:t>
            </a:r>
            <a:endParaRPr sz="1500" b="1">
              <a:solidFill>
                <a:srgbClr val="156C80"/>
              </a:solidFill>
            </a:endParaRPr>
          </a:p>
        </p:txBody>
      </p:sp>
      <p:graphicFrame>
        <p:nvGraphicFramePr>
          <p:cNvPr id="619" name="Google Shape;619;p58"/>
          <p:cNvGraphicFramePr/>
          <p:nvPr/>
        </p:nvGraphicFramePr>
        <p:xfrm>
          <a:off x="171838" y="1734188"/>
          <a:ext cx="8300675" cy="3206563"/>
        </p:xfrm>
        <a:graphic>
          <a:graphicData uri="http://schemas.openxmlformats.org/drawingml/2006/table">
            <a:tbl>
              <a:tblPr>
                <a:noFill/>
                <a:tableStyleId>{955F5199-5ED5-4B37-9295-37F04DFC6318}</a:tableStyleId>
              </a:tblPr>
              <a:tblGrid>
                <a:gridCol w="3362900">
                  <a:extLst>
                    <a:ext uri="{9D8B030D-6E8A-4147-A177-3AD203B41FA5}">
                      <a16:colId xmlns:a16="http://schemas.microsoft.com/office/drawing/2014/main" val="20000"/>
                    </a:ext>
                  </a:extLst>
                </a:gridCol>
                <a:gridCol w="1771475">
                  <a:extLst>
                    <a:ext uri="{9D8B030D-6E8A-4147-A177-3AD203B41FA5}">
                      <a16:colId xmlns:a16="http://schemas.microsoft.com/office/drawing/2014/main" val="20001"/>
                    </a:ext>
                  </a:extLst>
                </a:gridCol>
                <a:gridCol w="1463075">
                  <a:extLst>
                    <a:ext uri="{9D8B030D-6E8A-4147-A177-3AD203B41FA5}">
                      <a16:colId xmlns:a16="http://schemas.microsoft.com/office/drawing/2014/main" val="20002"/>
                    </a:ext>
                  </a:extLst>
                </a:gridCol>
                <a:gridCol w="1703225">
                  <a:extLst>
                    <a:ext uri="{9D8B030D-6E8A-4147-A177-3AD203B41FA5}">
                      <a16:colId xmlns:a16="http://schemas.microsoft.com/office/drawing/2014/main" val="20003"/>
                    </a:ext>
                  </a:extLst>
                </a:gridCol>
              </a:tblGrid>
              <a:tr h="228500">
                <a:tc>
                  <a:txBody>
                    <a:bodyPr/>
                    <a:lstStyle/>
                    <a:p>
                      <a:pPr marL="0" lvl="0" indent="0" algn="ctr" rtl="0">
                        <a:spcBef>
                          <a:spcPts val="0"/>
                        </a:spcBef>
                        <a:spcAft>
                          <a:spcPts val="0"/>
                        </a:spcAft>
                        <a:buNone/>
                      </a:pPr>
                      <a:r>
                        <a:rPr lang="en-GB" sz="1000" b="1">
                          <a:solidFill>
                            <a:schemeClr val="dk1"/>
                          </a:solidFill>
                        </a:rPr>
                        <a:t>Embeddings Model</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tc>
                  <a:txBody>
                    <a:bodyPr/>
                    <a:lstStyle/>
                    <a:p>
                      <a:pPr marL="0" lvl="0" indent="0" algn="ctr" rtl="0">
                        <a:lnSpc>
                          <a:spcPct val="140020"/>
                        </a:lnSpc>
                        <a:spcBef>
                          <a:spcPts val="0"/>
                        </a:spcBef>
                        <a:spcAft>
                          <a:spcPts val="0"/>
                        </a:spcAft>
                        <a:buNone/>
                      </a:pPr>
                      <a:r>
                        <a:rPr lang="en-GB" sz="1000" b="1">
                          <a:solidFill>
                            <a:schemeClr val="dk1"/>
                          </a:solidFill>
                        </a:rPr>
                        <a:t>Clustering Algorithm</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tc>
                  <a:txBody>
                    <a:bodyPr/>
                    <a:lstStyle/>
                    <a:p>
                      <a:pPr marL="0" lvl="0" indent="0" algn="ctr" rtl="0">
                        <a:spcBef>
                          <a:spcPts val="0"/>
                        </a:spcBef>
                        <a:spcAft>
                          <a:spcPts val="0"/>
                        </a:spcAft>
                        <a:buNone/>
                      </a:pPr>
                      <a:r>
                        <a:rPr lang="en-GB" sz="1000" b="1">
                          <a:solidFill>
                            <a:schemeClr val="dk1"/>
                          </a:solidFill>
                        </a:rPr>
                        <a:t>Number of Clusters</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tc>
                  <a:txBody>
                    <a:bodyPr/>
                    <a:lstStyle/>
                    <a:p>
                      <a:pPr marL="0" lvl="0" indent="0" algn="ctr" rtl="0">
                        <a:spcBef>
                          <a:spcPts val="0"/>
                        </a:spcBef>
                        <a:spcAft>
                          <a:spcPts val="0"/>
                        </a:spcAft>
                        <a:buNone/>
                      </a:pPr>
                      <a:r>
                        <a:rPr lang="en-GB" sz="1000" b="1">
                          <a:solidFill>
                            <a:schemeClr val="dk1"/>
                          </a:solidFill>
                        </a:rPr>
                        <a:t>Silhouette Score</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extLst>
                  <a:ext uri="{0D108BD9-81ED-4DB2-BD59-A6C34878D82A}">
                    <a16:rowId xmlns:a16="http://schemas.microsoft.com/office/drawing/2014/main" val="10000"/>
                  </a:ext>
                </a:extLst>
              </a:tr>
              <a:tr h="186850">
                <a:tc rowSpan="4">
                  <a:txBody>
                    <a:bodyPr/>
                    <a:lstStyle/>
                    <a:p>
                      <a:pPr marL="0" lvl="0" indent="0" algn="ctr" rtl="0">
                        <a:spcBef>
                          <a:spcPts val="0"/>
                        </a:spcBef>
                        <a:spcAft>
                          <a:spcPts val="0"/>
                        </a:spcAft>
                        <a:buNone/>
                      </a:pPr>
                      <a:r>
                        <a:rPr lang="en-GB" sz="1000">
                          <a:solidFill>
                            <a:schemeClr val="dk1"/>
                          </a:solidFill>
                        </a:rPr>
                        <a:t>TF-IDF</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K-means</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rowSpan="3">
                  <a:txBody>
                    <a:bodyPr/>
                    <a:lstStyle/>
                    <a:p>
                      <a:pPr marL="0" lvl="0" indent="0" algn="ctr" rtl="0">
                        <a:spcBef>
                          <a:spcPts val="0"/>
                        </a:spcBef>
                        <a:spcAft>
                          <a:spcPts val="0"/>
                        </a:spcAft>
                        <a:buNone/>
                      </a:pPr>
                      <a:r>
                        <a:rPr lang="en-GB" sz="1000"/>
                        <a:t>23</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b="1"/>
                        <a:t>0.5</a:t>
                      </a:r>
                      <a:r>
                        <a:rPr lang="en-GB" sz="1000" b="1">
                          <a:solidFill>
                            <a:schemeClr val="dk1"/>
                          </a:solidFill>
                        </a:rPr>
                        <a:t>2416289</a:t>
                      </a:r>
                      <a:endParaRPr sz="1000" b="1"/>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r h="186850">
                <a:tc vMerge="1">
                  <a:txBody>
                    <a:bodyPr/>
                    <a:lstStyle/>
                    <a:p>
                      <a:endParaRPr lang="en-US"/>
                    </a:p>
                  </a:txBody>
                  <a:tcPr/>
                </a:tc>
                <a:tc>
                  <a:txBody>
                    <a:bodyPr/>
                    <a:lstStyle/>
                    <a:p>
                      <a:pPr marL="0" lvl="0" indent="0" algn="ctr" rtl="0">
                        <a:spcBef>
                          <a:spcPts val="0"/>
                        </a:spcBef>
                        <a:spcAft>
                          <a:spcPts val="0"/>
                        </a:spcAft>
                        <a:buNone/>
                      </a:pPr>
                      <a:r>
                        <a:rPr lang="en-GB" sz="1000"/>
                        <a:t>Agglomerative</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GB" sz="1000">
                          <a:solidFill>
                            <a:schemeClr val="dk1"/>
                          </a:solidFill>
                        </a:rPr>
                        <a:t>0.50316228</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r h="186850">
                <a:tc vMerge="1">
                  <a:txBody>
                    <a:bodyPr/>
                    <a:lstStyle/>
                    <a:p>
                      <a:endParaRPr lang="en-US"/>
                    </a:p>
                  </a:txBody>
                  <a:tcPr/>
                </a:tc>
                <a:tc>
                  <a:txBody>
                    <a:bodyPr/>
                    <a:lstStyle/>
                    <a:p>
                      <a:pPr marL="0" lvl="0" indent="0" algn="ctr" rtl="0">
                        <a:spcBef>
                          <a:spcPts val="0"/>
                        </a:spcBef>
                        <a:spcAft>
                          <a:spcPts val="0"/>
                        </a:spcAft>
                        <a:buNone/>
                      </a:pPr>
                      <a:r>
                        <a:rPr lang="en-GB" sz="1000"/>
                        <a:t>Spectral Clustering</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GB" sz="1000"/>
                        <a:t>0.40467228</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r h="186850">
                <a:tc vMerge="1">
                  <a:txBody>
                    <a:bodyPr/>
                    <a:lstStyle/>
                    <a:p>
                      <a:endParaRPr lang="en-US"/>
                    </a:p>
                  </a:txBody>
                  <a:tcPr/>
                </a:tc>
                <a:tc>
                  <a:txBody>
                    <a:bodyPr/>
                    <a:lstStyle/>
                    <a:p>
                      <a:pPr marL="0" lvl="0" indent="0" algn="ctr" rtl="0">
                        <a:spcBef>
                          <a:spcPts val="0"/>
                        </a:spcBef>
                        <a:spcAft>
                          <a:spcPts val="0"/>
                        </a:spcAft>
                        <a:buClr>
                          <a:schemeClr val="dk1"/>
                        </a:buClr>
                        <a:buSzPts val="600"/>
                        <a:buFont typeface="Arial"/>
                        <a:buNone/>
                      </a:pPr>
                      <a:r>
                        <a:rPr lang="en-GB" sz="1000">
                          <a:solidFill>
                            <a:schemeClr val="dk1"/>
                          </a:solidFill>
                        </a:rPr>
                        <a:t>DBscan</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000">
                          <a:solidFill>
                            <a:schemeClr val="dk1"/>
                          </a:solidFill>
                        </a:rPr>
                        <a:t>0.42417239</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4"/>
                  </a:ext>
                </a:extLst>
              </a:tr>
              <a:tr h="186850">
                <a:tc rowSpan="4">
                  <a:txBody>
                    <a:bodyPr/>
                    <a:lstStyle/>
                    <a:p>
                      <a:pPr marL="0" lvl="0" indent="0" algn="ctr" rtl="0">
                        <a:spcBef>
                          <a:spcPts val="0"/>
                        </a:spcBef>
                        <a:spcAft>
                          <a:spcPts val="0"/>
                        </a:spcAft>
                        <a:buClr>
                          <a:schemeClr val="dk1"/>
                        </a:buClr>
                        <a:buSzPts val="600"/>
                        <a:buFont typeface="Arial"/>
                        <a:buNone/>
                      </a:pPr>
                      <a:r>
                        <a:rPr lang="en-GB" sz="1000">
                          <a:solidFill>
                            <a:schemeClr val="dk1"/>
                          </a:solidFill>
                        </a:rPr>
                        <a:t>Voyage-Code-2</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K-means</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rowSpan="3">
                  <a:txBody>
                    <a:bodyPr/>
                    <a:lstStyle/>
                    <a:p>
                      <a:pPr marL="0" lvl="0" indent="0" algn="ctr" rtl="0">
                        <a:spcBef>
                          <a:spcPts val="0"/>
                        </a:spcBef>
                        <a:spcAft>
                          <a:spcPts val="0"/>
                        </a:spcAft>
                        <a:buNone/>
                      </a:pPr>
                      <a:r>
                        <a:rPr lang="en-GB" sz="1000"/>
                        <a:t>23</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0.4</a:t>
                      </a:r>
                      <a:r>
                        <a:rPr lang="en-GB" sz="1000">
                          <a:solidFill>
                            <a:schemeClr val="dk1"/>
                          </a:solidFill>
                        </a:rPr>
                        <a:t>416289</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5"/>
                  </a:ext>
                </a:extLst>
              </a:tr>
              <a:tr h="186850">
                <a:tc vMerge="1">
                  <a:txBody>
                    <a:bodyPr/>
                    <a:lstStyle/>
                    <a:p>
                      <a:endParaRPr lang="en-US"/>
                    </a:p>
                  </a:txBody>
                  <a:tcPr/>
                </a:tc>
                <a:tc>
                  <a:txBody>
                    <a:bodyPr/>
                    <a:lstStyle/>
                    <a:p>
                      <a:pPr marL="0" lvl="0" indent="0" algn="ctr" rtl="0">
                        <a:spcBef>
                          <a:spcPts val="0"/>
                        </a:spcBef>
                        <a:spcAft>
                          <a:spcPts val="0"/>
                        </a:spcAft>
                        <a:buNone/>
                      </a:pPr>
                      <a:r>
                        <a:rPr lang="en-GB" sz="1000"/>
                        <a:t>Agglomerative</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GB" sz="1000">
                          <a:solidFill>
                            <a:schemeClr val="dk1"/>
                          </a:solidFill>
                        </a:rPr>
                        <a:t>0.4674223</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6"/>
                  </a:ext>
                </a:extLst>
              </a:tr>
              <a:tr h="186850">
                <a:tc vMerge="1">
                  <a:txBody>
                    <a:bodyPr/>
                    <a:lstStyle/>
                    <a:p>
                      <a:endParaRPr lang="en-US"/>
                    </a:p>
                  </a:txBody>
                  <a:tcPr/>
                </a:tc>
                <a:tc>
                  <a:txBody>
                    <a:bodyPr/>
                    <a:lstStyle/>
                    <a:p>
                      <a:pPr marL="0" lvl="0" indent="0" algn="ctr" rtl="0">
                        <a:spcBef>
                          <a:spcPts val="0"/>
                        </a:spcBef>
                        <a:spcAft>
                          <a:spcPts val="0"/>
                        </a:spcAft>
                        <a:buNone/>
                      </a:pPr>
                      <a:r>
                        <a:rPr lang="en-GB" sz="1000"/>
                        <a:t>Spectral Clustering</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GB" sz="1000">
                          <a:solidFill>
                            <a:schemeClr val="dk1"/>
                          </a:solidFill>
                        </a:rPr>
                        <a:t>0.4126262</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7"/>
                  </a:ext>
                </a:extLst>
              </a:tr>
              <a:tr h="186850">
                <a:tc vMerge="1">
                  <a:txBody>
                    <a:bodyPr/>
                    <a:lstStyle/>
                    <a:p>
                      <a:endParaRPr lang="en-US"/>
                    </a:p>
                  </a:txBody>
                  <a:tcPr/>
                </a:tc>
                <a:tc>
                  <a:txBody>
                    <a:bodyPr/>
                    <a:lstStyle/>
                    <a:p>
                      <a:pPr marL="0" lvl="0" indent="0" algn="ctr" rtl="0">
                        <a:spcBef>
                          <a:spcPts val="0"/>
                        </a:spcBef>
                        <a:spcAft>
                          <a:spcPts val="0"/>
                        </a:spcAft>
                        <a:buNone/>
                      </a:pPr>
                      <a:r>
                        <a:rPr lang="en-GB" sz="1000"/>
                        <a:t>DBscan</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000">
                          <a:solidFill>
                            <a:schemeClr val="dk1"/>
                          </a:solidFill>
                        </a:rPr>
                        <a:t>0.3114283</a:t>
                      </a:r>
                      <a:endParaRPr sz="1000">
                        <a:solidFill>
                          <a:schemeClr val="dk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8"/>
                  </a:ext>
                </a:extLst>
              </a:tr>
              <a:tr h="186850">
                <a:tc rowSpan="4">
                  <a:txBody>
                    <a:bodyPr/>
                    <a:lstStyle/>
                    <a:p>
                      <a:pPr marL="0" lvl="0" indent="0" algn="ctr" rtl="0">
                        <a:spcBef>
                          <a:spcPts val="0"/>
                        </a:spcBef>
                        <a:spcAft>
                          <a:spcPts val="0"/>
                        </a:spcAft>
                        <a:buNone/>
                      </a:pPr>
                      <a:r>
                        <a:rPr lang="en-GB" sz="1000"/>
                        <a:t>sentence-transformers/all-mpnet-base-v2</a:t>
                      </a:r>
                      <a:endParaRPr sz="1000">
                        <a:solidFill>
                          <a:schemeClr val="dk1"/>
                        </a:solidFill>
                      </a:endParaRPr>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K-means</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rowSpan="3">
                  <a:txBody>
                    <a:bodyPr/>
                    <a:lstStyle/>
                    <a:p>
                      <a:pPr marL="0" lvl="0" indent="0" algn="ctr" rtl="0">
                        <a:spcBef>
                          <a:spcPts val="0"/>
                        </a:spcBef>
                        <a:spcAft>
                          <a:spcPts val="0"/>
                        </a:spcAft>
                        <a:buNone/>
                      </a:pPr>
                      <a:r>
                        <a:rPr lang="en-GB" sz="1000"/>
                        <a:t>23</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0.13256446</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9"/>
                  </a:ext>
                </a:extLst>
              </a:tr>
              <a:tr h="186850">
                <a:tc vMerge="1">
                  <a:txBody>
                    <a:bodyPr/>
                    <a:lstStyle/>
                    <a:p>
                      <a:endParaRPr lang="en-US"/>
                    </a:p>
                  </a:txBody>
                  <a:tcPr/>
                </a:tc>
                <a:tc>
                  <a:txBody>
                    <a:bodyPr/>
                    <a:lstStyle/>
                    <a:p>
                      <a:pPr marL="0" lvl="0" indent="0" algn="ctr" rtl="0">
                        <a:spcBef>
                          <a:spcPts val="0"/>
                        </a:spcBef>
                        <a:spcAft>
                          <a:spcPts val="0"/>
                        </a:spcAft>
                        <a:buNone/>
                      </a:pPr>
                      <a:r>
                        <a:rPr lang="en-GB" sz="1000"/>
                        <a:t>Agglomerative</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GB" sz="1000"/>
                        <a:t>0.113510504</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10"/>
                  </a:ext>
                </a:extLst>
              </a:tr>
              <a:tr h="186850">
                <a:tc vMerge="1">
                  <a:txBody>
                    <a:bodyPr/>
                    <a:lstStyle/>
                    <a:p>
                      <a:endParaRPr lang="en-US"/>
                    </a:p>
                  </a:txBody>
                  <a:tcPr/>
                </a:tc>
                <a:tc>
                  <a:txBody>
                    <a:bodyPr/>
                    <a:lstStyle/>
                    <a:p>
                      <a:pPr marL="0" lvl="0" indent="0" algn="ctr" rtl="0">
                        <a:spcBef>
                          <a:spcPts val="0"/>
                        </a:spcBef>
                        <a:spcAft>
                          <a:spcPts val="0"/>
                        </a:spcAft>
                        <a:buNone/>
                      </a:pPr>
                      <a:r>
                        <a:rPr lang="en-GB" sz="1000"/>
                        <a:t>Spectral Clustering</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GB" sz="1000"/>
                        <a:t>-0.040572744</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11"/>
                  </a:ext>
                </a:extLst>
              </a:tr>
              <a:tr h="186850">
                <a:tc vMerge="1">
                  <a:txBody>
                    <a:bodyPr/>
                    <a:lstStyle/>
                    <a:p>
                      <a:endParaRPr lang="en-US"/>
                    </a:p>
                  </a:txBody>
                  <a:tcPr/>
                </a:tc>
                <a:tc>
                  <a:txBody>
                    <a:bodyPr/>
                    <a:lstStyle/>
                    <a:p>
                      <a:pPr marL="0" lvl="0" indent="0" algn="ctr" rtl="0">
                        <a:spcBef>
                          <a:spcPts val="0"/>
                        </a:spcBef>
                        <a:spcAft>
                          <a:spcPts val="0"/>
                        </a:spcAft>
                        <a:buNone/>
                      </a:pPr>
                      <a:r>
                        <a:rPr lang="en-GB" sz="1000"/>
                        <a:t>DBscan</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-0.06446284</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620" name="Google Shape;620;p58"/>
          <p:cNvSpPr txBox="1"/>
          <p:nvPr/>
        </p:nvSpPr>
        <p:spPr>
          <a:xfrm>
            <a:off x="1464713" y="149363"/>
            <a:ext cx="5228700" cy="7389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Code Similarity Model</a:t>
            </a:r>
            <a:endParaRPr sz="2200"/>
          </a:p>
        </p:txBody>
      </p:sp>
      <p:sp>
        <p:nvSpPr>
          <p:cNvPr id="621" name="Google Shape;621;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625"/>
        <p:cNvGrpSpPr/>
        <p:nvPr/>
      </p:nvGrpSpPr>
      <p:grpSpPr>
        <a:xfrm>
          <a:off x="0" y="0"/>
          <a:ext cx="0" cy="0"/>
          <a:chOff x="0" y="0"/>
          <a:chExt cx="0" cy="0"/>
        </a:xfrm>
      </p:grpSpPr>
      <p:sp>
        <p:nvSpPr>
          <p:cNvPr id="626" name="Google Shape;626;p59"/>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7" name="Google Shape;627;p59"/>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8" name="Google Shape;628;p59"/>
          <p:cNvSpPr txBox="1"/>
          <p:nvPr/>
        </p:nvSpPr>
        <p:spPr>
          <a:xfrm>
            <a:off x="193375" y="1416063"/>
            <a:ext cx="7437300" cy="1200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Nearest Vectors Approach</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The embeddings used for: </a:t>
            </a:r>
            <a:endParaRPr sz="1500">
              <a:solidFill>
                <a:srgbClr val="156C80"/>
              </a:solidFill>
            </a:endParaRPr>
          </a:p>
          <a:p>
            <a:pPr marL="685800" lvl="2" indent="-209550" algn="l" rtl="0">
              <a:lnSpc>
                <a:spcPct val="140000"/>
              </a:lnSpc>
              <a:spcBef>
                <a:spcPts val="0"/>
              </a:spcBef>
              <a:spcAft>
                <a:spcPts val="0"/>
              </a:spcAft>
              <a:buClr>
                <a:srgbClr val="156C80"/>
              </a:buClr>
              <a:buSzPts val="1500"/>
              <a:buChar char="■"/>
            </a:pPr>
            <a:r>
              <a:rPr lang="en-GB" sz="1500" b="1">
                <a:solidFill>
                  <a:srgbClr val="156C80"/>
                </a:solidFill>
              </a:rPr>
              <a:t>Problem Statements</a:t>
            </a:r>
            <a:r>
              <a:rPr lang="en-GB" sz="1500">
                <a:solidFill>
                  <a:srgbClr val="156C80"/>
                </a:solidFill>
              </a:rPr>
              <a:t>: </a:t>
            </a:r>
            <a:r>
              <a:rPr lang="en-GB" sz="1500" i="1">
                <a:solidFill>
                  <a:srgbClr val="156C80"/>
                </a:solidFill>
              </a:rPr>
              <a:t>all-mpnet-base-v2, all-MiniLM-L6-v2, bge-small-en-v1.5</a:t>
            </a:r>
            <a:endParaRPr sz="1500">
              <a:solidFill>
                <a:srgbClr val="156C80"/>
              </a:solidFill>
            </a:endParaRPr>
          </a:p>
          <a:p>
            <a:pPr marL="685800" lvl="2" indent="-209550" algn="l" rtl="0">
              <a:lnSpc>
                <a:spcPct val="140000"/>
              </a:lnSpc>
              <a:spcBef>
                <a:spcPts val="0"/>
              </a:spcBef>
              <a:spcAft>
                <a:spcPts val="0"/>
              </a:spcAft>
              <a:buClr>
                <a:srgbClr val="156C80"/>
              </a:buClr>
              <a:buSzPts val="1500"/>
              <a:buChar char="■"/>
            </a:pPr>
            <a:r>
              <a:rPr lang="en-GB" sz="1500" b="1">
                <a:solidFill>
                  <a:srgbClr val="156C80"/>
                </a:solidFill>
              </a:rPr>
              <a:t>Solutions Source Codes</a:t>
            </a:r>
            <a:r>
              <a:rPr lang="en-GB" sz="1500">
                <a:solidFill>
                  <a:srgbClr val="156C80"/>
                </a:solidFill>
              </a:rPr>
              <a:t>: </a:t>
            </a:r>
            <a:r>
              <a:rPr lang="en-GB" sz="1500" i="1">
                <a:solidFill>
                  <a:srgbClr val="156C80"/>
                </a:solidFill>
              </a:rPr>
              <a:t>voyage-code-2, all-mpnet-base-v2 </a:t>
            </a:r>
            <a:endParaRPr sz="1500" b="1" i="1">
              <a:solidFill>
                <a:srgbClr val="156C80"/>
              </a:solidFill>
            </a:endParaRPr>
          </a:p>
        </p:txBody>
      </p:sp>
      <p:sp>
        <p:nvSpPr>
          <p:cNvPr id="629" name="Google Shape;629;p59"/>
          <p:cNvSpPr txBox="1"/>
          <p:nvPr/>
        </p:nvSpPr>
        <p:spPr>
          <a:xfrm>
            <a:off x="193375" y="2843963"/>
            <a:ext cx="8843400" cy="15237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a:solidFill>
                  <a:srgbClr val="156C80"/>
                </a:solidFill>
              </a:rPr>
              <a:t>Attempted to use the following models for experimentation</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i="1">
                <a:solidFill>
                  <a:srgbClr val="156C80"/>
                </a:solidFill>
              </a:rPr>
              <a:t>jina-embeddings-v2-small-en:</a:t>
            </a:r>
            <a:r>
              <a:rPr lang="en-GB" sz="1500">
                <a:solidFill>
                  <a:srgbClr val="156C80"/>
                </a:solidFill>
              </a:rPr>
              <a:t> This model consists of 33 million parameters.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i="1">
                <a:solidFill>
                  <a:srgbClr val="156C80"/>
                </a:solidFill>
              </a:rPr>
              <a:t>jina-embeddings-v2-base-en:</a:t>
            </a:r>
            <a:r>
              <a:rPr lang="en-GB" sz="1500">
                <a:solidFill>
                  <a:srgbClr val="156C80"/>
                </a:solidFill>
              </a:rPr>
              <a:t> This model consists of 137 million parameters.</a:t>
            </a: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a:solidFill>
                  <a:srgbClr val="156C80"/>
                </a:solidFill>
              </a:rPr>
              <a:t>Encountered memory constraints during the trials.</a:t>
            </a: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a:solidFill>
                  <a:srgbClr val="156C80"/>
                </a:solidFill>
              </a:rPr>
              <a:t>Unfortunately, these models couldn't be used due to the unavailability of sufficient memory resources.</a:t>
            </a:r>
            <a:endParaRPr sz="1500">
              <a:solidFill>
                <a:srgbClr val="156C80"/>
              </a:solidFill>
            </a:endParaRPr>
          </a:p>
        </p:txBody>
      </p:sp>
      <p:sp>
        <p:nvSpPr>
          <p:cNvPr id="630" name="Google Shape;630;p59"/>
          <p:cNvSpPr txBox="1"/>
          <p:nvPr/>
        </p:nvSpPr>
        <p:spPr>
          <a:xfrm>
            <a:off x="1274213" y="263663"/>
            <a:ext cx="5228700" cy="7389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Code Similarity Model</a:t>
            </a:r>
            <a:endParaRPr sz="2200"/>
          </a:p>
        </p:txBody>
      </p:sp>
      <p:sp>
        <p:nvSpPr>
          <p:cNvPr id="631" name="Google Shape;631;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635"/>
        <p:cNvGrpSpPr/>
        <p:nvPr/>
      </p:nvGrpSpPr>
      <p:grpSpPr>
        <a:xfrm>
          <a:off x="0" y="0"/>
          <a:ext cx="0" cy="0"/>
          <a:chOff x="0" y="0"/>
          <a:chExt cx="0" cy="0"/>
        </a:xfrm>
      </p:grpSpPr>
      <p:sp>
        <p:nvSpPr>
          <p:cNvPr id="636" name="Google Shape;636;p60"/>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7" name="Google Shape;637;p60"/>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8" name="Google Shape;638;p60"/>
          <p:cNvSpPr txBox="1"/>
          <p:nvPr/>
        </p:nvSpPr>
        <p:spPr>
          <a:xfrm>
            <a:off x="231475" y="806463"/>
            <a:ext cx="8629200" cy="420115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endParaRPr sz="1500" b="1" dirty="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dirty="0">
                <a:solidFill>
                  <a:srgbClr val="156C80"/>
                </a:solidFill>
              </a:rPr>
              <a:t>Nearest Vectors Approach </a:t>
            </a:r>
            <a:r>
              <a:rPr lang="en-GB" sz="1500" dirty="0">
                <a:solidFill>
                  <a:srgbClr val="156C80"/>
                </a:solidFill>
              </a:rPr>
              <a:t>was </a:t>
            </a:r>
            <a:r>
              <a:rPr lang="en-GB" sz="1500" b="1" dirty="0">
                <a:solidFill>
                  <a:srgbClr val="156C80"/>
                </a:solidFill>
              </a:rPr>
              <a:t>used </a:t>
            </a:r>
            <a:r>
              <a:rPr lang="en-GB" sz="1500" dirty="0">
                <a:solidFill>
                  <a:srgbClr val="156C80"/>
                </a:solidFill>
              </a:rPr>
              <a:t>due to the following metrics</a:t>
            </a:r>
            <a:endParaRPr sz="1500" dirty="0">
              <a:solidFill>
                <a:srgbClr val="156C80"/>
              </a:solidFill>
            </a:endParaRPr>
          </a:p>
          <a:p>
            <a:pPr marL="228600" lvl="0" indent="0" algn="l" rtl="0">
              <a:lnSpc>
                <a:spcPct val="140000"/>
              </a:lnSpc>
              <a:spcBef>
                <a:spcPts val="0"/>
              </a:spcBef>
              <a:spcAft>
                <a:spcPts val="0"/>
              </a:spcAft>
              <a:buNone/>
            </a:pPr>
            <a:endParaRPr sz="1500" dirty="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dirty="0">
                <a:solidFill>
                  <a:srgbClr val="156C80"/>
                </a:solidFill>
              </a:rPr>
              <a:t>Evaluation Metrics</a:t>
            </a:r>
            <a:endParaRPr sz="1500" b="1"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dirty="0">
                <a:solidFill>
                  <a:srgbClr val="156C80"/>
                </a:solidFill>
              </a:rPr>
              <a:t>Manual Assessment:</a:t>
            </a:r>
            <a:r>
              <a:rPr lang="en-GB" sz="1500" dirty="0">
                <a:solidFill>
                  <a:srgbClr val="156C80"/>
                </a:solidFill>
              </a:rPr>
              <a:t> </a:t>
            </a:r>
            <a:r>
              <a:rPr lang="en-GB" sz="1500" dirty="0" err="1">
                <a:solidFill>
                  <a:srgbClr val="156C80"/>
                </a:solidFill>
              </a:rPr>
              <a:t>Analyze</a:t>
            </a:r>
            <a:r>
              <a:rPr lang="en-GB" sz="1500" dirty="0">
                <a:solidFill>
                  <a:srgbClr val="156C80"/>
                </a:solidFill>
              </a:rPr>
              <a:t> 50 queries for both problem statements/solution source codes.</a:t>
            </a:r>
            <a:endParaRPr sz="1500"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dirty="0" err="1">
                <a:solidFill>
                  <a:srgbClr val="156C80"/>
                </a:solidFill>
              </a:rPr>
              <a:t>recall@k</a:t>
            </a:r>
            <a:r>
              <a:rPr lang="en-GB" sz="1500" b="1" dirty="0">
                <a:solidFill>
                  <a:srgbClr val="156C80"/>
                </a:solidFill>
              </a:rPr>
              <a:t>:</a:t>
            </a:r>
            <a:r>
              <a:rPr lang="en-GB" sz="1500" dirty="0">
                <a:solidFill>
                  <a:srgbClr val="156C80"/>
                </a:solidFill>
              </a:rPr>
              <a:t> Measure the hit rate of retrieving the gold standard document among top k retrieved documents.</a:t>
            </a:r>
            <a:endParaRPr sz="1500" dirty="0">
              <a:solidFill>
                <a:srgbClr val="156C80"/>
              </a:solidFill>
            </a:endParaRPr>
          </a:p>
          <a:p>
            <a:pPr marL="685800" lvl="2" indent="-209550" algn="l" rtl="0">
              <a:lnSpc>
                <a:spcPct val="140000"/>
              </a:lnSpc>
              <a:spcBef>
                <a:spcPts val="0"/>
              </a:spcBef>
              <a:spcAft>
                <a:spcPts val="0"/>
              </a:spcAft>
              <a:buClr>
                <a:srgbClr val="156C80"/>
              </a:buClr>
              <a:buSzPts val="1500"/>
              <a:buChar char="■"/>
            </a:pPr>
            <a:r>
              <a:rPr lang="en-GB" sz="1500" b="1" dirty="0">
                <a:solidFill>
                  <a:srgbClr val="156C80"/>
                </a:solidFill>
              </a:rPr>
              <a:t>Problem Statements: </a:t>
            </a:r>
            <a:r>
              <a:rPr lang="en-GB" sz="1500" dirty="0">
                <a:solidFill>
                  <a:srgbClr val="156C80"/>
                </a:solidFill>
              </a:rPr>
              <a:t> A hit is when, for a summarized problem statement, the original problem is retrieved.</a:t>
            </a:r>
            <a:endParaRPr sz="1500" dirty="0">
              <a:solidFill>
                <a:srgbClr val="156C80"/>
              </a:solidFill>
            </a:endParaRPr>
          </a:p>
          <a:p>
            <a:pPr marL="685800" lvl="2" indent="-209550" algn="l" rtl="0">
              <a:lnSpc>
                <a:spcPct val="140000"/>
              </a:lnSpc>
              <a:spcBef>
                <a:spcPts val="0"/>
              </a:spcBef>
              <a:spcAft>
                <a:spcPts val="0"/>
              </a:spcAft>
              <a:buClr>
                <a:srgbClr val="156C80"/>
              </a:buClr>
              <a:buSzPts val="1500"/>
              <a:buChar char="■"/>
            </a:pPr>
            <a:r>
              <a:rPr lang="en-GB" sz="1500" b="1" dirty="0">
                <a:solidFill>
                  <a:srgbClr val="156C80"/>
                </a:solidFill>
              </a:rPr>
              <a:t>Solutions Source Codes</a:t>
            </a:r>
            <a:r>
              <a:rPr lang="en-GB" sz="1500" dirty="0">
                <a:solidFill>
                  <a:srgbClr val="156C80"/>
                </a:solidFill>
              </a:rPr>
              <a:t>: A hit is when, for a solution for a particular problem, there exists another solution for that same problem in the retrieved solutions.</a:t>
            </a:r>
            <a:endParaRPr sz="1500" dirty="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dirty="0" err="1">
                <a:solidFill>
                  <a:srgbClr val="156C80"/>
                </a:solidFill>
              </a:rPr>
              <a:t>recall@k</a:t>
            </a:r>
            <a:r>
              <a:rPr lang="en-GB" sz="1500" b="1" dirty="0">
                <a:solidFill>
                  <a:srgbClr val="156C80"/>
                </a:solidFill>
              </a:rPr>
              <a:t> was measured for k = 1, 3, 5, 10.</a:t>
            </a:r>
            <a:endParaRPr sz="1500" b="1" dirty="0">
              <a:solidFill>
                <a:srgbClr val="156C80"/>
              </a:solidFill>
            </a:endParaRPr>
          </a:p>
          <a:p>
            <a:pPr marL="0" lvl="0" indent="0" algn="l" rtl="0">
              <a:lnSpc>
                <a:spcPct val="140000"/>
              </a:lnSpc>
              <a:spcBef>
                <a:spcPts val="0"/>
              </a:spcBef>
              <a:spcAft>
                <a:spcPts val="0"/>
              </a:spcAft>
              <a:buNone/>
            </a:pPr>
            <a:endParaRPr sz="1500" dirty="0">
              <a:solidFill>
                <a:srgbClr val="156C80"/>
              </a:solidFill>
            </a:endParaRPr>
          </a:p>
        </p:txBody>
      </p:sp>
      <p:sp>
        <p:nvSpPr>
          <p:cNvPr id="639" name="Google Shape;639;p60"/>
          <p:cNvSpPr txBox="1"/>
          <p:nvPr/>
        </p:nvSpPr>
        <p:spPr>
          <a:xfrm>
            <a:off x="1159913" y="301763"/>
            <a:ext cx="5228700" cy="3078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a:t>
            </a:r>
            <a:endParaRPr sz="2200"/>
          </a:p>
        </p:txBody>
      </p:sp>
      <p:sp>
        <p:nvSpPr>
          <p:cNvPr id="640" name="Google Shape;640;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644"/>
        <p:cNvGrpSpPr/>
        <p:nvPr/>
      </p:nvGrpSpPr>
      <p:grpSpPr>
        <a:xfrm>
          <a:off x="0" y="0"/>
          <a:ext cx="0" cy="0"/>
          <a:chOff x="0" y="0"/>
          <a:chExt cx="0" cy="0"/>
        </a:xfrm>
      </p:grpSpPr>
      <p:sp>
        <p:nvSpPr>
          <p:cNvPr id="645" name="Google Shape;645;p61"/>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6" name="Google Shape;646;p61"/>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7" name="Google Shape;647;p61"/>
          <p:cNvSpPr txBox="1"/>
          <p:nvPr/>
        </p:nvSpPr>
        <p:spPr>
          <a:xfrm>
            <a:off x="1617113" y="35063"/>
            <a:ext cx="5228700" cy="7389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a:t>
            </a:r>
            <a:endParaRPr sz="2000" b="1">
              <a:solidFill>
                <a:srgbClr val="156C80"/>
              </a:solidFill>
              <a:latin typeface="Tomorrow"/>
              <a:ea typeface="Tomorrow"/>
              <a:cs typeface="Tomorrow"/>
              <a:sym typeface="Tomorrow"/>
            </a:endParaRPr>
          </a:p>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Code Manual Assessment</a:t>
            </a:r>
            <a:endParaRPr sz="2200"/>
          </a:p>
        </p:txBody>
      </p:sp>
      <p:sp>
        <p:nvSpPr>
          <p:cNvPr id="648" name="Google Shape;648;p61"/>
          <p:cNvSpPr txBox="1"/>
          <p:nvPr/>
        </p:nvSpPr>
        <p:spPr>
          <a:xfrm>
            <a:off x="915088" y="848713"/>
            <a:ext cx="27594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GB" sz="1500" b="1">
                <a:solidFill>
                  <a:srgbClr val="156C80"/>
                </a:solidFill>
              </a:rPr>
              <a:t>Nearest Vectors Approach</a:t>
            </a:r>
            <a:endParaRPr sz="1500">
              <a:solidFill>
                <a:srgbClr val="156C80"/>
              </a:solidFill>
            </a:endParaRPr>
          </a:p>
        </p:txBody>
      </p:sp>
      <p:pic>
        <p:nvPicPr>
          <p:cNvPr id="649" name="Google Shape;649;p61" title="Chart"/>
          <p:cNvPicPr preferRelativeResize="0"/>
          <p:nvPr/>
        </p:nvPicPr>
        <p:blipFill>
          <a:blip r:embed="rId5">
            <a:alphaModFix/>
          </a:blip>
          <a:stretch>
            <a:fillRect/>
          </a:stretch>
        </p:blipFill>
        <p:spPr>
          <a:xfrm>
            <a:off x="287700" y="3059387"/>
            <a:ext cx="3436875" cy="2122212"/>
          </a:xfrm>
          <a:prstGeom prst="rect">
            <a:avLst/>
          </a:prstGeom>
          <a:noFill/>
          <a:ln>
            <a:noFill/>
          </a:ln>
        </p:spPr>
      </p:pic>
      <p:sp>
        <p:nvSpPr>
          <p:cNvPr id="650" name="Google Shape;650;p61"/>
          <p:cNvSpPr txBox="1"/>
          <p:nvPr/>
        </p:nvSpPr>
        <p:spPr>
          <a:xfrm>
            <a:off x="5933675" y="838538"/>
            <a:ext cx="2759400" cy="231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GB" sz="1500" b="1">
                <a:solidFill>
                  <a:srgbClr val="156C80"/>
                </a:solidFill>
              </a:rPr>
              <a:t>Clustering Approach Results</a:t>
            </a:r>
            <a:endParaRPr sz="1500">
              <a:solidFill>
                <a:srgbClr val="156C80"/>
              </a:solidFill>
            </a:endParaRPr>
          </a:p>
        </p:txBody>
      </p:sp>
      <p:pic>
        <p:nvPicPr>
          <p:cNvPr id="651" name="Google Shape;651;p61" title="Chart"/>
          <p:cNvPicPr preferRelativeResize="0"/>
          <p:nvPr/>
        </p:nvPicPr>
        <p:blipFill>
          <a:blip r:embed="rId6">
            <a:alphaModFix/>
          </a:blip>
          <a:stretch>
            <a:fillRect/>
          </a:stretch>
        </p:blipFill>
        <p:spPr>
          <a:xfrm>
            <a:off x="5460098" y="3059388"/>
            <a:ext cx="3436850" cy="2122212"/>
          </a:xfrm>
          <a:prstGeom prst="rect">
            <a:avLst/>
          </a:prstGeom>
          <a:noFill/>
          <a:ln>
            <a:noFill/>
          </a:ln>
        </p:spPr>
      </p:pic>
      <p:sp>
        <p:nvSpPr>
          <p:cNvPr id="652" name="Google Shape;652;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37</a:t>
            </a:fld>
            <a:endParaRPr/>
          </a:p>
        </p:txBody>
      </p:sp>
      <p:pic>
        <p:nvPicPr>
          <p:cNvPr id="653" name="Google Shape;653;p61" title="Chart"/>
          <p:cNvPicPr preferRelativeResize="0"/>
          <p:nvPr/>
        </p:nvPicPr>
        <p:blipFill>
          <a:blip r:embed="rId7">
            <a:alphaModFix/>
          </a:blip>
          <a:stretch>
            <a:fillRect/>
          </a:stretch>
        </p:blipFill>
        <p:spPr>
          <a:xfrm>
            <a:off x="370100" y="1083950"/>
            <a:ext cx="3226777" cy="2052139"/>
          </a:xfrm>
          <a:prstGeom prst="rect">
            <a:avLst/>
          </a:prstGeom>
          <a:noFill/>
          <a:ln>
            <a:noFill/>
          </a:ln>
        </p:spPr>
      </p:pic>
      <p:pic>
        <p:nvPicPr>
          <p:cNvPr id="654" name="Google Shape;654;p61" title="Chart"/>
          <p:cNvPicPr preferRelativeResize="0"/>
          <p:nvPr/>
        </p:nvPicPr>
        <p:blipFill>
          <a:blip r:embed="rId8">
            <a:alphaModFix/>
          </a:blip>
          <a:stretch>
            <a:fillRect/>
          </a:stretch>
        </p:blipFill>
        <p:spPr>
          <a:xfrm>
            <a:off x="5401713" y="1079563"/>
            <a:ext cx="3436850" cy="2122208"/>
          </a:xfrm>
          <a:prstGeom prst="rect">
            <a:avLst/>
          </a:prstGeom>
          <a:noFill/>
          <a:ln>
            <a:noFill/>
          </a:ln>
        </p:spPr>
      </p:pic>
      <p:sp>
        <p:nvSpPr>
          <p:cNvPr id="655" name="Google Shape;655;p61"/>
          <p:cNvSpPr txBox="1"/>
          <p:nvPr/>
        </p:nvSpPr>
        <p:spPr>
          <a:xfrm>
            <a:off x="3787375" y="1520575"/>
            <a:ext cx="1614300" cy="972900"/>
          </a:xfrm>
          <a:prstGeom prst="rect">
            <a:avLst/>
          </a:prstGeom>
          <a:noFill/>
          <a:ln>
            <a:noFill/>
          </a:ln>
        </p:spPr>
        <p:txBody>
          <a:bodyPr spcFirstLastPara="1" wrap="square" lIns="45725" tIns="45725" rIns="45725" bIns="45725" anchor="t" anchorCtr="0">
            <a:spAutoFit/>
          </a:bodyPr>
          <a:lstStyle/>
          <a:p>
            <a:pPr marL="0" lvl="0" indent="0" algn="ctr" rtl="0">
              <a:lnSpc>
                <a:spcPct val="140000"/>
              </a:lnSpc>
              <a:spcBef>
                <a:spcPts val="0"/>
              </a:spcBef>
              <a:spcAft>
                <a:spcPts val="0"/>
              </a:spcAft>
              <a:buClr>
                <a:schemeClr val="dk1"/>
              </a:buClr>
              <a:buSzPts val="600"/>
              <a:buFont typeface="Arial"/>
              <a:buNone/>
            </a:pPr>
            <a:r>
              <a:rPr lang="en-GB" sz="1400" b="1">
                <a:solidFill>
                  <a:srgbClr val="156C80"/>
                </a:solidFill>
              </a:rPr>
              <a:t>Problem Statements</a:t>
            </a:r>
            <a:endParaRPr sz="1400">
              <a:solidFill>
                <a:srgbClr val="156C80"/>
              </a:solidFill>
            </a:endParaRPr>
          </a:p>
          <a:p>
            <a:pPr marL="0" lvl="0" indent="0" algn="ctr" rtl="0">
              <a:spcBef>
                <a:spcPts val="0"/>
              </a:spcBef>
              <a:spcAft>
                <a:spcPts val="0"/>
              </a:spcAft>
              <a:buNone/>
            </a:pPr>
            <a:endParaRPr sz="1800">
              <a:solidFill>
                <a:schemeClr val="dk2"/>
              </a:solidFill>
            </a:endParaRPr>
          </a:p>
        </p:txBody>
      </p:sp>
      <p:sp>
        <p:nvSpPr>
          <p:cNvPr id="656" name="Google Shape;656;p61"/>
          <p:cNvSpPr txBox="1"/>
          <p:nvPr/>
        </p:nvSpPr>
        <p:spPr>
          <a:xfrm>
            <a:off x="3942438" y="3537500"/>
            <a:ext cx="1517700" cy="972900"/>
          </a:xfrm>
          <a:prstGeom prst="rect">
            <a:avLst/>
          </a:prstGeom>
          <a:noFill/>
          <a:ln>
            <a:noFill/>
          </a:ln>
        </p:spPr>
        <p:txBody>
          <a:bodyPr spcFirstLastPara="1" wrap="square" lIns="45725" tIns="45725" rIns="45725" bIns="45725" anchor="t" anchorCtr="0">
            <a:spAutoFit/>
          </a:bodyPr>
          <a:lstStyle/>
          <a:p>
            <a:pPr marL="0" lvl="0" indent="0" algn="ctr" rtl="0">
              <a:lnSpc>
                <a:spcPct val="140000"/>
              </a:lnSpc>
              <a:spcBef>
                <a:spcPts val="0"/>
              </a:spcBef>
              <a:spcAft>
                <a:spcPts val="0"/>
              </a:spcAft>
              <a:buNone/>
            </a:pPr>
            <a:r>
              <a:rPr lang="en-GB" sz="1400" b="1">
                <a:solidFill>
                  <a:srgbClr val="156C80"/>
                </a:solidFill>
              </a:rPr>
              <a:t>Solutions</a:t>
            </a:r>
            <a:endParaRPr sz="1400" b="1">
              <a:solidFill>
                <a:srgbClr val="156C80"/>
              </a:solidFill>
            </a:endParaRPr>
          </a:p>
          <a:p>
            <a:pPr marL="0" lvl="0" indent="0" algn="ctr" rtl="0">
              <a:lnSpc>
                <a:spcPct val="140000"/>
              </a:lnSpc>
              <a:spcBef>
                <a:spcPts val="0"/>
              </a:spcBef>
              <a:spcAft>
                <a:spcPts val="0"/>
              </a:spcAft>
              <a:buNone/>
            </a:pPr>
            <a:r>
              <a:rPr lang="en-GB" sz="1400" b="1">
                <a:solidFill>
                  <a:srgbClr val="156C80"/>
                </a:solidFill>
              </a:rPr>
              <a:t>Source Codes</a:t>
            </a:r>
            <a:endParaRPr sz="1400" b="1">
              <a:solidFill>
                <a:srgbClr val="156C80"/>
              </a:solidFill>
            </a:endParaRPr>
          </a:p>
          <a:p>
            <a:pPr marL="0" lvl="0" indent="0" algn="ctr" rtl="0">
              <a:spcBef>
                <a:spcPts val="0"/>
              </a:spcBef>
              <a:spcAft>
                <a:spcPts val="0"/>
              </a:spcAft>
              <a:buNone/>
            </a:pPr>
            <a:endParaRPr sz="1800">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660"/>
        <p:cNvGrpSpPr/>
        <p:nvPr/>
      </p:nvGrpSpPr>
      <p:grpSpPr>
        <a:xfrm>
          <a:off x="0" y="0"/>
          <a:ext cx="0" cy="0"/>
          <a:chOff x="0" y="0"/>
          <a:chExt cx="0" cy="0"/>
        </a:xfrm>
      </p:grpSpPr>
      <p:sp>
        <p:nvSpPr>
          <p:cNvPr id="661" name="Google Shape;661;p62"/>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2" name="Google Shape;662;p62"/>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3" name="Google Shape;663;p62"/>
          <p:cNvSpPr txBox="1"/>
          <p:nvPr/>
        </p:nvSpPr>
        <p:spPr>
          <a:xfrm>
            <a:off x="38550" y="1155975"/>
            <a:ext cx="6393600" cy="1200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Evaluation Metrics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recall@k, for </a:t>
            </a:r>
            <a:r>
              <a:rPr lang="en-GB" sz="1500" b="1">
                <a:solidFill>
                  <a:srgbClr val="156C80"/>
                </a:solidFill>
              </a:rPr>
              <a:t>problem statements</a:t>
            </a:r>
            <a:endParaRPr sz="1500" b="1">
              <a:solidFill>
                <a:srgbClr val="156C80"/>
              </a:solidFill>
            </a:endParaRPr>
          </a:p>
          <a:p>
            <a:pPr marL="685800" lvl="0" indent="0" algn="l" rtl="0">
              <a:lnSpc>
                <a:spcPct val="140000"/>
              </a:lnSpc>
              <a:spcBef>
                <a:spcPts val="0"/>
              </a:spcBef>
              <a:spcAft>
                <a:spcPts val="0"/>
              </a:spcAft>
              <a:buNone/>
            </a:pPr>
            <a:endParaRPr sz="1500" b="1">
              <a:solidFill>
                <a:srgbClr val="156C80"/>
              </a:solidFill>
            </a:endParaRPr>
          </a:p>
          <a:p>
            <a:pPr marL="0" lvl="0" indent="0" algn="l" rtl="0">
              <a:lnSpc>
                <a:spcPct val="140000"/>
              </a:lnSpc>
              <a:spcBef>
                <a:spcPts val="0"/>
              </a:spcBef>
              <a:spcAft>
                <a:spcPts val="0"/>
              </a:spcAft>
              <a:buNone/>
            </a:pPr>
            <a:endParaRPr sz="1500">
              <a:solidFill>
                <a:srgbClr val="156C80"/>
              </a:solidFill>
            </a:endParaRPr>
          </a:p>
        </p:txBody>
      </p:sp>
      <p:sp>
        <p:nvSpPr>
          <p:cNvPr id="664" name="Google Shape;664;p62"/>
          <p:cNvSpPr txBox="1"/>
          <p:nvPr/>
        </p:nvSpPr>
        <p:spPr>
          <a:xfrm>
            <a:off x="1274213" y="263663"/>
            <a:ext cx="5228700" cy="7389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Problems Similarity Model</a:t>
            </a:r>
            <a:endParaRPr sz="2200"/>
          </a:p>
        </p:txBody>
      </p:sp>
      <p:sp>
        <p:nvSpPr>
          <p:cNvPr id="665" name="Google Shape;665;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38</a:t>
            </a:fld>
            <a:endParaRPr/>
          </a:p>
        </p:txBody>
      </p:sp>
      <p:graphicFrame>
        <p:nvGraphicFramePr>
          <p:cNvPr id="666" name="Google Shape;666;p62"/>
          <p:cNvGraphicFramePr/>
          <p:nvPr/>
        </p:nvGraphicFramePr>
        <p:xfrm>
          <a:off x="62175" y="2023688"/>
          <a:ext cx="4493500" cy="2335125"/>
        </p:xfrm>
        <a:graphic>
          <a:graphicData uri="http://schemas.openxmlformats.org/drawingml/2006/table">
            <a:tbl>
              <a:tblPr>
                <a:noFill/>
                <a:tableStyleId>{955F5199-5ED5-4B37-9295-37F04DFC6318}</a:tableStyleId>
              </a:tblPr>
              <a:tblGrid>
                <a:gridCol w="1123375">
                  <a:extLst>
                    <a:ext uri="{9D8B030D-6E8A-4147-A177-3AD203B41FA5}">
                      <a16:colId xmlns:a16="http://schemas.microsoft.com/office/drawing/2014/main" val="20000"/>
                    </a:ext>
                  </a:extLst>
                </a:gridCol>
                <a:gridCol w="1123375">
                  <a:extLst>
                    <a:ext uri="{9D8B030D-6E8A-4147-A177-3AD203B41FA5}">
                      <a16:colId xmlns:a16="http://schemas.microsoft.com/office/drawing/2014/main" val="20001"/>
                    </a:ext>
                  </a:extLst>
                </a:gridCol>
                <a:gridCol w="1123375">
                  <a:extLst>
                    <a:ext uri="{9D8B030D-6E8A-4147-A177-3AD203B41FA5}">
                      <a16:colId xmlns:a16="http://schemas.microsoft.com/office/drawing/2014/main" val="20002"/>
                    </a:ext>
                  </a:extLst>
                </a:gridCol>
                <a:gridCol w="1123375">
                  <a:extLst>
                    <a:ext uri="{9D8B030D-6E8A-4147-A177-3AD203B41FA5}">
                      <a16:colId xmlns:a16="http://schemas.microsoft.com/office/drawing/2014/main" val="20003"/>
                    </a:ext>
                  </a:extLst>
                </a:gridCol>
              </a:tblGrid>
              <a:tr h="758325">
                <a:tc>
                  <a:txBody>
                    <a:bodyPr/>
                    <a:lstStyle/>
                    <a:p>
                      <a:pPr marL="0" lvl="0" indent="0" algn="ctr" rtl="0">
                        <a:lnSpc>
                          <a:spcPct val="140000"/>
                        </a:lnSpc>
                        <a:spcBef>
                          <a:spcPts val="0"/>
                        </a:spcBef>
                        <a:spcAft>
                          <a:spcPts val="0"/>
                        </a:spcAft>
                        <a:buNone/>
                      </a:pPr>
                      <a:r>
                        <a:rPr lang="en-GB" sz="1400" b="1">
                          <a:solidFill>
                            <a:srgbClr val="156C80"/>
                          </a:solidFill>
                        </a:rPr>
                        <a:t>Embedding Model</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all-mpnet-base-v2</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all-MiniLM-L6-v2</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bge-small-en-v1.5</a:t>
                      </a:r>
                      <a:endParaRPr sz="600"/>
                    </a:p>
                  </a:txBody>
                  <a:tcPr marL="45725" marR="45725" marT="45725" marB="457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4200">
                <a:tc>
                  <a:txBody>
                    <a:bodyPr/>
                    <a:lstStyle/>
                    <a:p>
                      <a:pPr marL="0" lvl="0" indent="0" algn="ctr" rtl="0">
                        <a:spcBef>
                          <a:spcPts val="0"/>
                        </a:spcBef>
                        <a:spcAft>
                          <a:spcPts val="0"/>
                        </a:spcAft>
                        <a:buNone/>
                      </a:pPr>
                      <a:r>
                        <a:rPr lang="en-GB" sz="1400" b="1"/>
                        <a:t>recall@1</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74%</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55.5%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45.1%</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4200">
                <a:tc>
                  <a:txBody>
                    <a:bodyPr/>
                    <a:lstStyle/>
                    <a:p>
                      <a:pPr marL="0" lvl="0" indent="0" algn="ctr" rtl="0">
                        <a:spcBef>
                          <a:spcPts val="0"/>
                        </a:spcBef>
                        <a:spcAft>
                          <a:spcPts val="0"/>
                        </a:spcAft>
                        <a:buNone/>
                      </a:pPr>
                      <a:r>
                        <a:rPr lang="en-GB" sz="1400" b="1"/>
                        <a:t>recall@3</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74.4%</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60.7%</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50.5%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4200">
                <a:tc>
                  <a:txBody>
                    <a:bodyPr/>
                    <a:lstStyle/>
                    <a:p>
                      <a:pPr marL="0" lvl="0" indent="0" algn="ctr" rtl="0">
                        <a:spcBef>
                          <a:spcPts val="0"/>
                        </a:spcBef>
                        <a:spcAft>
                          <a:spcPts val="0"/>
                        </a:spcAft>
                        <a:buNone/>
                      </a:pPr>
                      <a:r>
                        <a:rPr lang="en-GB" sz="1400" b="1"/>
                        <a:t>recall@5</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80.3%</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62%</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52.3%</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94200">
                <a:tc>
                  <a:txBody>
                    <a:bodyPr/>
                    <a:lstStyle/>
                    <a:p>
                      <a:pPr marL="0" lvl="0" indent="0" algn="ctr" rtl="0">
                        <a:spcBef>
                          <a:spcPts val="0"/>
                        </a:spcBef>
                        <a:spcAft>
                          <a:spcPts val="0"/>
                        </a:spcAft>
                        <a:buNone/>
                      </a:pPr>
                      <a:r>
                        <a:rPr lang="en-GB" sz="1400" b="1"/>
                        <a:t>recall@10</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a:t>81%</a:t>
                      </a:r>
                      <a:endParaRPr sz="16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a:t>65.3%</a:t>
                      </a:r>
                      <a:endParaRPr sz="16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a:t>55.4%</a:t>
                      </a:r>
                      <a:endParaRPr sz="16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667" name="Google Shape;667;p62"/>
          <p:cNvGraphicFramePr/>
          <p:nvPr/>
        </p:nvGraphicFramePr>
        <p:xfrm>
          <a:off x="4693263" y="2023700"/>
          <a:ext cx="4327900" cy="2335150"/>
        </p:xfrm>
        <a:graphic>
          <a:graphicData uri="http://schemas.openxmlformats.org/drawingml/2006/table">
            <a:tbl>
              <a:tblPr>
                <a:noFill/>
                <a:tableStyleId>{955F5199-5ED5-4B37-9295-37F04DFC6318}</a:tableStyleId>
              </a:tblPr>
              <a:tblGrid>
                <a:gridCol w="1081975">
                  <a:extLst>
                    <a:ext uri="{9D8B030D-6E8A-4147-A177-3AD203B41FA5}">
                      <a16:colId xmlns:a16="http://schemas.microsoft.com/office/drawing/2014/main" val="20000"/>
                    </a:ext>
                  </a:extLst>
                </a:gridCol>
                <a:gridCol w="1081975">
                  <a:extLst>
                    <a:ext uri="{9D8B030D-6E8A-4147-A177-3AD203B41FA5}">
                      <a16:colId xmlns:a16="http://schemas.microsoft.com/office/drawing/2014/main" val="20001"/>
                    </a:ext>
                  </a:extLst>
                </a:gridCol>
                <a:gridCol w="1081975">
                  <a:extLst>
                    <a:ext uri="{9D8B030D-6E8A-4147-A177-3AD203B41FA5}">
                      <a16:colId xmlns:a16="http://schemas.microsoft.com/office/drawing/2014/main" val="20002"/>
                    </a:ext>
                  </a:extLst>
                </a:gridCol>
                <a:gridCol w="1081975">
                  <a:extLst>
                    <a:ext uri="{9D8B030D-6E8A-4147-A177-3AD203B41FA5}">
                      <a16:colId xmlns:a16="http://schemas.microsoft.com/office/drawing/2014/main" val="20003"/>
                    </a:ext>
                  </a:extLst>
                </a:gridCol>
              </a:tblGrid>
              <a:tr h="758350">
                <a:tc>
                  <a:txBody>
                    <a:bodyPr/>
                    <a:lstStyle/>
                    <a:p>
                      <a:pPr marL="0" lvl="0" indent="0" algn="ctr" rtl="0">
                        <a:lnSpc>
                          <a:spcPct val="140000"/>
                        </a:lnSpc>
                        <a:spcBef>
                          <a:spcPts val="0"/>
                        </a:spcBef>
                        <a:spcAft>
                          <a:spcPts val="0"/>
                        </a:spcAft>
                        <a:buNone/>
                      </a:pPr>
                      <a:r>
                        <a:rPr lang="en-GB" sz="1400" b="1">
                          <a:solidFill>
                            <a:srgbClr val="156C80"/>
                          </a:solidFill>
                        </a:rPr>
                        <a:t>Embedding Model</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all-mpnet-base-v2</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all-MiniLM-L6-v2</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bge-small-en-v1.5</a:t>
                      </a:r>
                      <a:endParaRPr sz="600"/>
                    </a:p>
                  </a:txBody>
                  <a:tcPr marL="45725" marR="45725" marT="45725" marB="457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4200">
                <a:tc>
                  <a:txBody>
                    <a:bodyPr/>
                    <a:lstStyle/>
                    <a:p>
                      <a:pPr marL="0" lvl="0" indent="0" algn="ctr" rtl="0">
                        <a:spcBef>
                          <a:spcPts val="0"/>
                        </a:spcBef>
                        <a:spcAft>
                          <a:spcPts val="0"/>
                        </a:spcAft>
                        <a:buNone/>
                      </a:pPr>
                      <a:r>
                        <a:rPr lang="en-GB" sz="1400" b="1"/>
                        <a:t>recall@1</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b="1"/>
                        <a:t>90.5%</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82.5%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75.1%</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4200">
                <a:tc>
                  <a:txBody>
                    <a:bodyPr/>
                    <a:lstStyle/>
                    <a:p>
                      <a:pPr marL="0" lvl="0" indent="0" algn="ctr" rtl="0">
                        <a:spcBef>
                          <a:spcPts val="0"/>
                        </a:spcBef>
                        <a:spcAft>
                          <a:spcPts val="0"/>
                        </a:spcAft>
                        <a:buNone/>
                      </a:pPr>
                      <a:r>
                        <a:rPr lang="en-GB" sz="1400" b="1"/>
                        <a:t>recall@3</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b="1"/>
                        <a:t>94.5%</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88.5%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80.5%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4200">
                <a:tc>
                  <a:txBody>
                    <a:bodyPr/>
                    <a:lstStyle/>
                    <a:p>
                      <a:pPr marL="0" lvl="0" indent="0" algn="ctr" rtl="0">
                        <a:spcBef>
                          <a:spcPts val="0"/>
                        </a:spcBef>
                        <a:spcAft>
                          <a:spcPts val="0"/>
                        </a:spcAft>
                        <a:buNone/>
                      </a:pPr>
                      <a:r>
                        <a:rPr lang="en-GB" sz="1400" b="1"/>
                        <a:t>recall@5</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b="1"/>
                        <a:t>96%</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90%</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85.3%</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94200">
                <a:tc>
                  <a:txBody>
                    <a:bodyPr/>
                    <a:lstStyle/>
                    <a:p>
                      <a:pPr marL="0" lvl="0" indent="0" algn="ctr" rtl="0">
                        <a:spcBef>
                          <a:spcPts val="0"/>
                        </a:spcBef>
                        <a:spcAft>
                          <a:spcPts val="0"/>
                        </a:spcAft>
                        <a:buNone/>
                      </a:pPr>
                      <a:r>
                        <a:rPr lang="en-GB" sz="1400" b="1"/>
                        <a:t>recall@10</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a:t>97.5%</a:t>
                      </a:r>
                      <a:endParaRPr sz="16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93.5%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90.2%</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68" name="Google Shape;668;p62"/>
          <p:cNvSpPr txBox="1"/>
          <p:nvPr/>
        </p:nvSpPr>
        <p:spPr>
          <a:xfrm>
            <a:off x="1395400" y="4396200"/>
            <a:ext cx="1378500" cy="671100"/>
          </a:xfrm>
          <a:prstGeom prst="rect">
            <a:avLst/>
          </a:prstGeom>
          <a:noFill/>
          <a:ln>
            <a:noFill/>
          </a:ln>
        </p:spPr>
        <p:txBody>
          <a:bodyPr spcFirstLastPara="1" wrap="square" lIns="45725" tIns="45725" rIns="45725" bIns="45725" anchor="t" anchorCtr="0">
            <a:spAutoFit/>
          </a:bodyPr>
          <a:lstStyle/>
          <a:p>
            <a:pPr marL="0" lvl="0" indent="0" algn="ctr" rtl="0">
              <a:lnSpc>
                <a:spcPct val="140000"/>
              </a:lnSpc>
              <a:spcBef>
                <a:spcPts val="0"/>
              </a:spcBef>
              <a:spcAft>
                <a:spcPts val="0"/>
              </a:spcAft>
              <a:buNone/>
            </a:pPr>
            <a:r>
              <a:rPr lang="en-GB" sz="1400" b="1">
                <a:solidFill>
                  <a:srgbClr val="156C80"/>
                </a:solidFill>
              </a:rPr>
              <a:t>Clustering</a:t>
            </a:r>
            <a:endParaRPr sz="1400">
              <a:solidFill>
                <a:srgbClr val="156C80"/>
              </a:solidFill>
            </a:endParaRPr>
          </a:p>
          <a:p>
            <a:pPr marL="0" lvl="0" indent="0" algn="ctr" rtl="0">
              <a:spcBef>
                <a:spcPts val="0"/>
              </a:spcBef>
              <a:spcAft>
                <a:spcPts val="0"/>
              </a:spcAft>
              <a:buNone/>
            </a:pPr>
            <a:endParaRPr sz="1800">
              <a:solidFill>
                <a:schemeClr val="dk2"/>
              </a:solidFill>
            </a:endParaRPr>
          </a:p>
        </p:txBody>
      </p:sp>
      <p:sp>
        <p:nvSpPr>
          <p:cNvPr id="669" name="Google Shape;669;p62"/>
          <p:cNvSpPr txBox="1"/>
          <p:nvPr/>
        </p:nvSpPr>
        <p:spPr>
          <a:xfrm>
            <a:off x="6502913" y="4437200"/>
            <a:ext cx="1378500" cy="671100"/>
          </a:xfrm>
          <a:prstGeom prst="rect">
            <a:avLst/>
          </a:prstGeom>
          <a:noFill/>
          <a:ln>
            <a:noFill/>
          </a:ln>
        </p:spPr>
        <p:txBody>
          <a:bodyPr spcFirstLastPara="1" wrap="square" lIns="45725" tIns="45725" rIns="45725" bIns="45725" anchor="t" anchorCtr="0">
            <a:spAutoFit/>
          </a:bodyPr>
          <a:lstStyle/>
          <a:p>
            <a:pPr marL="0" lvl="0" indent="0" algn="ctr" rtl="0">
              <a:lnSpc>
                <a:spcPct val="140000"/>
              </a:lnSpc>
              <a:spcBef>
                <a:spcPts val="0"/>
              </a:spcBef>
              <a:spcAft>
                <a:spcPts val="0"/>
              </a:spcAft>
              <a:buNone/>
            </a:pPr>
            <a:r>
              <a:rPr lang="en-GB" sz="1400" b="1">
                <a:solidFill>
                  <a:srgbClr val="156C80"/>
                </a:solidFill>
              </a:rPr>
              <a:t>Nearest Vector</a:t>
            </a:r>
            <a:endParaRPr sz="1400">
              <a:solidFill>
                <a:srgbClr val="156C80"/>
              </a:solidFill>
            </a:endParaRPr>
          </a:p>
          <a:p>
            <a:pPr marL="0" lvl="0" indent="0" algn="ctr" rtl="0">
              <a:spcBef>
                <a:spcPts val="0"/>
              </a:spcBef>
              <a:spcAft>
                <a:spcPts val="0"/>
              </a:spcAft>
              <a:buNone/>
            </a:pPr>
            <a:endParaRPr sz="18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673"/>
        <p:cNvGrpSpPr/>
        <p:nvPr/>
      </p:nvGrpSpPr>
      <p:grpSpPr>
        <a:xfrm>
          <a:off x="0" y="0"/>
          <a:ext cx="0" cy="0"/>
          <a:chOff x="0" y="0"/>
          <a:chExt cx="0" cy="0"/>
        </a:xfrm>
      </p:grpSpPr>
      <p:sp>
        <p:nvSpPr>
          <p:cNvPr id="674" name="Google Shape;674;p63"/>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75" name="Google Shape;675;p63"/>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76" name="Google Shape;676;p63"/>
          <p:cNvSpPr txBox="1"/>
          <p:nvPr/>
        </p:nvSpPr>
        <p:spPr>
          <a:xfrm>
            <a:off x="38550" y="1155975"/>
            <a:ext cx="6393600" cy="1200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Evaluation Metrics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recall@k, for </a:t>
            </a:r>
            <a:r>
              <a:rPr lang="en-GB" sz="1500" b="1">
                <a:solidFill>
                  <a:srgbClr val="156C80"/>
                </a:solidFill>
              </a:rPr>
              <a:t>problem statements</a:t>
            </a:r>
            <a:endParaRPr sz="1500" b="1">
              <a:solidFill>
                <a:srgbClr val="156C80"/>
              </a:solidFill>
            </a:endParaRPr>
          </a:p>
          <a:p>
            <a:pPr marL="685800" lvl="0" indent="0" algn="l" rtl="0">
              <a:lnSpc>
                <a:spcPct val="140000"/>
              </a:lnSpc>
              <a:spcBef>
                <a:spcPts val="0"/>
              </a:spcBef>
              <a:spcAft>
                <a:spcPts val="0"/>
              </a:spcAft>
              <a:buNone/>
            </a:pPr>
            <a:endParaRPr sz="1500" b="1">
              <a:solidFill>
                <a:srgbClr val="156C80"/>
              </a:solidFill>
            </a:endParaRPr>
          </a:p>
          <a:p>
            <a:pPr marL="0" lvl="0" indent="0" algn="l" rtl="0">
              <a:lnSpc>
                <a:spcPct val="140000"/>
              </a:lnSpc>
              <a:spcBef>
                <a:spcPts val="0"/>
              </a:spcBef>
              <a:spcAft>
                <a:spcPts val="0"/>
              </a:spcAft>
              <a:buNone/>
            </a:pPr>
            <a:endParaRPr sz="1500">
              <a:solidFill>
                <a:srgbClr val="156C80"/>
              </a:solidFill>
            </a:endParaRPr>
          </a:p>
        </p:txBody>
      </p:sp>
      <p:sp>
        <p:nvSpPr>
          <p:cNvPr id="677" name="Google Shape;677;p63"/>
          <p:cNvSpPr txBox="1"/>
          <p:nvPr/>
        </p:nvSpPr>
        <p:spPr>
          <a:xfrm>
            <a:off x="1274213" y="263663"/>
            <a:ext cx="5228700" cy="7389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Problems Similarity Model</a:t>
            </a:r>
            <a:endParaRPr sz="2200"/>
          </a:p>
        </p:txBody>
      </p:sp>
      <p:sp>
        <p:nvSpPr>
          <p:cNvPr id="678" name="Google Shape;678;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39</a:t>
            </a:fld>
            <a:endParaRPr/>
          </a:p>
        </p:txBody>
      </p:sp>
      <p:pic>
        <p:nvPicPr>
          <p:cNvPr id="679" name="Google Shape;679;p63"/>
          <p:cNvPicPr preferRelativeResize="0"/>
          <p:nvPr/>
        </p:nvPicPr>
        <p:blipFill>
          <a:blip r:embed="rId5">
            <a:alphaModFix/>
          </a:blip>
          <a:stretch>
            <a:fillRect/>
          </a:stretch>
        </p:blipFill>
        <p:spPr>
          <a:xfrm>
            <a:off x="98188" y="2021925"/>
            <a:ext cx="4232851" cy="2294962"/>
          </a:xfrm>
          <a:prstGeom prst="rect">
            <a:avLst/>
          </a:prstGeom>
          <a:noFill/>
          <a:ln>
            <a:noFill/>
          </a:ln>
        </p:spPr>
      </p:pic>
      <p:pic>
        <p:nvPicPr>
          <p:cNvPr id="680" name="Google Shape;680;p63"/>
          <p:cNvPicPr preferRelativeResize="0"/>
          <p:nvPr/>
        </p:nvPicPr>
        <p:blipFill>
          <a:blip r:embed="rId6">
            <a:alphaModFix/>
          </a:blip>
          <a:stretch>
            <a:fillRect/>
          </a:stretch>
        </p:blipFill>
        <p:spPr>
          <a:xfrm>
            <a:off x="4270525" y="1983825"/>
            <a:ext cx="4453862" cy="2368888"/>
          </a:xfrm>
          <a:prstGeom prst="rect">
            <a:avLst/>
          </a:prstGeom>
          <a:noFill/>
          <a:ln>
            <a:noFill/>
          </a:ln>
        </p:spPr>
      </p:pic>
      <p:sp>
        <p:nvSpPr>
          <p:cNvPr id="681" name="Google Shape;681;p63"/>
          <p:cNvSpPr txBox="1"/>
          <p:nvPr/>
        </p:nvSpPr>
        <p:spPr>
          <a:xfrm>
            <a:off x="1395400" y="4396200"/>
            <a:ext cx="1378500" cy="671100"/>
          </a:xfrm>
          <a:prstGeom prst="rect">
            <a:avLst/>
          </a:prstGeom>
          <a:noFill/>
          <a:ln>
            <a:noFill/>
          </a:ln>
        </p:spPr>
        <p:txBody>
          <a:bodyPr spcFirstLastPara="1" wrap="square" lIns="45725" tIns="45725" rIns="45725" bIns="45725" anchor="t" anchorCtr="0">
            <a:spAutoFit/>
          </a:bodyPr>
          <a:lstStyle/>
          <a:p>
            <a:pPr marL="0" lvl="0" indent="0" algn="ctr" rtl="0">
              <a:lnSpc>
                <a:spcPct val="140000"/>
              </a:lnSpc>
              <a:spcBef>
                <a:spcPts val="0"/>
              </a:spcBef>
              <a:spcAft>
                <a:spcPts val="0"/>
              </a:spcAft>
              <a:buNone/>
            </a:pPr>
            <a:r>
              <a:rPr lang="en-GB" sz="1400" b="1">
                <a:solidFill>
                  <a:srgbClr val="156C80"/>
                </a:solidFill>
              </a:rPr>
              <a:t>Clustering</a:t>
            </a:r>
            <a:endParaRPr sz="1400">
              <a:solidFill>
                <a:srgbClr val="156C80"/>
              </a:solidFill>
            </a:endParaRPr>
          </a:p>
          <a:p>
            <a:pPr marL="0" lvl="0" indent="0" algn="ctr" rtl="0">
              <a:spcBef>
                <a:spcPts val="0"/>
              </a:spcBef>
              <a:spcAft>
                <a:spcPts val="0"/>
              </a:spcAft>
              <a:buNone/>
            </a:pPr>
            <a:endParaRPr sz="1800">
              <a:solidFill>
                <a:schemeClr val="dk2"/>
              </a:solidFill>
            </a:endParaRPr>
          </a:p>
        </p:txBody>
      </p:sp>
      <p:sp>
        <p:nvSpPr>
          <p:cNvPr id="682" name="Google Shape;682;p63"/>
          <p:cNvSpPr txBox="1"/>
          <p:nvPr/>
        </p:nvSpPr>
        <p:spPr>
          <a:xfrm>
            <a:off x="6502913" y="4437200"/>
            <a:ext cx="1378500" cy="671100"/>
          </a:xfrm>
          <a:prstGeom prst="rect">
            <a:avLst/>
          </a:prstGeom>
          <a:noFill/>
          <a:ln>
            <a:noFill/>
          </a:ln>
        </p:spPr>
        <p:txBody>
          <a:bodyPr spcFirstLastPara="1" wrap="square" lIns="45725" tIns="45725" rIns="45725" bIns="45725" anchor="t" anchorCtr="0">
            <a:spAutoFit/>
          </a:bodyPr>
          <a:lstStyle/>
          <a:p>
            <a:pPr marL="0" lvl="0" indent="0" algn="ctr" rtl="0">
              <a:lnSpc>
                <a:spcPct val="140000"/>
              </a:lnSpc>
              <a:spcBef>
                <a:spcPts val="0"/>
              </a:spcBef>
              <a:spcAft>
                <a:spcPts val="0"/>
              </a:spcAft>
              <a:buNone/>
            </a:pPr>
            <a:r>
              <a:rPr lang="en-GB" sz="1400" b="1">
                <a:solidFill>
                  <a:srgbClr val="156C80"/>
                </a:solidFill>
              </a:rPr>
              <a:t>Nearest Vector</a:t>
            </a:r>
            <a:endParaRPr sz="1400">
              <a:solidFill>
                <a:srgbClr val="156C80"/>
              </a:solidFill>
            </a:endParaRPr>
          </a:p>
          <a:p>
            <a:pPr marL="0" lvl="0" indent="0" algn="ctr" rtl="0">
              <a:spcBef>
                <a:spcPts val="0"/>
              </a:spcBef>
              <a:spcAft>
                <a:spcPts val="0"/>
              </a:spcAft>
              <a:buNone/>
            </a:pP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122"/>
        <p:cNvGrpSpPr/>
        <p:nvPr/>
      </p:nvGrpSpPr>
      <p:grpSpPr>
        <a:xfrm>
          <a:off x="0" y="0"/>
          <a:ext cx="0" cy="0"/>
          <a:chOff x="0" y="0"/>
          <a:chExt cx="0" cy="0"/>
        </a:xfrm>
      </p:grpSpPr>
      <p:sp>
        <p:nvSpPr>
          <p:cNvPr id="123" name="Google Shape;123;p28"/>
          <p:cNvSpPr/>
          <p:nvPr/>
        </p:nvSpPr>
        <p:spPr>
          <a:xfrm>
            <a:off x="-31751" y="311239"/>
            <a:ext cx="2501308" cy="1038673"/>
          </a:xfrm>
          <a:custGeom>
            <a:avLst/>
            <a:gdLst/>
            <a:ahLst/>
            <a:cxnLst/>
            <a:rect l="l" t="t" r="r" b="b"/>
            <a:pathLst>
              <a:path w="5002616" h="2077345" extrusionOk="0">
                <a:moveTo>
                  <a:pt x="0" y="0"/>
                </a:moveTo>
                <a:lnTo>
                  <a:pt x="5002616" y="0"/>
                </a:lnTo>
                <a:lnTo>
                  <a:pt x="5002616" y="2077345"/>
                </a:lnTo>
                <a:lnTo>
                  <a:pt x="0" y="207734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24" name="Google Shape;124;p28"/>
          <p:cNvSpPr/>
          <p:nvPr/>
        </p:nvSpPr>
        <p:spPr>
          <a:xfrm>
            <a:off x="5623094" y="4525918"/>
            <a:ext cx="3552596" cy="527728"/>
          </a:xfrm>
          <a:custGeom>
            <a:avLst/>
            <a:gdLst/>
            <a:ahLst/>
            <a:cxnLst/>
            <a:rect l="l" t="t" r="r" b="b"/>
            <a:pathLst>
              <a:path w="7105193" h="1055456" extrusionOk="0">
                <a:moveTo>
                  <a:pt x="0" y="0"/>
                </a:moveTo>
                <a:lnTo>
                  <a:pt x="7105192" y="0"/>
                </a:lnTo>
                <a:lnTo>
                  <a:pt x="7105192" y="1055456"/>
                </a:lnTo>
                <a:lnTo>
                  <a:pt x="0" y="105545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25" name="Google Shape;125;p28"/>
          <p:cNvSpPr txBox="1"/>
          <p:nvPr/>
        </p:nvSpPr>
        <p:spPr>
          <a:xfrm>
            <a:off x="2835716" y="454166"/>
            <a:ext cx="38388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Clr>
                <a:srgbClr val="000000"/>
              </a:buClr>
              <a:buSzPts val="3200"/>
              <a:buFont typeface="Arial"/>
              <a:buNone/>
            </a:pPr>
            <a:r>
              <a:rPr lang="en-GB" sz="3200" b="1" i="0" u="none" strike="noStrike" cap="none">
                <a:solidFill>
                  <a:srgbClr val="156C80"/>
                </a:solidFill>
                <a:latin typeface="Tomorrow"/>
                <a:ea typeface="Tomorrow"/>
                <a:cs typeface="Tomorrow"/>
                <a:sym typeface="Tomorrow"/>
              </a:rPr>
              <a:t>Table Of Content</a:t>
            </a:r>
            <a:endParaRPr sz="700" b="0" i="0" u="none" strike="noStrike" cap="none">
              <a:solidFill>
                <a:srgbClr val="000000"/>
              </a:solidFill>
              <a:latin typeface="Arial"/>
              <a:ea typeface="Arial"/>
              <a:cs typeface="Arial"/>
              <a:sym typeface="Arial"/>
            </a:endParaRPr>
          </a:p>
        </p:txBody>
      </p:sp>
      <p:sp>
        <p:nvSpPr>
          <p:cNvPr id="126" name="Google Shape;126;p28"/>
          <p:cNvSpPr/>
          <p:nvPr/>
        </p:nvSpPr>
        <p:spPr>
          <a:xfrm>
            <a:off x="6088025" y="1590275"/>
            <a:ext cx="2627771" cy="805515"/>
          </a:xfrm>
          <a:custGeom>
            <a:avLst/>
            <a:gdLst/>
            <a:ahLst/>
            <a:cxnLst/>
            <a:rect l="l" t="t" r="r" b="b"/>
            <a:pathLst>
              <a:path w="4756147" h="1611030" extrusionOk="0">
                <a:moveTo>
                  <a:pt x="0" y="0"/>
                </a:moveTo>
                <a:lnTo>
                  <a:pt x="4756147" y="0"/>
                </a:lnTo>
                <a:lnTo>
                  <a:pt x="4756147" y="1611030"/>
                </a:lnTo>
                <a:lnTo>
                  <a:pt x="0" y="1611030"/>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27" name="Google Shape;127;p28"/>
          <p:cNvSpPr txBox="1"/>
          <p:nvPr/>
        </p:nvSpPr>
        <p:spPr>
          <a:xfrm>
            <a:off x="6679753" y="1821403"/>
            <a:ext cx="1627200" cy="2772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Clr>
                <a:schemeClr val="dk1"/>
              </a:buClr>
              <a:buSzPts val="1100"/>
              <a:buFont typeface="Arial"/>
              <a:buNone/>
            </a:pPr>
            <a:r>
              <a:rPr lang="en-GB" sz="1800" b="1" dirty="0">
                <a:solidFill>
                  <a:srgbClr val="156C80"/>
                </a:solidFill>
                <a:latin typeface="Tomorrow"/>
                <a:ea typeface="Tomorrow"/>
                <a:cs typeface="Tomorrow"/>
                <a:sym typeface="Tomorrow"/>
              </a:rPr>
              <a:t>Objectives</a:t>
            </a:r>
            <a:endParaRPr sz="1800" b="1" dirty="0">
              <a:solidFill>
                <a:srgbClr val="156C80"/>
              </a:solidFill>
              <a:latin typeface="Tomorrow"/>
              <a:ea typeface="Tomorrow"/>
              <a:cs typeface="Tomorrow"/>
              <a:sym typeface="Tomorrow"/>
            </a:endParaRPr>
          </a:p>
        </p:txBody>
      </p:sp>
      <p:sp>
        <p:nvSpPr>
          <p:cNvPr id="128" name="Google Shape;128;p28"/>
          <p:cNvSpPr txBox="1"/>
          <p:nvPr/>
        </p:nvSpPr>
        <p:spPr>
          <a:xfrm>
            <a:off x="6262425" y="1679613"/>
            <a:ext cx="331500" cy="2001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SzPts val="1300"/>
              <a:buFont typeface="Arial"/>
              <a:buNone/>
            </a:pPr>
            <a:r>
              <a:rPr lang="en-GB" sz="1300" b="0" i="0" u="none" strike="noStrike" cap="none">
                <a:solidFill>
                  <a:srgbClr val="156C80"/>
                </a:solidFill>
                <a:latin typeface="Tomorrow"/>
                <a:ea typeface="Tomorrow"/>
                <a:cs typeface="Tomorrow"/>
                <a:sym typeface="Tomorrow"/>
              </a:rPr>
              <a:t>0</a:t>
            </a:r>
            <a:r>
              <a:rPr lang="en-GB" sz="1300">
                <a:solidFill>
                  <a:srgbClr val="156C80"/>
                </a:solidFill>
                <a:latin typeface="Tomorrow"/>
                <a:ea typeface="Tomorrow"/>
                <a:cs typeface="Tomorrow"/>
                <a:sym typeface="Tomorrow"/>
              </a:rPr>
              <a:t>3</a:t>
            </a:r>
            <a:endParaRPr sz="1300" b="0" i="0" u="none" strike="noStrike" cap="none">
              <a:solidFill>
                <a:srgbClr val="000000"/>
              </a:solidFill>
              <a:latin typeface="Arial"/>
              <a:ea typeface="Arial"/>
              <a:cs typeface="Arial"/>
              <a:sym typeface="Arial"/>
            </a:endParaRPr>
          </a:p>
        </p:txBody>
      </p:sp>
      <p:sp>
        <p:nvSpPr>
          <p:cNvPr id="129" name="Google Shape;129;p28"/>
          <p:cNvSpPr/>
          <p:nvPr/>
        </p:nvSpPr>
        <p:spPr>
          <a:xfrm>
            <a:off x="372225" y="1571931"/>
            <a:ext cx="2627771" cy="805515"/>
          </a:xfrm>
          <a:custGeom>
            <a:avLst/>
            <a:gdLst/>
            <a:ahLst/>
            <a:cxnLst/>
            <a:rect l="l" t="t" r="r" b="b"/>
            <a:pathLst>
              <a:path w="4756147" h="1611030" extrusionOk="0">
                <a:moveTo>
                  <a:pt x="0" y="0"/>
                </a:moveTo>
                <a:lnTo>
                  <a:pt x="4756147" y="0"/>
                </a:lnTo>
                <a:lnTo>
                  <a:pt x="4756147" y="1611030"/>
                </a:lnTo>
                <a:lnTo>
                  <a:pt x="0" y="1611030"/>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30" name="Google Shape;130;p28"/>
          <p:cNvSpPr txBox="1"/>
          <p:nvPr/>
        </p:nvSpPr>
        <p:spPr>
          <a:xfrm>
            <a:off x="972200" y="1824669"/>
            <a:ext cx="1627200" cy="2772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Clr>
                <a:schemeClr val="dk1"/>
              </a:buClr>
              <a:buSzPts val="600"/>
              <a:buFont typeface="Arial"/>
              <a:buNone/>
            </a:pPr>
            <a:r>
              <a:rPr lang="en-GB" sz="1800" b="1">
                <a:solidFill>
                  <a:srgbClr val="156C80"/>
                </a:solidFill>
                <a:latin typeface="Tomorrow"/>
                <a:ea typeface="Tomorrow"/>
                <a:cs typeface="Tomorrow"/>
                <a:sym typeface="Tomorrow"/>
              </a:rPr>
              <a:t>Introduction</a:t>
            </a:r>
            <a:endParaRPr sz="1800" b="1">
              <a:solidFill>
                <a:srgbClr val="156C80"/>
              </a:solidFill>
              <a:latin typeface="Tomorrow"/>
              <a:ea typeface="Tomorrow"/>
              <a:cs typeface="Tomorrow"/>
              <a:sym typeface="Tomorrow"/>
            </a:endParaRPr>
          </a:p>
        </p:txBody>
      </p:sp>
      <p:sp>
        <p:nvSpPr>
          <p:cNvPr id="131" name="Google Shape;131;p28"/>
          <p:cNvSpPr txBox="1"/>
          <p:nvPr/>
        </p:nvSpPr>
        <p:spPr>
          <a:xfrm>
            <a:off x="546625" y="1661269"/>
            <a:ext cx="331500" cy="2001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SzPts val="1300"/>
              <a:buFont typeface="Arial"/>
              <a:buNone/>
            </a:pPr>
            <a:r>
              <a:rPr lang="en-GB" sz="1300" b="0" i="0" u="none" strike="noStrike" cap="none">
                <a:solidFill>
                  <a:srgbClr val="156C80"/>
                </a:solidFill>
                <a:latin typeface="Tomorrow"/>
                <a:ea typeface="Tomorrow"/>
                <a:cs typeface="Tomorrow"/>
                <a:sym typeface="Tomorrow"/>
              </a:rPr>
              <a:t>0</a:t>
            </a:r>
            <a:r>
              <a:rPr lang="en-GB" sz="1300">
                <a:solidFill>
                  <a:srgbClr val="156C80"/>
                </a:solidFill>
                <a:latin typeface="Tomorrow"/>
                <a:ea typeface="Tomorrow"/>
                <a:cs typeface="Tomorrow"/>
                <a:sym typeface="Tomorrow"/>
              </a:rPr>
              <a:t>1</a:t>
            </a:r>
            <a:endParaRPr sz="1300" b="0" i="0" u="none" strike="noStrike" cap="none">
              <a:solidFill>
                <a:srgbClr val="000000"/>
              </a:solidFill>
              <a:latin typeface="Arial"/>
              <a:ea typeface="Arial"/>
              <a:cs typeface="Arial"/>
              <a:sym typeface="Arial"/>
            </a:endParaRPr>
          </a:p>
        </p:txBody>
      </p:sp>
      <p:sp>
        <p:nvSpPr>
          <p:cNvPr id="132" name="Google Shape;132;p28"/>
          <p:cNvSpPr/>
          <p:nvPr/>
        </p:nvSpPr>
        <p:spPr>
          <a:xfrm>
            <a:off x="3261362" y="1572538"/>
            <a:ext cx="2627771" cy="805515"/>
          </a:xfrm>
          <a:custGeom>
            <a:avLst/>
            <a:gdLst/>
            <a:ahLst/>
            <a:cxnLst/>
            <a:rect l="l" t="t" r="r" b="b"/>
            <a:pathLst>
              <a:path w="4756147" h="1611030" extrusionOk="0">
                <a:moveTo>
                  <a:pt x="0" y="0"/>
                </a:moveTo>
                <a:lnTo>
                  <a:pt x="4756147" y="0"/>
                </a:lnTo>
                <a:lnTo>
                  <a:pt x="4756147" y="1611030"/>
                </a:lnTo>
                <a:lnTo>
                  <a:pt x="0" y="1611030"/>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33" name="Google Shape;133;p28"/>
          <p:cNvSpPr txBox="1"/>
          <p:nvPr/>
        </p:nvSpPr>
        <p:spPr>
          <a:xfrm>
            <a:off x="3975638" y="1817055"/>
            <a:ext cx="1627200" cy="2772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Clr>
                <a:schemeClr val="dk1"/>
              </a:buClr>
              <a:buSzPts val="1100"/>
              <a:buFont typeface="Arial"/>
              <a:buNone/>
            </a:pPr>
            <a:r>
              <a:rPr lang="en-GB" sz="1800" b="1" dirty="0">
                <a:solidFill>
                  <a:srgbClr val="156C80"/>
                </a:solidFill>
                <a:latin typeface="Tomorrow"/>
                <a:ea typeface="Tomorrow"/>
                <a:cs typeface="Tomorrow"/>
                <a:sym typeface="Tomorrow"/>
              </a:rPr>
              <a:t>Motivation</a:t>
            </a:r>
            <a:endParaRPr sz="1800" b="1" dirty="0">
              <a:solidFill>
                <a:srgbClr val="156C80"/>
              </a:solidFill>
              <a:latin typeface="Tomorrow"/>
              <a:ea typeface="Tomorrow"/>
              <a:cs typeface="Tomorrow"/>
              <a:sym typeface="Tomorrow"/>
            </a:endParaRPr>
          </a:p>
        </p:txBody>
      </p:sp>
      <p:sp>
        <p:nvSpPr>
          <p:cNvPr id="134" name="Google Shape;134;p28"/>
          <p:cNvSpPr txBox="1"/>
          <p:nvPr/>
        </p:nvSpPr>
        <p:spPr>
          <a:xfrm>
            <a:off x="3435763" y="1661875"/>
            <a:ext cx="331500" cy="2001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SzPts val="1300"/>
              <a:buFont typeface="Arial"/>
              <a:buNone/>
            </a:pPr>
            <a:r>
              <a:rPr lang="en-GB" sz="1300" b="0" i="0" u="none" strike="noStrike" cap="none">
                <a:solidFill>
                  <a:srgbClr val="156C80"/>
                </a:solidFill>
                <a:latin typeface="Tomorrow"/>
                <a:ea typeface="Tomorrow"/>
                <a:cs typeface="Tomorrow"/>
                <a:sym typeface="Tomorrow"/>
              </a:rPr>
              <a:t>0</a:t>
            </a:r>
            <a:r>
              <a:rPr lang="en-GB" sz="1300">
                <a:solidFill>
                  <a:srgbClr val="156C80"/>
                </a:solidFill>
                <a:latin typeface="Tomorrow"/>
                <a:ea typeface="Tomorrow"/>
                <a:cs typeface="Tomorrow"/>
                <a:sym typeface="Tomorrow"/>
              </a:rPr>
              <a:t>2</a:t>
            </a:r>
            <a:endParaRPr sz="1300" b="0" i="0" u="none" strike="noStrike" cap="none">
              <a:solidFill>
                <a:srgbClr val="000000"/>
              </a:solidFill>
              <a:latin typeface="Arial"/>
              <a:ea typeface="Arial"/>
              <a:cs typeface="Arial"/>
              <a:sym typeface="Arial"/>
            </a:endParaRPr>
          </a:p>
        </p:txBody>
      </p:sp>
      <p:sp>
        <p:nvSpPr>
          <p:cNvPr id="135" name="Google Shape;135;p28"/>
          <p:cNvSpPr/>
          <p:nvPr/>
        </p:nvSpPr>
        <p:spPr>
          <a:xfrm>
            <a:off x="6164225" y="2618975"/>
            <a:ext cx="2627771" cy="805515"/>
          </a:xfrm>
          <a:custGeom>
            <a:avLst/>
            <a:gdLst/>
            <a:ahLst/>
            <a:cxnLst/>
            <a:rect l="l" t="t" r="r" b="b"/>
            <a:pathLst>
              <a:path w="4756147" h="1611030" extrusionOk="0">
                <a:moveTo>
                  <a:pt x="0" y="0"/>
                </a:moveTo>
                <a:lnTo>
                  <a:pt x="4756147" y="0"/>
                </a:lnTo>
                <a:lnTo>
                  <a:pt x="4756147" y="1611030"/>
                </a:lnTo>
                <a:lnTo>
                  <a:pt x="0" y="1611030"/>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36" name="Google Shape;136;p28"/>
          <p:cNvSpPr txBox="1"/>
          <p:nvPr/>
        </p:nvSpPr>
        <p:spPr>
          <a:xfrm>
            <a:off x="6746325" y="2634815"/>
            <a:ext cx="1627200" cy="6651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Clr>
                <a:schemeClr val="dk1"/>
              </a:buClr>
              <a:buSzPts val="600"/>
              <a:buFont typeface="Arial"/>
              <a:buNone/>
            </a:pPr>
            <a:r>
              <a:rPr lang="en-GB" sz="1800" b="1" dirty="0">
                <a:solidFill>
                  <a:srgbClr val="156C80"/>
                </a:solidFill>
                <a:latin typeface="Tomorrow"/>
                <a:ea typeface="Tomorrow"/>
                <a:cs typeface="Tomorrow"/>
                <a:sym typeface="Tomorrow"/>
              </a:rPr>
              <a:t>Phases Description </a:t>
            </a:r>
            <a:endParaRPr sz="1800" b="1" dirty="0">
              <a:solidFill>
                <a:srgbClr val="156C80"/>
              </a:solidFill>
              <a:latin typeface="Tomorrow"/>
              <a:ea typeface="Tomorrow"/>
              <a:cs typeface="Tomorrow"/>
              <a:sym typeface="Tomorrow"/>
            </a:endParaRPr>
          </a:p>
        </p:txBody>
      </p:sp>
      <p:sp>
        <p:nvSpPr>
          <p:cNvPr id="137" name="Google Shape;137;p28"/>
          <p:cNvSpPr txBox="1"/>
          <p:nvPr/>
        </p:nvSpPr>
        <p:spPr>
          <a:xfrm>
            <a:off x="6338625" y="2708313"/>
            <a:ext cx="331500" cy="2001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SzPts val="1300"/>
              <a:buFont typeface="Arial"/>
              <a:buNone/>
            </a:pPr>
            <a:r>
              <a:rPr lang="en-GB" sz="1300" b="0" i="0" u="none" strike="noStrike" cap="none">
                <a:solidFill>
                  <a:srgbClr val="156C80"/>
                </a:solidFill>
                <a:latin typeface="Tomorrow"/>
                <a:ea typeface="Tomorrow"/>
                <a:cs typeface="Tomorrow"/>
                <a:sym typeface="Tomorrow"/>
              </a:rPr>
              <a:t>0</a:t>
            </a:r>
            <a:r>
              <a:rPr lang="en-GB" sz="1300">
                <a:solidFill>
                  <a:srgbClr val="156C80"/>
                </a:solidFill>
                <a:latin typeface="Tomorrow"/>
                <a:ea typeface="Tomorrow"/>
                <a:cs typeface="Tomorrow"/>
                <a:sym typeface="Tomorrow"/>
              </a:rPr>
              <a:t>6</a:t>
            </a:r>
            <a:endParaRPr sz="1300" b="0" i="0" u="none" strike="noStrike" cap="none">
              <a:solidFill>
                <a:srgbClr val="000000"/>
              </a:solidFill>
              <a:latin typeface="Arial"/>
              <a:ea typeface="Arial"/>
              <a:cs typeface="Arial"/>
              <a:sym typeface="Arial"/>
            </a:endParaRPr>
          </a:p>
        </p:txBody>
      </p:sp>
      <p:sp>
        <p:nvSpPr>
          <p:cNvPr id="138" name="Google Shape;138;p28"/>
          <p:cNvSpPr/>
          <p:nvPr/>
        </p:nvSpPr>
        <p:spPr>
          <a:xfrm>
            <a:off x="365763" y="2601238"/>
            <a:ext cx="2627771" cy="805515"/>
          </a:xfrm>
          <a:custGeom>
            <a:avLst/>
            <a:gdLst/>
            <a:ahLst/>
            <a:cxnLst/>
            <a:rect l="l" t="t" r="r" b="b"/>
            <a:pathLst>
              <a:path w="4756147" h="1611030" extrusionOk="0">
                <a:moveTo>
                  <a:pt x="0" y="0"/>
                </a:moveTo>
                <a:lnTo>
                  <a:pt x="4756147" y="0"/>
                </a:lnTo>
                <a:lnTo>
                  <a:pt x="4756147" y="1611030"/>
                </a:lnTo>
                <a:lnTo>
                  <a:pt x="0" y="1611030"/>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39" name="Google Shape;139;p28"/>
          <p:cNvSpPr txBox="1"/>
          <p:nvPr/>
        </p:nvSpPr>
        <p:spPr>
          <a:xfrm>
            <a:off x="972200" y="2632125"/>
            <a:ext cx="1773000" cy="6651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Clr>
                <a:schemeClr val="dk1"/>
              </a:buClr>
              <a:buSzPts val="600"/>
              <a:buFont typeface="Arial"/>
              <a:buNone/>
            </a:pPr>
            <a:r>
              <a:rPr lang="en-GB" sz="1800" b="1">
                <a:solidFill>
                  <a:srgbClr val="156C80"/>
                </a:solidFill>
                <a:latin typeface="Tomorrow"/>
                <a:ea typeface="Tomorrow"/>
                <a:cs typeface="Tomorrow"/>
                <a:sym typeface="Tomorrow"/>
              </a:rPr>
              <a:t>System Architecture</a:t>
            </a:r>
            <a:endParaRPr sz="1800" b="1">
              <a:solidFill>
                <a:srgbClr val="156C80"/>
              </a:solidFill>
              <a:latin typeface="Tomorrow"/>
              <a:ea typeface="Tomorrow"/>
              <a:cs typeface="Tomorrow"/>
              <a:sym typeface="Tomorrow"/>
            </a:endParaRPr>
          </a:p>
        </p:txBody>
      </p:sp>
      <p:sp>
        <p:nvSpPr>
          <p:cNvPr id="140" name="Google Shape;140;p28"/>
          <p:cNvSpPr txBox="1"/>
          <p:nvPr/>
        </p:nvSpPr>
        <p:spPr>
          <a:xfrm>
            <a:off x="540163" y="2690575"/>
            <a:ext cx="331500" cy="2001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SzPts val="1300"/>
              <a:buFont typeface="Arial"/>
              <a:buNone/>
            </a:pPr>
            <a:r>
              <a:rPr lang="en-GB" sz="1300" b="0" i="0" u="none" strike="noStrike" cap="none">
                <a:solidFill>
                  <a:srgbClr val="156C80"/>
                </a:solidFill>
                <a:latin typeface="Tomorrow"/>
                <a:ea typeface="Tomorrow"/>
                <a:cs typeface="Tomorrow"/>
                <a:sym typeface="Tomorrow"/>
              </a:rPr>
              <a:t>0</a:t>
            </a:r>
            <a:r>
              <a:rPr lang="en-GB" sz="1300">
                <a:solidFill>
                  <a:srgbClr val="156C80"/>
                </a:solidFill>
                <a:latin typeface="Tomorrow"/>
                <a:ea typeface="Tomorrow"/>
                <a:cs typeface="Tomorrow"/>
                <a:sym typeface="Tomorrow"/>
              </a:rPr>
              <a:t>4</a:t>
            </a:r>
            <a:endParaRPr sz="1300" b="0" i="0" u="none" strike="noStrike" cap="none">
              <a:solidFill>
                <a:srgbClr val="000000"/>
              </a:solidFill>
              <a:latin typeface="Arial"/>
              <a:ea typeface="Arial"/>
              <a:cs typeface="Arial"/>
              <a:sym typeface="Arial"/>
            </a:endParaRPr>
          </a:p>
        </p:txBody>
      </p:sp>
      <p:sp>
        <p:nvSpPr>
          <p:cNvPr id="141" name="Google Shape;141;p28"/>
          <p:cNvSpPr/>
          <p:nvPr/>
        </p:nvSpPr>
        <p:spPr>
          <a:xfrm>
            <a:off x="6240425" y="3647675"/>
            <a:ext cx="2627771" cy="805515"/>
          </a:xfrm>
          <a:custGeom>
            <a:avLst/>
            <a:gdLst/>
            <a:ahLst/>
            <a:cxnLst/>
            <a:rect l="l" t="t" r="r" b="b"/>
            <a:pathLst>
              <a:path w="4756147" h="1611030" extrusionOk="0">
                <a:moveTo>
                  <a:pt x="0" y="0"/>
                </a:moveTo>
                <a:lnTo>
                  <a:pt x="4756147" y="0"/>
                </a:lnTo>
                <a:lnTo>
                  <a:pt x="4756147" y="1611030"/>
                </a:lnTo>
                <a:lnTo>
                  <a:pt x="0" y="1611030"/>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42" name="Google Shape;142;p28"/>
          <p:cNvSpPr txBox="1"/>
          <p:nvPr/>
        </p:nvSpPr>
        <p:spPr>
          <a:xfrm>
            <a:off x="6889425" y="3676053"/>
            <a:ext cx="1627200" cy="6651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Clr>
                <a:schemeClr val="dk1"/>
              </a:buClr>
              <a:buSzPts val="600"/>
              <a:buFont typeface="Arial"/>
              <a:buNone/>
            </a:pPr>
            <a:r>
              <a:rPr lang="en-GB" sz="1800" b="1" dirty="0">
                <a:solidFill>
                  <a:srgbClr val="156C80"/>
                </a:solidFill>
                <a:latin typeface="Tomorrow"/>
                <a:ea typeface="Tomorrow"/>
                <a:cs typeface="Tomorrow"/>
                <a:sym typeface="Tomorrow"/>
              </a:rPr>
              <a:t>Future Work &amp; References</a:t>
            </a:r>
            <a:endParaRPr sz="1800" b="1" dirty="0">
              <a:solidFill>
                <a:srgbClr val="156C80"/>
              </a:solidFill>
              <a:latin typeface="Tomorrow"/>
              <a:ea typeface="Tomorrow"/>
              <a:cs typeface="Tomorrow"/>
              <a:sym typeface="Tomorrow"/>
            </a:endParaRPr>
          </a:p>
        </p:txBody>
      </p:sp>
      <p:sp>
        <p:nvSpPr>
          <p:cNvPr id="143" name="Google Shape;143;p28"/>
          <p:cNvSpPr txBox="1"/>
          <p:nvPr/>
        </p:nvSpPr>
        <p:spPr>
          <a:xfrm>
            <a:off x="6414825" y="3737013"/>
            <a:ext cx="331500" cy="2001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SzPts val="1300"/>
              <a:buFont typeface="Arial"/>
              <a:buNone/>
            </a:pPr>
            <a:r>
              <a:rPr lang="en-GB" sz="1300" b="0" i="0" u="none" strike="noStrike" cap="none">
                <a:solidFill>
                  <a:srgbClr val="156C80"/>
                </a:solidFill>
                <a:latin typeface="Tomorrow"/>
                <a:ea typeface="Tomorrow"/>
                <a:cs typeface="Tomorrow"/>
                <a:sym typeface="Tomorrow"/>
              </a:rPr>
              <a:t>0</a:t>
            </a:r>
            <a:r>
              <a:rPr lang="en-GB" sz="1300">
                <a:solidFill>
                  <a:srgbClr val="156C80"/>
                </a:solidFill>
                <a:latin typeface="Tomorrow"/>
                <a:ea typeface="Tomorrow"/>
                <a:cs typeface="Tomorrow"/>
                <a:sym typeface="Tomorrow"/>
              </a:rPr>
              <a:t>9</a:t>
            </a:r>
            <a:endParaRPr sz="1300" b="0" i="0" u="none" strike="noStrike" cap="none">
              <a:solidFill>
                <a:srgbClr val="000000"/>
              </a:solidFill>
              <a:latin typeface="Arial"/>
              <a:ea typeface="Arial"/>
              <a:cs typeface="Arial"/>
              <a:sym typeface="Arial"/>
            </a:endParaRPr>
          </a:p>
        </p:txBody>
      </p:sp>
      <p:sp>
        <p:nvSpPr>
          <p:cNvPr id="144" name="Google Shape;144;p28"/>
          <p:cNvSpPr/>
          <p:nvPr/>
        </p:nvSpPr>
        <p:spPr>
          <a:xfrm>
            <a:off x="524625" y="3629331"/>
            <a:ext cx="2627771" cy="805515"/>
          </a:xfrm>
          <a:custGeom>
            <a:avLst/>
            <a:gdLst/>
            <a:ahLst/>
            <a:cxnLst/>
            <a:rect l="l" t="t" r="r" b="b"/>
            <a:pathLst>
              <a:path w="4756147" h="1611030" extrusionOk="0">
                <a:moveTo>
                  <a:pt x="0" y="0"/>
                </a:moveTo>
                <a:lnTo>
                  <a:pt x="4756147" y="0"/>
                </a:lnTo>
                <a:lnTo>
                  <a:pt x="4756147" y="1611030"/>
                </a:lnTo>
                <a:lnTo>
                  <a:pt x="0" y="1611030"/>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45" name="Google Shape;145;p28"/>
          <p:cNvSpPr txBox="1"/>
          <p:nvPr/>
        </p:nvSpPr>
        <p:spPr>
          <a:xfrm>
            <a:off x="1118000" y="3653404"/>
            <a:ext cx="1627200" cy="6651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Clr>
                <a:schemeClr val="dk1"/>
              </a:buClr>
              <a:buSzPts val="600"/>
              <a:buFont typeface="Arial"/>
              <a:buNone/>
            </a:pPr>
            <a:r>
              <a:rPr lang="en-GB" sz="1800" b="1" dirty="0">
                <a:solidFill>
                  <a:srgbClr val="156C80"/>
                </a:solidFill>
                <a:latin typeface="Tomorrow"/>
                <a:ea typeface="Tomorrow"/>
                <a:cs typeface="Tomorrow"/>
                <a:sym typeface="Tomorrow"/>
              </a:rPr>
              <a:t>Experiment &amp; Results </a:t>
            </a:r>
            <a:endParaRPr sz="1800" b="1" dirty="0">
              <a:solidFill>
                <a:srgbClr val="156C80"/>
              </a:solidFill>
              <a:latin typeface="Tomorrow"/>
              <a:ea typeface="Tomorrow"/>
              <a:cs typeface="Tomorrow"/>
              <a:sym typeface="Tomorrow"/>
            </a:endParaRPr>
          </a:p>
        </p:txBody>
      </p:sp>
      <p:sp>
        <p:nvSpPr>
          <p:cNvPr id="146" name="Google Shape;146;p28"/>
          <p:cNvSpPr txBox="1"/>
          <p:nvPr/>
        </p:nvSpPr>
        <p:spPr>
          <a:xfrm>
            <a:off x="699025" y="3718669"/>
            <a:ext cx="331500" cy="2001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SzPts val="1300"/>
              <a:buFont typeface="Arial"/>
              <a:buNone/>
            </a:pPr>
            <a:r>
              <a:rPr lang="en-GB" sz="1300" b="0" i="0" u="none" strike="noStrike" cap="none">
                <a:solidFill>
                  <a:srgbClr val="156C80"/>
                </a:solidFill>
                <a:latin typeface="Tomorrow"/>
                <a:ea typeface="Tomorrow"/>
                <a:cs typeface="Tomorrow"/>
                <a:sym typeface="Tomorrow"/>
              </a:rPr>
              <a:t>0</a:t>
            </a:r>
            <a:r>
              <a:rPr lang="en-GB" sz="1300">
                <a:solidFill>
                  <a:srgbClr val="156C80"/>
                </a:solidFill>
                <a:latin typeface="Tomorrow"/>
                <a:ea typeface="Tomorrow"/>
                <a:cs typeface="Tomorrow"/>
                <a:sym typeface="Tomorrow"/>
              </a:rPr>
              <a:t>7</a:t>
            </a:r>
            <a:endParaRPr sz="1300" b="0" i="0" u="none" strike="noStrike" cap="none">
              <a:solidFill>
                <a:srgbClr val="000000"/>
              </a:solidFill>
              <a:latin typeface="Arial"/>
              <a:ea typeface="Arial"/>
              <a:cs typeface="Arial"/>
              <a:sym typeface="Arial"/>
            </a:endParaRPr>
          </a:p>
        </p:txBody>
      </p:sp>
      <p:sp>
        <p:nvSpPr>
          <p:cNvPr id="147" name="Google Shape;147;p28"/>
          <p:cNvSpPr/>
          <p:nvPr/>
        </p:nvSpPr>
        <p:spPr>
          <a:xfrm>
            <a:off x="3413763" y="3629938"/>
            <a:ext cx="2627771" cy="805515"/>
          </a:xfrm>
          <a:custGeom>
            <a:avLst/>
            <a:gdLst/>
            <a:ahLst/>
            <a:cxnLst/>
            <a:rect l="l" t="t" r="r" b="b"/>
            <a:pathLst>
              <a:path w="4756147" h="1611030" extrusionOk="0">
                <a:moveTo>
                  <a:pt x="0" y="0"/>
                </a:moveTo>
                <a:lnTo>
                  <a:pt x="4756147" y="0"/>
                </a:lnTo>
                <a:lnTo>
                  <a:pt x="4756147" y="1611030"/>
                </a:lnTo>
                <a:lnTo>
                  <a:pt x="0" y="1611030"/>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48" name="Google Shape;148;p28"/>
          <p:cNvSpPr txBox="1"/>
          <p:nvPr/>
        </p:nvSpPr>
        <p:spPr>
          <a:xfrm>
            <a:off x="4026560" y="3660825"/>
            <a:ext cx="1627200" cy="6651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Clr>
                <a:schemeClr val="dk1"/>
              </a:buClr>
              <a:buSzPts val="600"/>
              <a:buFont typeface="Arial"/>
              <a:buNone/>
            </a:pPr>
            <a:r>
              <a:rPr lang="en-GB" sz="1800" b="1" dirty="0">
                <a:solidFill>
                  <a:srgbClr val="156C80"/>
                </a:solidFill>
                <a:latin typeface="Tomorrow"/>
                <a:ea typeface="Tomorrow"/>
                <a:cs typeface="Tomorrow"/>
                <a:sym typeface="Tomorrow"/>
              </a:rPr>
              <a:t>Demo &amp; Conclusion </a:t>
            </a:r>
            <a:endParaRPr sz="1800" b="1" dirty="0">
              <a:solidFill>
                <a:srgbClr val="156C80"/>
              </a:solidFill>
              <a:latin typeface="Tomorrow"/>
              <a:ea typeface="Tomorrow"/>
              <a:cs typeface="Tomorrow"/>
              <a:sym typeface="Tomorrow"/>
            </a:endParaRPr>
          </a:p>
        </p:txBody>
      </p:sp>
      <p:sp>
        <p:nvSpPr>
          <p:cNvPr id="149" name="Google Shape;149;p28"/>
          <p:cNvSpPr txBox="1"/>
          <p:nvPr/>
        </p:nvSpPr>
        <p:spPr>
          <a:xfrm>
            <a:off x="3588163" y="3719275"/>
            <a:ext cx="331500" cy="2001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SzPts val="1300"/>
              <a:buFont typeface="Arial"/>
              <a:buNone/>
            </a:pPr>
            <a:r>
              <a:rPr lang="en-GB" sz="1300" b="0" i="0" u="none" strike="noStrike" cap="none">
                <a:solidFill>
                  <a:srgbClr val="156C80"/>
                </a:solidFill>
                <a:latin typeface="Tomorrow"/>
                <a:ea typeface="Tomorrow"/>
                <a:cs typeface="Tomorrow"/>
                <a:sym typeface="Tomorrow"/>
              </a:rPr>
              <a:t>0</a:t>
            </a:r>
            <a:r>
              <a:rPr lang="en-GB" sz="1300">
                <a:solidFill>
                  <a:srgbClr val="156C80"/>
                </a:solidFill>
                <a:latin typeface="Tomorrow"/>
                <a:ea typeface="Tomorrow"/>
                <a:cs typeface="Tomorrow"/>
                <a:sym typeface="Tomorrow"/>
              </a:rPr>
              <a:t>8</a:t>
            </a:r>
            <a:endParaRPr sz="1300" b="0" i="0" u="none" strike="noStrike" cap="none">
              <a:solidFill>
                <a:srgbClr val="000000"/>
              </a:solidFill>
              <a:latin typeface="Arial"/>
              <a:ea typeface="Arial"/>
              <a:cs typeface="Arial"/>
              <a:sym typeface="Arial"/>
            </a:endParaRPr>
          </a:p>
        </p:txBody>
      </p:sp>
      <p:sp>
        <p:nvSpPr>
          <p:cNvPr id="150" name="Google Shape;150;p28"/>
          <p:cNvSpPr/>
          <p:nvPr/>
        </p:nvSpPr>
        <p:spPr>
          <a:xfrm>
            <a:off x="3344025" y="2600631"/>
            <a:ext cx="2627771" cy="805515"/>
          </a:xfrm>
          <a:custGeom>
            <a:avLst/>
            <a:gdLst/>
            <a:ahLst/>
            <a:cxnLst/>
            <a:rect l="l" t="t" r="r" b="b"/>
            <a:pathLst>
              <a:path w="4756147" h="1611030" extrusionOk="0">
                <a:moveTo>
                  <a:pt x="0" y="0"/>
                </a:moveTo>
                <a:lnTo>
                  <a:pt x="4756147" y="0"/>
                </a:lnTo>
                <a:lnTo>
                  <a:pt x="4756147" y="1611030"/>
                </a:lnTo>
                <a:lnTo>
                  <a:pt x="0" y="1611030"/>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51" name="Google Shape;151;p28"/>
          <p:cNvSpPr txBox="1"/>
          <p:nvPr/>
        </p:nvSpPr>
        <p:spPr>
          <a:xfrm>
            <a:off x="4065200" y="2865400"/>
            <a:ext cx="1524300" cy="2772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Clr>
                <a:schemeClr val="dk1"/>
              </a:buClr>
              <a:buSzPts val="600"/>
              <a:buFont typeface="Arial"/>
              <a:buNone/>
            </a:pPr>
            <a:r>
              <a:rPr lang="en-GB" sz="1800" b="1">
                <a:solidFill>
                  <a:srgbClr val="156C80"/>
                </a:solidFill>
                <a:latin typeface="Tomorrow"/>
                <a:ea typeface="Tomorrow"/>
                <a:cs typeface="Tomorrow"/>
                <a:sym typeface="Tomorrow"/>
              </a:rPr>
              <a:t>Dataset </a:t>
            </a:r>
            <a:endParaRPr sz="1800" b="1">
              <a:solidFill>
                <a:srgbClr val="156C80"/>
              </a:solidFill>
              <a:latin typeface="Tomorrow"/>
              <a:ea typeface="Tomorrow"/>
              <a:cs typeface="Tomorrow"/>
              <a:sym typeface="Tomorrow"/>
            </a:endParaRPr>
          </a:p>
        </p:txBody>
      </p:sp>
      <p:sp>
        <p:nvSpPr>
          <p:cNvPr id="152" name="Google Shape;152;p28"/>
          <p:cNvSpPr txBox="1"/>
          <p:nvPr/>
        </p:nvSpPr>
        <p:spPr>
          <a:xfrm>
            <a:off x="3518425" y="2689969"/>
            <a:ext cx="331500" cy="2001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SzPts val="1300"/>
              <a:buFont typeface="Arial"/>
              <a:buNone/>
            </a:pPr>
            <a:r>
              <a:rPr lang="en-GB" sz="1300" b="0" i="0" u="none" strike="noStrike" cap="none">
                <a:solidFill>
                  <a:srgbClr val="156C80"/>
                </a:solidFill>
                <a:latin typeface="Tomorrow"/>
                <a:ea typeface="Tomorrow"/>
                <a:cs typeface="Tomorrow"/>
                <a:sym typeface="Tomorrow"/>
              </a:rPr>
              <a:t>0</a:t>
            </a:r>
            <a:r>
              <a:rPr lang="en-GB" sz="1300">
                <a:solidFill>
                  <a:srgbClr val="156C80"/>
                </a:solidFill>
                <a:latin typeface="Tomorrow"/>
                <a:ea typeface="Tomorrow"/>
                <a:cs typeface="Tomorrow"/>
                <a:sym typeface="Tomorrow"/>
              </a:rPr>
              <a:t>5</a:t>
            </a:r>
            <a:endParaRPr sz="1300" b="0" i="0" u="none" strike="noStrike" cap="none">
              <a:solidFill>
                <a:srgbClr val="000000"/>
              </a:solidFill>
              <a:latin typeface="Arial"/>
              <a:ea typeface="Arial"/>
              <a:cs typeface="Arial"/>
              <a:sym typeface="Arial"/>
            </a:endParaRPr>
          </a:p>
        </p:txBody>
      </p:sp>
      <p:sp>
        <p:nvSpPr>
          <p:cNvPr id="153" name="Google Shape;153;p28"/>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4</a:t>
            </a:fld>
            <a:endParaRPr/>
          </a:p>
        </p:txBody>
      </p:sp>
      <p:sp>
        <p:nvSpPr>
          <p:cNvPr id="154" name="Google Shape;154;p28"/>
          <p:cNvSpPr txBox="1"/>
          <p:nvPr/>
        </p:nvSpPr>
        <p:spPr>
          <a:xfrm>
            <a:off x="6746322" y="551513"/>
            <a:ext cx="1913400" cy="3693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686"/>
        <p:cNvGrpSpPr/>
        <p:nvPr/>
      </p:nvGrpSpPr>
      <p:grpSpPr>
        <a:xfrm>
          <a:off x="0" y="0"/>
          <a:ext cx="0" cy="0"/>
          <a:chOff x="0" y="0"/>
          <a:chExt cx="0" cy="0"/>
        </a:xfrm>
      </p:grpSpPr>
      <p:sp>
        <p:nvSpPr>
          <p:cNvPr id="687" name="Google Shape;687;p64"/>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88" name="Google Shape;688;p64"/>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89" name="Google Shape;689;p64"/>
          <p:cNvSpPr txBox="1"/>
          <p:nvPr/>
        </p:nvSpPr>
        <p:spPr>
          <a:xfrm>
            <a:off x="38550" y="1155975"/>
            <a:ext cx="4392300" cy="1200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Evaluation Metrics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recall@k, for </a:t>
            </a:r>
            <a:r>
              <a:rPr lang="en-GB" sz="1500" b="1">
                <a:solidFill>
                  <a:srgbClr val="156C80"/>
                </a:solidFill>
              </a:rPr>
              <a:t>solutions source code</a:t>
            </a:r>
            <a:endParaRPr sz="1500" b="1">
              <a:solidFill>
                <a:srgbClr val="156C80"/>
              </a:solidFill>
            </a:endParaRPr>
          </a:p>
          <a:p>
            <a:pPr marL="685800" lvl="0" indent="0" algn="l" rtl="0">
              <a:lnSpc>
                <a:spcPct val="140000"/>
              </a:lnSpc>
              <a:spcBef>
                <a:spcPts val="0"/>
              </a:spcBef>
              <a:spcAft>
                <a:spcPts val="0"/>
              </a:spcAft>
              <a:buNone/>
            </a:pPr>
            <a:endParaRPr sz="1500" b="1">
              <a:solidFill>
                <a:srgbClr val="156C80"/>
              </a:solidFill>
            </a:endParaRPr>
          </a:p>
          <a:p>
            <a:pPr marL="0" lvl="0" indent="0" algn="l" rtl="0">
              <a:lnSpc>
                <a:spcPct val="140000"/>
              </a:lnSpc>
              <a:spcBef>
                <a:spcPts val="0"/>
              </a:spcBef>
              <a:spcAft>
                <a:spcPts val="0"/>
              </a:spcAft>
              <a:buNone/>
            </a:pPr>
            <a:endParaRPr sz="1500">
              <a:solidFill>
                <a:srgbClr val="156C80"/>
              </a:solidFill>
            </a:endParaRPr>
          </a:p>
        </p:txBody>
      </p:sp>
      <p:sp>
        <p:nvSpPr>
          <p:cNvPr id="690" name="Google Shape;690;p64"/>
          <p:cNvSpPr txBox="1"/>
          <p:nvPr/>
        </p:nvSpPr>
        <p:spPr>
          <a:xfrm>
            <a:off x="1274213" y="263663"/>
            <a:ext cx="5228700" cy="7389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Problems Similarity Model</a:t>
            </a:r>
            <a:endParaRPr sz="2200"/>
          </a:p>
        </p:txBody>
      </p:sp>
      <p:sp>
        <p:nvSpPr>
          <p:cNvPr id="691" name="Google Shape;691;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40</a:t>
            </a:fld>
            <a:endParaRPr/>
          </a:p>
        </p:txBody>
      </p:sp>
      <p:graphicFrame>
        <p:nvGraphicFramePr>
          <p:cNvPr id="692" name="Google Shape;692;p64"/>
          <p:cNvGraphicFramePr/>
          <p:nvPr/>
        </p:nvGraphicFramePr>
        <p:xfrm>
          <a:off x="24075" y="2037738"/>
          <a:ext cx="4449225" cy="2324950"/>
        </p:xfrm>
        <a:graphic>
          <a:graphicData uri="http://schemas.openxmlformats.org/drawingml/2006/table">
            <a:tbl>
              <a:tblPr>
                <a:noFill/>
                <a:tableStyleId>{955F5199-5ED5-4B37-9295-37F04DFC6318}</a:tableStyleId>
              </a:tblPr>
              <a:tblGrid>
                <a:gridCol w="1112300">
                  <a:extLst>
                    <a:ext uri="{9D8B030D-6E8A-4147-A177-3AD203B41FA5}">
                      <a16:colId xmlns:a16="http://schemas.microsoft.com/office/drawing/2014/main" val="20000"/>
                    </a:ext>
                  </a:extLst>
                </a:gridCol>
                <a:gridCol w="1210750">
                  <a:extLst>
                    <a:ext uri="{9D8B030D-6E8A-4147-A177-3AD203B41FA5}">
                      <a16:colId xmlns:a16="http://schemas.microsoft.com/office/drawing/2014/main" val="20001"/>
                    </a:ext>
                  </a:extLst>
                </a:gridCol>
                <a:gridCol w="981075">
                  <a:extLst>
                    <a:ext uri="{9D8B030D-6E8A-4147-A177-3AD203B41FA5}">
                      <a16:colId xmlns:a16="http://schemas.microsoft.com/office/drawing/2014/main" val="20002"/>
                    </a:ext>
                  </a:extLst>
                </a:gridCol>
                <a:gridCol w="1145100">
                  <a:extLst>
                    <a:ext uri="{9D8B030D-6E8A-4147-A177-3AD203B41FA5}">
                      <a16:colId xmlns:a16="http://schemas.microsoft.com/office/drawing/2014/main" val="20003"/>
                    </a:ext>
                  </a:extLst>
                </a:gridCol>
              </a:tblGrid>
              <a:tr h="755050">
                <a:tc>
                  <a:txBody>
                    <a:bodyPr/>
                    <a:lstStyle/>
                    <a:p>
                      <a:pPr marL="0" lvl="0" indent="0" algn="ctr" rtl="0">
                        <a:lnSpc>
                          <a:spcPct val="140000"/>
                        </a:lnSpc>
                        <a:spcBef>
                          <a:spcPts val="0"/>
                        </a:spcBef>
                        <a:spcAft>
                          <a:spcPts val="0"/>
                        </a:spcAft>
                        <a:buNone/>
                      </a:pPr>
                      <a:r>
                        <a:rPr lang="en-GB" sz="1400" b="1">
                          <a:solidFill>
                            <a:srgbClr val="156C80"/>
                          </a:solidFill>
                        </a:rPr>
                        <a:t>Embedding Model</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voyage-code-2</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all-mpnet-base-v2</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tf-idf</a:t>
                      </a:r>
                      <a:endParaRPr sz="600"/>
                    </a:p>
                  </a:txBody>
                  <a:tcPr marL="45725" marR="45725" marT="45725" marB="457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2475">
                <a:tc>
                  <a:txBody>
                    <a:bodyPr/>
                    <a:lstStyle/>
                    <a:p>
                      <a:pPr marL="0" lvl="0" indent="0" algn="ctr" rtl="0">
                        <a:spcBef>
                          <a:spcPts val="0"/>
                        </a:spcBef>
                        <a:spcAft>
                          <a:spcPts val="0"/>
                        </a:spcAft>
                        <a:buNone/>
                      </a:pPr>
                      <a:r>
                        <a:rPr lang="en-GB" sz="1400" b="1"/>
                        <a:t>recall@1</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94%</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74%</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65.1%</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2475">
                <a:tc>
                  <a:txBody>
                    <a:bodyPr/>
                    <a:lstStyle/>
                    <a:p>
                      <a:pPr marL="0" lvl="0" indent="0" algn="ctr" rtl="0">
                        <a:spcBef>
                          <a:spcPts val="0"/>
                        </a:spcBef>
                        <a:spcAft>
                          <a:spcPts val="0"/>
                        </a:spcAft>
                        <a:buNone/>
                      </a:pPr>
                      <a:r>
                        <a:rPr lang="en-GB" sz="1400" b="1"/>
                        <a:t>recall@3</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94.3%</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74.5%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69.5%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2475">
                <a:tc>
                  <a:txBody>
                    <a:bodyPr/>
                    <a:lstStyle/>
                    <a:p>
                      <a:pPr marL="0" lvl="0" indent="0" algn="ctr" rtl="0">
                        <a:spcBef>
                          <a:spcPts val="0"/>
                        </a:spcBef>
                        <a:spcAft>
                          <a:spcPts val="0"/>
                        </a:spcAft>
                        <a:buNone/>
                      </a:pPr>
                      <a:r>
                        <a:rPr lang="en-GB" sz="1400" b="1"/>
                        <a:t>recall@5</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94.4%</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80.1%</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70.3%</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92475">
                <a:tc>
                  <a:txBody>
                    <a:bodyPr/>
                    <a:lstStyle/>
                    <a:p>
                      <a:pPr marL="0" lvl="0" indent="0" algn="ctr" rtl="0">
                        <a:spcBef>
                          <a:spcPts val="0"/>
                        </a:spcBef>
                        <a:spcAft>
                          <a:spcPts val="0"/>
                        </a:spcAft>
                        <a:buNone/>
                      </a:pPr>
                      <a:r>
                        <a:rPr lang="en-GB" sz="1400" b="1"/>
                        <a:t>recall@10</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a:t>97%</a:t>
                      </a:r>
                      <a:endParaRPr sz="16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80.3%</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75.2%</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93" name="Google Shape;693;p64"/>
          <p:cNvSpPr txBox="1"/>
          <p:nvPr/>
        </p:nvSpPr>
        <p:spPr>
          <a:xfrm>
            <a:off x="1395400" y="4396200"/>
            <a:ext cx="1378500" cy="671100"/>
          </a:xfrm>
          <a:prstGeom prst="rect">
            <a:avLst/>
          </a:prstGeom>
          <a:noFill/>
          <a:ln>
            <a:noFill/>
          </a:ln>
        </p:spPr>
        <p:txBody>
          <a:bodyPr spcFirstLastPara="1" wrap="square" lIns="45725" tIns="45725" rIns="45725" bIns="45725" anchor="t" anchorCtr="0">
            <a:spAutoFit/>
          </a:bodyPr>
          <a:lstStyle/>
          <a:p>
            <a:pPr marL="0" lvl="0" indent="0" algn="ctr" rtl="0">
              <a:lnSpc>
                <a:spcPct val="140000"/>
              </a:lnSpc>
              <a:spcBef>
                <a:spcPts val="0"/>
              </a:spcBef>
              <a:spcAft>
                <a:spcPts val="0"/>
              </a:spcAft>
              <a:buNone/>
            </a:pPr>
            <a:r>
              <a:rPr lang="en-GB" sz="1400" b="1">
                <a:solidFill>
                  <a:srgbClr val="156C80"/>
                </a:solidFill>
              </a:rPr>
              <a:t>Clustering</a:t>
            </a:r>
            <a:endParaRPr sz="1400">
              <a:solidFill>
                <a:srgbClr val="156C80"/>
              </a:solidFill>
            </a:endParaRPr>
          </a:p>
          <a:p>
            <a:pPr marL="0" lvl="0" indent="0" algn="ctr" rtl="0">
              <a:spcBef>
                <a:spcPts val="0"/>
              </a:spcBef>
              <a:spcAft>
                <a:spcPts val="0"/>
              </a:spcAft>
              <a:buNone/>
            </a:pPr>
            <a:endParaRPr sz="1800">
              <a:solidFill>
                <a:schemeClr val="dk2"/>
              </a:solidFill>
            </a:endParaRPr>
          </a:p>
        </p:txBody>
      </p:sp>
      <p:graphicFrame>
        <p:nvGraphicFramePr>
          <p:cNvPr id="694" name="Google Shape;694;p64"/>
          <p:cNvGraphicFramePr/>
          <p:nvPr/>
        </p:nvGraphicFramePr>
        <p:xfrm>
          <a:off x="4571963" y="2019525"/>
          <a:ext cx="4495100" cy="2361375"/>
        </p:xfrm>
        <a:graphic>
          <a:graphicData uri="http://schemas.openxmlformats.org/drawingml/2006/table">
            <a:tbl>
              <a:tblPr>
                <a:noFill/>
                <a:tableStyleId>{955F5199-5ED5-4B37-9295-37F04DFC6318}</a:tableStyleId>
              </a:tblPr>
              <a:tblGrid>
                <a:gridCol w="1123775">
                  <a:extLst>
                    <a:ext uri="{9D8B030D-6E8A-4147-A177-3AD203B41FA5}">
                      <a16:colId xmlns:a16="http://schemas.microsoft.com/office/drawing/2014/main" val="20000"/>
                    </a:ext>
                  </a:extLst>
                </a:gridCol>
                <a:gridCol w="1223225">
                  <a:extLst>
                    <a:ext uri="{9D8B030D-6E8A-4147-A177-3AD203B41FA5}">
                      <a16:colId xmlns:a16="http://schemas.microsoft.com/office/drawing/2014/main" val="20001"/>
                    </a:ext>
                  </a:extLst>
                </a:gridCol>
                <a:gridCol w="991200">
                  <a:extLst>
                    <a:ext uri="{9D8B030D-6E8A-4147-A177-3AD203B41FA5}">
                      <a16:colId xmlns:a16="http://schemas.microsoft.com/office/drawing/2014/main" val="20002"/>
                    </a:ext>
                  </a:extLst>
                </a:gridCol>
                <a:gridCol w="1156900">
                  <a:extLst>
                    <a:ext uri="{9D8B030D-6E8A-4147-A177-3AD203B41FA5}">
                      <a16:colId xmlns:a16="http://schemas.microsoft.com/office/drawing/2014/main" val="20003"/>
                    </a:ext>
                  </a:extLst>
                </a:gridCol>
              </a:tblGrid>
              <a:tr h="766875">
                <a:tc>
                  <a:txBody>
                    <a:bodyPr/>
                    <a:lstStyle/>
                    <a:p>
                      <a:pPr marL="0" lvl="0" indent="0" algn="ctr" rtl="0">
                        <a:lnSpc>
                          <a:spcPct val="140000"/>
                        </a:lnSpc>
                        <a:spcBef>
                          <a:spcPts val="0"/>
                        </a:spcBef>
                        <a:spcAft>
                          <a:spcPts val="0"/>
                        </a:spcAft>
                        <a:buNone/>
                      </a:pPr>
                      <a:r>
                        <a:rPr lang="en-GB" sz="1400" b="1">
                          <a:solidFill>
                            <a:srgbClr val="156C80"/>
                          </a:solidFill>
                        </a:rPr>
                        <a:t>Embedding Model</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voyage-code-2</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all-mpnet-base-v2</a:t>
                      </a:r>
                      <a:endParaRPr sz="600"/>
                    </a:p>
                  </a:txBody>
                  <a:tcPr marL="45725" marR="45725" marT="45725" marB="45725">
                    <a:lnB w="9525" cap="flat" cmpd="sng">
                      <a:solidFill>
                        <a:srgbClr val="9E9E9E"/>
                      </a:solidFill>
                      <a:prstDash val="solid"/>
                      <a:round/>
                      <a:headEnd type="none" w="sm" len="sm"/>
                      <a:tailEnd type="none" w="sm" len="sm"/>
                    </a:lnB>
                  </a:tcPr>
                </a:tc>
                <a:tc>
                  <a:txBody>
                    <a:bodyPr/>
                    <a:lstStyle/>
                    <a:p>
                      <a:pPr marL="0" lvl="0" indent="0" algn="ctr" rtl="0">
                        <a:lnSpc>
                          <a:spcPct val="140000"/>
                        </a:lnSpc>
                        <a:spcBef>
                          <a:spcPts val="0"/>
                        </a:spcBef>
                        <a:spcAft>
                          <a:spcPts val="0"/>
                        </a:spcAft>
                        <a:buNone/>
                      </a:pPr>
                      <a:r>
                        <a:rPr lang="en-GB" sz="1400" b="1">
                          <a:solidFill>
                            <a:srgbClr val="156C80"/>
                          </a:solidFill>
                        </a:rPr>
                        <a:t>tf-idf</a:t>
                      </a:r>
                      <a:endParaRPr sz="600"/>
                    </a:p>
                  </a:txBody>
                  <a:tcPr marL="45725" marR="45725" marT="45725" marB="457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8625">
                <a:tc>
                  <a:txBody>
                    <a:bodyPr/>
                    <a:lstStyle/>
                    <a:p>
                      <a:pPr marL="0" lvl="0" indent="0" algn="ctr" rtl="0">
                        <a:spcBef>
                          <a:spcPts val="0"/>
                        </a:spcBef>
                        <a:spcAft>
                          <a:spcPts val="0"/>
                        </a:spcAft>
                        <a:buNone/>
                      </a:pPr>
                      <a:r>
                        <a:rPr lang="en-GB" sz="1400" b="1"/>
                        <a:t>recall@1</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b="1"/>
                        <a:t>99%</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82.5%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75.1%</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8625">
                <a:tc>
                  <a:txBody>
                    <a:bodyPr/>
                    <a:lstStyle/>
                    <a:p>
                      <a:pPr marL="0" lvl="0" indent="0" algn="ctr" rtl="0">
                        <a:spcBef>
                          <a:spcPts val="0"/>
                        </a:spcBef>
                        <a:spcAft>
                          <a:spcPts val="0"/>
                        </a:spcAft>
                        <a:buNone/>
                      </a:pPr>
                      <a:r>
                        <a:rPr lang="en-GB" sz="1400" b="1"/>
                        <a:t>recall@3</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b="1"/>
                        <a:t>99.2%</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88.5%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80.5%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8625">
                <a:tc>
                  <a:txBody>
                    <a:bodyPr/>
                    <a:lstStyle/>
                    <a:p>
                      <a:pPr marL="0" lvl="0" indent="0" algn="ctr" rtl="0">
                        <a:spcBef>
                          <a:spcPts val="0"/>
                        </a:spcBef>
                        <a:spcAft>
                          <a:spcPts val="0"/>
                        </a:spcAft>
                        <a:buNone/>
                      </a:pPr>
                      <a:r>
                        <a:rPr lang="en-GB" sz="1400" b="1"/>
                        <a:t>recall@5</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b="1"/>
                        <a:t>99.2%</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90%</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85.3%</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98625">
                <a:tc>
                  <a:txBody>
                    <a:bodyPr/>
                    <a:lstStyle/>
                    <a:p>
                      <a:pPr marL="0" lvl="0" indent="0" algn="ctr" rtl="0">
                        <a:spcBef>
                          <a:spcPts val="0"/>
                        </a:spcBef>
                        <a:spcAft>
                          <a:spcPts val="0"/>
                        </a:spcAft>
                        <a:buNone/>
                      </a:pPr>
                      <a:r>
                        <a:rPr lang="en-GB" sz="1400" b="1"/>
                        <a:t>recall@10</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b="1"/>
                        <a:t>99.6%</a:t>
                      </a:r>
                      <a:endParaRPr sz="1400" b="1"/>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93.5%</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400"/>
                        <a:t>90.2%</a:t>
                      </a:r>
                      <a:endParaRPr sz="1400"/>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95" name="Google Shape;695;p64"/>
          <p:cNvSpPr txBox="1"/>
          <p:nvPr/>
        </p:nvSpPr>
        <p:spPr>
          <a:xfrm>
            <a:off x="6502913" y="4437200"/>
            <a:ext cx="1378500" cy="671100"/>
          </a:xfrm>
          <a:prstGeom prst="rect">
            <a:avLst/>
          </a:prstGeom>
          <a:noFill/>
          <a:ln>
            <a:noFill/>
          </a:ln>
        </p:spPr>
        <p:txBody>
          <a:bodyPr spcFirstLastPara="1" wrap="square" lIns="45725" tIns="45725" rIns="45725" bIns="45725" anchor="t" anchorCtr="0">
            <a:spAutoFit/>
          </a:bodyPr>
          <a:lstStyle/>
          <a:p>
            <a:pPr marL="0" lvl="0" indent="0" algn="ctr" rtl="0">
              <a:lnSpc>
                <a:spcPct val="140000"/>
              </a:lnSpc>
              <a:spcBef>
                <a:spcPts val="0"/>
              </a:spcBef>
              <a:spcAft>
                <a:spcPts val="0"/>
              </a:spcAft>
              <a:buNone/>
            </a:pPr>
            <a:r>
              <a:rPr lang="en-GB" sz="1400" b="1">
                <a:solidFill>
                  <a:srgbClr val="156C80"/>
                </a:solidFill>
              </a:rPr>
              <a:t>Nearest Vector</a:t>
            </a:r>
            <a:endParaRPr sz="1400">
              <a:solidFill>
                <a:srgbClr val="156C80"/>
              </a:solidFill>
            </a:endParaRPr>
          </a:p>
          <a:p>
            <a:pPr marL="0" lvl="0" indent="0" algn="ctr" rtl="0">
              <a:spcBef>
                <a:spcPts val="0"/>
              </a:spcBef>
              <a:spcAft>
                <a:spcPts val="0"/>
              </a:spcAft>
              <a:buNone/>
            </a:pPr>
            <a:endParaRPr sz="1800">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699"/>
        <p:cNvGrpSpPr/>
        <p:nvPr/>
      </p:nvGrpSpPr>
      <p:grpSpPr>
        <a:xfrm>
          <a:off x="0" y="0"/>
          <a:ext cx="0" cy="0"/>
          <a:chOff x="0" y="0"/>
          <a:chExt cx="0" cy="0"/>
        </a:xfrm>
      </p:grpSpPr>
      <p:sp>
        <p:nvSpPr>
          <p:cNvPr id="700" name="Google Shape;700;p65"/>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01" name="Google Shape;701;p65"/>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02" name="Google Shape;702;p65"/>
          <p:cNvSpPr txBox="1"/>
          <p:nvPr/>
        </p:nvSpPr>
        <p:spPr>
          <a:xfrm>
            <a:off x="38550" y="1155975"/>
            <a:ext cx="7000500" cy="1200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Evaluation Metrics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recall@k, for </a:t>
            </a:r>
            <a:r>
              <a:rPr lang="en-GB" sz="1500" b="1">
                <a:solidFill>
                  <a:srgbClr val="156C80"/>
                </a:solidFill>
              </a:rPr>
              <a:t>solutions source code</a:t>
            </a:r>
            <a:endParaRPr sz="1500" b="1">
              <a:solidFill>
                <a:srgbClr val="156C80"/>
              </a:solidFill>
            </a:endParaRPr>
          </a:p>
          <a:p>
            <a:pPr marL="685800" lvl="0" indent="0" algn="l" rtl="0">
              <a:lnSpc>
                <a:spcPct val="140000"/>
              </a:lnSpc>
              <a:spcBef>
                <a:spcPts val="0"/>
              </a:spcBef>
              <a:spcAft>
                <a:spcPts val="0"/>
              </a:spcAft>
              <a:buNone/>
            </a:pPr>
            <a:endParaRPr sz="1500" b="1">
              <a:solidFill>
                <a:srgbClr val="156C80"/>
              </a:solidFill>
            </a:endParaRPr>
          </a:p>
          <a:p>
            <a:pPr marL="0" lvl="0" indent="0" algn="l" rtl="0">
              <a:lnSpc>
                <a:spcPct val="140000"/>
              </a:lnSpc>
              <a:spcBef>
                <a:spcPts val="0"/>
              </a:spcBef>
              <a:spcAft>
                <a:spcPts val="0"/>
              </a:spcAft>
              <a:buNone/>
            </a:pPr>
            <a:endParaRPr sz="1500">
              <a:solidFill>
                <a:srgbClr val="156C80"/>
              </a:solidFill>
            </a:endParaRPr>
          </a:p>
        </p:txBody>
      </p:sp>
      <p:sp>
        <p:nvSpPr>
          <p:cNvPr id="703" name="Google Shape;703;p65"/>
          <p:cNvSpPr txBox="1"/>
          <p:nvPr/>
        </p:nvSpPr>
        <p:spPr>
          <a:xfrm>
            <a:off x="1274213" y="263663"/>
            <a:ext cx="5228700" cy="738900"/>
          </a:xfrm>
          <a:prstGeom prst="rect">
            <a:avLst/>
          </a:prstGeom>
          <a:noFill/>
          <a:ln>
            <a:noFill/>
          </a:ln>
        </p:spPr>
        <p:txBody>
          <a:bodyPr spcFirstLastPara="1" wrap="square" lIns="0" tIns="0" rIns="0" bIns="0" anchor="t" anchorCtr="0">
            <a:spAutoFit/>
          </a:bodyPr>
          <a:lstStyle/>
          <a:p>
            <a:pPr marL="0" lvl="0" indent="0" algn="ctr" rtl="0">
              <a:lnSpc>
                <a:spcPct val="140006"/>
              </a:lnSpc>
              <a:spcBef>
                <a:spcPts val="0"/>
              </a:spcBef>
              <a:spcAft>
                <a:spcPts val="0"/>
              </a:spcAft>
              <a:buNone/>
            </a:pPr>
            <a:r>
              <a:rPr lang="en-GB" sz="2000" b="1">
                <a:solidFill>
                  <a:srgbClr val="156C80"/>
                </a:solidFill>
                <a:latin typeface="Tomorrow"/>
                <a:ea typeface="Tomorrow"/>
                <a:cs typeface="Tomorrow"/>
                <a:sym typeface="Tomorrow"/>
              </a:rPr>
              <a:t> Problem Statement/Solution Source Problems Similarity Model</a:t>
            </a:r>
            <a:endParaRPr sz="2200"/>
          </a:p>
        </p:txBody>
      </p:sp>
      <p:sp>
        <p:nvSpPr>
          <p:cNvPr id="704" name="Google Shape;704;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41</a:t>
            </a:fld>
            <a:endParaRPr/>
          </a:p>
        </p:txBody>
      </p:sp>
      <p:pic>
        <p:nvPicPr>
          <p:cNvPr id="705" name="Google Shape;705;p65"/>
          <p:cNvPicPr preferRelativeResize="0"/>
          <p:nvPr/>
        </p:nvPicPr>
        <p:blipFill rotWithShape="1">
          <a:blip r:embed="rId5">
            <a:alphaModFix/>
          </a:blip>
          <a:srcRect r="6820" b="6820"/>
          <a:stretch/>
        </p:blipFill>
        <p:spPr>
          <a:xfrm>
            <a:off x="-11050" y="2046675"/>
            <a:ext cx="4437500" cy="2324651"/>
          </a:xfrm>
          <a:prstGeom prst="rect">
            <a:avLst/>
          </a:prstGeom>
          <a:noFill/>
          <a:ln>
            <a:noFill/>
          </a:ln>
        </p:spPr>
      </p:pic>
      <p:sp>
        <p:nvSpPr>
          <p:cNvPr id="706" name="Google Shape;706;p65"/>
          <p:cNvSpPr txBox="1"/>
          <p:nvPr/>
        </p:nvSpPr>
        <p:spPr>
          <a:xfrm>
            <a:off x="1395400" y="4396200"/>
            <a:ext cx="1378500" cy="671100"/>
          </a:xfrm>
          <a:prstGeom prst="rect">
            <a:avLst/>
          </a:prstGeom>
          <a:noFill/>
          <a:ln>
            <a:noFill/>
          </a:ln>
        </p:spPr>
        <p:txBody>
          <a:bodyPr spcFirstLastPara="1" wrap="square" lIns="45725" tIns="45725" rIns="45725" bIns="45725" anchor="t" anchorCtr="0">
            <a:spAutoFit/>
          </a:bodyPr>
          <a:lstStyle/>
          <a:p>
            <a:pPr marL="0" lvl="0" indent="0" algn="ctr" rtl="0">
              <a:lnSpc>
                <a:spcPct val="140000"/>
              </a:lnSpc>
              <a:spcBef>
                <a:spcPts val="0"/>
              </a:spcBef>
              <a:spcAft>
                <a:spcPts val="0"/>
              </a:spcAft>
              <a:buNone/>
            </a:pPr>
            <a:r>
              <a:rPr lang="en-GB" sz="1400" b="1">
                <a:solidFill>
                  <a:srgbClr val="156C80"/>
                </a:solidFill>
              </a:rPr>
              <a:t>Clustering</a:t>
            </a:r>
            <a:endParaRPr sz="1400">
              <a:solidFill>
                <a:srgbClr val="156C80"/>
              </a:solidFill>
            </a:endParaRPr>
          </a:p>
          <a:p>
            <a:pPr marL="0" lvl="0" indent="0" algn="ctr" rtl="0">
              <a:spcBef>
                <a:spcPts val="0"/>
              </a:spcBef>
              <a:spcAft>
                <a:spcPts val="0"/>
              </a:spcAft>
              <a:buNone/>
            </a:pPr>
            <a:endParaRPr sz="1800">
              <a:solidFill>
                <a:schemeClr val="dk2"/>
              </a:solidFill>
            </a:endParaRPr>
          </a:p>
        </p:txBody>
      </p:sp>
      <p:sp>
        <p:nvSpPr>
          <p:cNvPr id="707" name="Google Shape;707;p65"/>
          <p:cNvSpPr txBox="1"/>
          <p:nvPr/>
        </p:nvSpPr>
        <p:spPr>
          <a:xfrm>
            <a:off x="6502913" y="4437200"/>
            <a:ext cx="1378500" cy="671100"/>
          </a:xfrm>
          <a:prstGeom prst="rect">
            <a:avLst/>
          </a:prstGeom>
          <a:noFill/>
          <a:ln>
            <a:noFill/>
          </a:ln>
        </p:spPr>
        <p:txBody>
          <a:bodyPr spcFirstLastPara="1" wrap="square" lIns="45725" tIns="45725" rIns="45725" bIns="45725" anchor="t" anchorCtr="0">
            <a:spAutoFit/>
          </a:bodyPr>
          <a:lstStyle/>
          <a:p>
            <a:pPr marL="0" lvl="0" indent="0" algn="ctr" rtl="0">
              <a:lnSpc>
                <a:spcPct val="140000"/>
              </a:lnSpc>
              <a:spcBef>
                <a:spcPts val="0"/>
              </a:spcBef>
              <a:spcAft>
                <a:spcPts val="0"/>
              </a:spcAft>
              <a:buNone/>
            </a:pPr>
            <a:r>
              <a:rPr lang="en-GB" sz="1400" b="1">
                <a:solidFill>
                  <a:srgbClr val="156C80"/>
                </a:solidFill>
              </a:rPr>
              <a:t>Nearest Vector</a:t>
            </a:r>
            <a:endParaRPr sz="1400">
              <a:solidFill>
                <a:srgbClr val="156C80"/>
              </a:solidFill>
            </a:endParaRPr>
          </a:p>
          <a:p>
            <a:pPr marL="0" lvl="0" indent="0" algn="ctr" rtl="0">
              <a:spcBef>
                <a:spcPts val="0"/>
              </a:spcBef>
              <a:spcAft>
                <a:spcPts val="0"/>
              </a:spcAft>
              <a:buNone/>
            </a:pPr>
            <a:endParaRPr sz="1800">
              <a:solidFill>
                <a:schemeClr val="dk2"/>
              </a:solidFill>
            </a:endParaRPr>
          </a:p>
        </p:txBody>
      </p:sp>
      <p:pic>
        <p:nvPicPr>
          <p:cNvPr id="708" name="Google Shape;708;p65"/>
          <p:cNvPicPr preferRelativeResize="0"/>
          <p:nvPr/>
        </p:nvPicPr>
        <p:blipFill>
          <a:blip r:embed="rId6">
            <a:alphaModFix/>
          </a:blip>
          <a:stretch>
            <a:fillRect/>
          </a:stretch>
        </p:blipFill>
        <p:spPr>
          <a:xfrm>
            <a:off x="4426563" y="2033762"/>
            <a:ext cx="4271125" cy="2324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712"/>
        <p:cNvGrpSpPr/>
        <p:nvPr/>
      </p:nvGrpSpPr>
      <p:grpSpPr>
        <a:xfrm>
          <a:off x="0" y="0"/>
          <a:ext cx="0" cy="0"/>
          <a:chOff x="0" y="0"/>
          <a:chExt cx="0" cy="0"/>
        </a:xfrm>
      </p:grpSpPr>
      <p:sp>
        <p:nvSpPr>
          <p:cNvPr id="713" name="Google Shape;713;p66"/>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714" name="Google Shape;714;p66"/>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715" name="Google Shape;715;p66"/>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716" name="Google Shape;716;p66"/>
          <p:cNvSpPr txBox="1"/>
          <p:nvPr/>
        </p:nvSpPr>
        <p:spPr>
          <a:xfrm>
            <a:off x="854675" y="1747925"/>
            <a:ext cx="7979700" cy="12576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Clr>
                <a:schemeClr val="dk1"/>
              </a:buClr>
              <a:buSzPts val="600"/>
              <a:buFont typeface="Arial"/>
              <a:buNone/>
            </a:pPr>
            <a:r>
              <a:rPr lang="en-GB" sz="3800" b="1">
                <a:solidFill>
                  <a:srgbClr val="156C80"/>
                </a:solidFill>
                <a:latin typeface="Tomorrow"/>
                <a:ea typeface="Tomorrow"/>
                <a:cs typeface="Tomorrow"/>
                <a:sym typeface="Tomorrow"/>
              </a:rPr>
              <a:t>Tags &amp; Difficulty Prediction Model Phase</a:t>
            </a:r>
            <a:endParaRPr sz="3800" b="1">
              <a:solidFill>
                <a:srgbClr val="156C80"/>
              </a:solidFill>
              <a:latin typeface="Tomorrow"/>
              <a:ea typeface="Tomorrow"/>
              <a:cs typeface="Tomorrow"/>
              <a:sym typeface="Tomorrow"/>
            </a:endParaRPr>
          </a:p>
        </p:txBody>
      </p:sp>
      <p:sp>
        <p:nvSpPr>
          <p:cNvPr id="717" name="Google Shape;71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721"/>
        <p:cNvGrpSpPr/>
        <p:nvPr/>
      </p:nvGrpSpPr>
      <p:grpSpPr>
        <a:xfrm>
          <a:off x="0" y="0"/>
          <a:ext cx="0" cy="0"/>
          <a:chOff x="0" y="0"/>
          <a:chExt cx="0" cy="0"/>
        </a:xfrm>
      </p:grpSpPr>
      <p:sp>
        <p:nvSpPr>
          <p:cNvPr id="722" name="Google Shape;722;p67"/>
          <p:cNvSpPr txBox="1"/>
          <p:nvPr/>
        </p:nvSpPr>
        <p:spPr>
          <a:xfrm>
            <a:off x="1013363" y="1146263"/>
            <a:ext cx="8019600" cy="8775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Objective</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Predicting the tags &amp; the difficulty of a given problem, using only its statement, which serves as a useful guidance to solving algorithm problems.</a:t>
            </a:r>
            <a:endParaRPr sz="1500" b="1">
              <a:solidFill>
                <a:srgbClr val="156C80"/>
              </a:solidFill>
            </a:endParaRPr>
          </a:p>
        </p:txBody>
      </p:sp>
      <p:sp>
        <p:nvSpPr>
          <p:cNvPr id="723" name="Google Shape;723;p67"/>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24" name="Google Shape;724;p67"/>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25" name="Google Shape;725;p67"/>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Tags &amp; Difficulty Prediction Model</a:t>
            </a:r>
            <a:endParaRPr sz="2000"/>
          </a:p>
        </p:txBody>
      </p:sp>
      <p:sp>
        <p:nvSpPr>
          <p:cNvPr id="726" name="Google Shape;726;p67"/>
          <p:cNvSpPr txBox="1"/>
          <p:nvPr/>
        </p:nvSpPr>
        <p:spPr>
          <a:xfrm>
            <a:off x="1920350" y="4809325"/>
            <a:ext cx="5406000" cy="2001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700" u="sng">
                <a:solidFill>
                  <a:schemeClr val="hlink"/>
                </a:solidFill>
                <a:hlinkClick r:id="rId5"/>
              </a:rPr>
              <a:t>[2310.05791] Problem-Solving Guide: Predicting the Algorithm Tags and Difficulty for Competitive Programming Problems (arxiv.org)</a:t>
            </a:r>
            <a:endParaRPr sz="1400">
              <a:solidFill>
                <a:schemeClr val="dk2"/>
              </a:solidFill>
            </a:endParaRPr>
          </a:p>
        </p:txBody>
      </p:sp>
      <p:sp>
        <p:nvSpPr>
          <p:cNvPr id="727" name="Google Shape;727;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43</a:t>
            </a:fld>
            <a:endParaRPr/>
          </a:p>
        </p:txBody>
      </p:sp>
      <p:pic>
        <p:nvPicPr>
          <p:cNvPr id="728" name="Google Shape;728;p67"/>
          <p:cNvPicPr preferRelativeResize="0"/>
          <p:nvPr/>
        </p:nvPicPr>
        <p:blipFill>
          <a:blip r:embed="rId6">
            <a:alphaModFix/>
          </a:blip>
          <a:stretch>
            <a:fillRect/>
          </a:stretch>
        </p:blipFill>
        <p:spPr>
          <a:xfrm>
            <a:off x="1121825" y="2067525"/>
            <a:ext cx="7122026" cy="2595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732"/>
        <p:cNvGrpSpPr/>
        <p:nvPr/>
      </p:nvGrpSpPr>
      <p:grpSpPr>
        <a:xfrm>
          <a:off x="0" y="0"/>
          <a:ext cx="0" cy="0"/>
          <a:chOff x="0" y="0"/>
          <a:chExt cx="0" cy="0"/>
        </a:xfrm>
      </p:grpSpPr>
      <p:sp>
        <p:nvSpPr>
          <p:cNvPr id="733" name="Google Shape;733;p68"/>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34" name="Google Shape;734;p68"/>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35" name="Google Shape;735;p68"/>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Tags &amp; Difficulty Prediction Model</a:t>
            </a:r>
            <a:endParaRPr sz="2000"/>
          </a:p>
        </p:txBody>
      </p:sp>
      <p:sp>
        <p:nvSpPr>
          <p:cNvPr id="736" name="Google Shape;736;p68"/>
          <p:cNvSpPr txBox="1"/>
          <p:nvPr/>
        </p:nvSpPr>
        <p:spPr>
          <a:xfrm>
            <a:off x="982975" y="999750"/>
            <a:ext cx="6510000" cy="18471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Approaches</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Bidirectional Encoder Representations from Transformers (BERT)-based</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Convolutional Neural Networks (CNN)-based</a:t>
            </a:r>
            <a:endParaRPr sz="1500" b="1">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Dataset Used:</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Used 8,636 problems scraped from codeforces online judge</a:t>
            </a:r>
            <a:endParaRPr sz="1500" b="1">
              <a:solidFill>
                <a:srgbClr val="156C80"/>
              </a:solidFill>
            </a:endParaRPr>
          </a:p>
        </p:txBody>
      </p:sp>
      <p:pic>
        <p:nvPicPr>
          <p:cNvPr id="737" name="Google Shape;737;p68"/>
          <p:cNvPicPr preferRelativeResize="0"/>
          <p:nvPr/>
        </p:nvPicPr>
        <p:blipFill>
          <a:blip r:embed="rId5">
            <a:alphaModFix/>
          </a:blip>
          <a:stretch>
            <a:fillRect/>
          </a:stretch>
        </p:blipFill>
        <p:spPr>
          <a:xfrm>
            <a:off x="144769" y="3198231"/>
            <a:ext cx="4318580" cy="1397188"/>
          </a:xfrm>
          <a:prstGeom prst="rect">
            <a:avLst/>
          </a:prstGeom>
          <a:noFill/>
          <a:ln>
            <a:noFill/>
          </a:ln>
        </p:spPr>
      </p:pic>
      <p:pic>
        <p:nvPicPr>
          <p:cNvPr id="738" name="Google Shape;738;p68"/>
          <p:cNvPicPr preferRelativeResize="0"/>
          <p:nvPr/>
        </p:nvPicPr>
        <p:blipFill>
          <a:blip r:embed="rId6">
            <a:alphaModFix/>
          </a:blip>
          <a:stretch>
            <a:fillRect/>
          </a:stretch>
        </p:blipFill>
        <p:spPr>
          <a:xfrm>
            <a:off x="4531188" y="3223213"/>
            <a:ext cx="4452600" cy="1397188"/>
          </a:xfrm>
          <a:prstGeom prst="rect">
            <a:avLst/>
          </a:prstGeom>
          <a:noFill/>
          <a:ln>
            <a:noFill/>
          </a:ln>
        </p:spPr>
      </p:pic>
      <p:sp>
        <p:nvSpPr>
          <p:cNvPr id="739" name="Google Shape;739;p68"/>
          <p:cNvSpPr txBox="1"/>
          <p:nvPr/>
        </p:nvSpPr>
        <p:spPr>
          <a:xfrm>
            <a:off x="1526588" y="4809325"/>
            <a:ext cx="6103200" cy="2154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800" u="sng">
                <a:solidFill>
                  <a:schemeClr val="hlink"/>
                </a:solidFill>
                <a:hlinkClick r:id="rId7"/>
              </a:rPr>
              <a:t>[2310.05791] Problem-Solving Guide: Predicting the Algorithm Tags and Difficulty for Competitive Programming Problems (arxiv.org)</a:t>
            </a:r>
            <a:endParaRPr sz="1500">
              <a:solidFill>
                <a:schemeClr val="dk2"/>
              </a:solidFill>
            </a:endParaRPr>
          </a:p>
        </p:txBody>
      </p:sp>
      <p:sp>
        <p:nvSpPr>
          <p:cNvPr id="740" name="Google Shape;740;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744"/>
        <p:cNvGrpSpPr/>
        <p:nvPr/>
      </p:nvGrpSpPr>
      <p:grpSpPr>
        <a:xfrm>
          <a:off x="0" y="0"/>
          <a:ext cx="0" cy="0"/>
          <a:chOff x="0" y="0"/>
          <a:chExt cx="0" cy="0"/>
        </a:xfrm>
      </p:grpSpPr>
      <p:sp>
        <p:nvSpPr>
          <p:cNvPr id="745" name="Google Shape;745;p69"/>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46" name="Google Shape;746;p69"/>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47" name="Google Shape;747;p69"/>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Tags &amp; Difficulty Prediction Model</a:t>
            </a:r>
            <a:endParaRPr sz="2000"/>
          </a:p>
        </p:txBody>
      </p:sp>
      <p:pic>
        <p:nvPicPr>
          <p:cNvPr id="748" name="Google Shape;748;p69"/>
          <p:cNvPicPr preferRelativeResize="0"/>
          <p:nvPr/>
        </p:nvPicPr>
        <p:blipFill>
          <a:blip r:embed="rId5">
            <a:alphaModFix/>
          </a:blip>
          <a:stretch>
            <a:fillRect/>
          </a:stretch>
        </p:blipFill>
        <p:spPr>
          <a:xfrm>
            <a:off x="4215137" y="1240663"/>
            <a:ext cx="4960551" cy="3128063"/>
          </a:xfrm>
          <a:prstGeom prst="rect">
            <a:avLst/>
          </a:prstGeom>
          <a:noFill/>
          <a:ln>
            <a:noFill/>
          </a:ln>
        </p:spPr>
      </p:pic>
      <p:sp>
        <p:nvSpPr>
          <p:cNvPr id="749" name="Google Shape;749;p69"/>
          <p:cNvSpPr txBox="1"/>
          <p:nvPr/>
        </p:nvSpPr>
        <p:spPr>
          <a:xfrm>
            <a:off x="144775" y="999750"/>
            <a:ext cx="4019400" cy="34632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Bidirectional Encoder Representations from Transformers (BERT)</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Transformers-based models, such as BERT, have been one of the most successful deep learning models for NLP. Unfortunately, one of their core limitations is the </a:t>
            </a:r>
            <a:r>
              <a:rPr lang="en-GB" sz="1500" b="1">
                <a:solidFill>
                  <a:srgbClr val="156C80"/>
                </a:solidFill>
              </a:rPr>
              <a:t>quadratic dependency </a:t>
            </a:r>
            <a:r>
              <a:rPr lang="en-GB" sz="1500">
                <a:solidFill>
                  <a:srgbClr val="156C80"/>
                </a:solidFill>
              </a:rPr>
              <a:t>(mainly in terms of memory) on the sequence length due to their full attention mechanism.</a:t>
            </a:r>
            <a:endParaRPr sz="1500">
              <a:solidFill>
                <a:srgbClr val="156C80"/>
              </a:solidFill>
            </a:endParaRPr>
          </a:p>
          <a:p>
            <a:pPr marL="0" lvl="0" indent="0" algn="l" rtl="0">
              <a:lnSpc>
                <a:spcPct val="140000"/>
              </a:lnSpc>
              <a:spcBef>
                <a:spcPts val="0"/>
              </a:spcBef>
              <a:spcAft>
                <a:spcPts val="0"/>
              </a:spcAft>
              <a:buNone/>
            </a:pPr>
            <a:endParaRPr sz="1500">
              <a:solidFill>
                <a:srgbClr val="156C80"/>
              </a:solidFill>
            </a:endParaRPr>
          </a:p>
          <a:p>
            <a:pPr marL="0" lvl="0" indent="0" algn="l" rtl="0">
              <a:lnSpc>
                <a:spcPct val="140000"/>
              </a:lnSpc>
              <a:spcBef>
                <a:spcPts val="0"/>
              </a:spcBef>
              <a:spcAft>
                <a:spcPts val="0"/>
              </a:spcAft>
              <a:buNone/>
            </a:pPr>
            <a:endParaRPr sz="1500" b="1">
              <a:solidFill>
                <a:srgbClr val="156C80"/>
              </a:solidFill>
            </a:endParaRPr>
          </a:p>
        </p:txBody>
      </p:sp>
      <p:sp>
        <p:nvSpPr>
          <p:cNvPr id="750" name="Google Shape;750;p69"/>
          <p:cNvSpPr txBox="1"/>
          <p:nvPr/>
        </p:nvSpPr>
        <p:spPr>
          <a:xfrm>
            <a:off x="559588" y="4809325"/>
            <a:ext cx="8473500" cy="2154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800" u="sng">
                <a:solidFill>
                  <a:schemeClr val="hlink"/>
                </a:solidFill>
                <a:hlinkClick r:id="rId6"/>
              </a:rPr>
              <a:t>[1810.04805] BERT: Pre-training of Deep Bidirectional Transformers for Language Understanding (arxiv.org)</a:t>
            </a:r>
            <a:endParaRPr sz="1500">
              <a:solidFill>
                <a:schemeClr val="dk2"/>
              </a:solidFill>
            </a:endParaRPr>
          </a:p>
        </p:txBody>
      </p:sp>
      <p:sp>
        <p:nvSpPr>
          <p:cNvPr id="751" name="Google Shape;751;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755"/>
        <p:cNvGrpSpPr/>
        <p:nvPr/>
      </p:nvGrpSpPr>
      <p:grpSpPr>
        <a:xfrm>
          <a:off x="0" y="0"/>
          <a:ext cx="0" cy="0"/>
          <a:chOff x="0" y="0"/>
          <a:chExt cx="0" cy="0"/>
        </a:xfrm>
      </p:grpSpPr>
      <p:sp>
        <p:nvSpPr>
          <p:cNvPr id="756" name="Google Shape;756;p70"/>
          <p:cNvSpPr txBox="1"/>
          <p:nvPr/>
        </p:nvSpPr>
        <p:spPr>
          <a:xfrm>
            <a:off x="1080388" y="989825"/>
            <a:ext cx="7579200" cy="1200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BigBird BERT-based Architecture</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To remedy the quadratic dependency, BigBird was proposed. A sparse attention mechanism that reduces this quadratic dependency to linear.</a:t>
            </a:r>
            <a:endParaRPr sz="1500">
              <a:solidFill>
                <a:srgbClr val="156C80"/>
              </a:solidFill>
            </a:endParaRPr>
          </a:p>
          <a:p>
            <a:pPr marL="0" lvl="0" indent="0" algn="l" rtl="0">
              <a:lnSpc>
                <a:spcPct val="140000"/>
              </a:lnSpc>
              <a:spcBef>
                <a:spcPts val="0"/>
              </a:spcBef>
              <a:spcAft>
                <a:spcPts val="0"/>
              </a:spcAft>
              <a:buNone/>
            </a:pPr>
            <a:endParaRPr sz="1500" b="1">
              <a:solidFill>
                <a:srgbClr val="156C80"/>
              </a:solidFill>
            </a:endParaRPr>
          </a:p>
        </p:txBody>
      </p:sp>
      <p:sp>
        <p:nvSpPr>
          <p:cNvPr id="757" name="Google Shape;757;p70"/>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58" name="Google Shape;758;p70"/>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59" name="Google Shape;759;p70"/>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Tags &amp; Difficulty Prediction Model</a:t>
            </a:r>
            <a:endParaRPr sz="2000"/>
          </a:p>
        </p:txBody>
      </p:sp>
      <p:pic>
        <p:nvPicPr>
          <p:cNvPr id="760" name="Google Shape;760;p70"/>
          <p:cNvPicPr preferRelativeResize="0"/>
          <p:nvPr/>
        </p:nvPicPr>
        <p:blipFill>
          <a:blip r:embed="rId5">
            <a:alphaModFix/>
          </a:blip>
          <a:stretch>
            <a:fillRect/>
          </a:stretch>
        </p:blipFill>
        <p:spPr>
          <a:xfrm>
            <a:off x="1017900" y="1980463"/>
            <a:ext cx="6863613" cy="2692738"/>
          </a:xfrm>
          <a:prstGeom prst="rect">
            <a:avLst/>
          </a:prstGeom>
          <a:noFill/>
          <a:ln>
            <a:noFill/>
          </a:ln>
        </p:spPr>
      </p:pic>
      <p:sp>
        <p:nvSpPr>
          <p:cNvPr id="761" name="Google Shape;761;p70"/>
          <p:cNvSpPr txBox="1"/>
          <p:nvPr/>
        </p:nvSpPr>
        <p:spPr>
          <a:xfrm>
            <a:off x="3340888" y="4809325"/>
            <a:ext cx="3314400" cy="2154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800" u="sng">
                <a:solidFill>
                  <a:schemeClr val="hlink"/>
                </a:solidFill>
                <a:hlinkClick r:id="rId6"/>
              </a:rPr>
              <a:t>[2007.14062] Big Bird: Transformers for Longer Sequences (arxiv.org)</a:t>
            </a:r>
            <a:endParaRPr sz="1400">
              <a:solidFill>
                <a:schemeClr val="dk2"/>
              </a:solidFill>
            </a:endParaRPr>
          </a:p>
        </p:txBody>
      </p:sp>
      <p:sp>
        <p:nvSpPr>
          <p:cNvPr id="762" name="Google Shape;762;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766"/>
        <p:cNvGrpSpPr/>
        <p:nvPr/>
      </p:nvGrpSpPr>
      <p:grpSpPr>
        <a:xfrm>
          <a:off x="0" y="0"/>
          <a:ext cx="0" cy="0"/>
          <a:chOff x="0" y="0"/>
          <a:chExt cx="0" cy="0"/>
        </a:xfrm>
      </p:grpSpPr>
      <p:sp>
        <p:nvSpPr>
          <p:cNvPr id="767" name="Google Shape;767;p71"/>
          <p:cNvSpPr txBox="1"/>
          <p:nvPr/>
        </p:nvSpPr>
        <p:spPr>
          <a:xfrm>
            <a:off x="1021075" y="1586675"/>
            <a:ext cx="7023600" cy="2493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Model Preprocessing</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Substitute exponential notation. 10^6 -&gt; 1000000 </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Insert spaces between the dollar signs. $$$n$$$ -&gt; $$$ n $$$ </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Convert to lowercase. This is an interactive task. -&gt; this is an interactive task. </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Calculate the expression. 2 \cdot 100000 -&gt; 200000 </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Remove stopwords using the nltk library. </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Lemmatize using the nltk library.</a:t>
            </a:r>
            <a:endParaRPr sz="1500" b="1">
              <a:solidFill>
                <a:srgbClr val="156C80"/>
              </a:solidFill>
            </a:endParaRPr>
          </a:p>
          <a:p>
            <a:pPr marL="0" lvl="0" indent="0" algn="l" rtl="0">
              <a:lnSpc>
                <a:spcPct val="140000"/>
              </a:lnSpc>
              <a:spcBef>
                <a:spcPts val="0"/>
              </a:spcBef>
              <a:spcAft>
                <a:spcPts val="0"/>
              </a:spcAft>
              <a:buNone/>
            </a:pPr>
            <a:endParaRPr sz="1500" b="1">
              <a:solidFill>
                <a:srgbClr val="156C80"/>
              </a:solidFill>
            </a:endParaRPr>
          </a:p>
        </p:txBody>
      </p:sp>
      <p:sp>
        <p:nvSpPr>
          <p:cNvPr id="768" name="Google Shape;768;p71"/>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69" name="Google Shape;769;p71"/>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70" name="Google Shape;770;p71"/>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Tags &amp; Difficulty Prediction Model</a:t>
            </a:r>
            <a:endParaRPr sz="2000"/>
          </a:p>
        </p:txBody>
      </p:sp>
      <p:sp>
        <p:nvSpPr>
          <p:cNvPr id="771" name="Google Shape;771;p71"/>
          <p:cNvSpPr txBox="1"/>
          <p:nvPr/>
        </p:nvSpPr>
        <p:spPr>
          <a:xfrm>
            <a:off x="1104525" y="4786500"/>
            <a:ext cx="8473500" cy="2154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800" u="sng">
                <a:solidFill>
                  <a:schemeClr val="hlink"/>
                </a:solidFill>
                <a:hlinkClick r:id="rId5"/>
              </a:rPr>
              <a:t>[2310.05791] Problem-Solving Guide: Predicting the Algorithm Tags and Difficulty for Competitive Programming Problems (arxiv.org)</a:t>
            </a:r>
            <a:endParaRPr sz="1500">
              <a:solidFill>
                <a:schemeClr val="dk2"/>
              </a:solidFill>
            </a:endParaRPr>
          </a:p>
        </p:txBody>
      </p:sp>
      <p:sp>
        <p:nvSpPr>
          <p:cNvPr id="772" name="Google Shape;772;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776"/>
        <p:cNvGrpSpPr/>
        <p:nvPr/>
      </p:nvGrpSpPr>
      <p:grpSpPr>
        <a:xfrm>
          <a:off x="0" y="0"/>
          <a:ext cx="0" cy="0"/>
          <a:chOff x="0" y="0"/>
          <a:chExt cx="0" cy="0"/>
        </a:xfrm>
      </p:grpSpPr>
      <p:sp>
        <p:nvSpPr>
          <p:cNvPr id="777" name="Google Shape;777;p72"/>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778" name="Google Shape;778;p72"/>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779" name="Google Shape;779;p72"/>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780" name="Google Shape;780;p72"/>
          <p:cNvSpPr txBox="1"/>
          <p:nvPr/>
        </p:nvSpPr>
        <p:spPr>
          <a:xfrm>
            <a:off x="854675" y="1627200"/>
            <a:ext cx="10833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4600"/>
              <a:buFont typeface="Arial"/>
              <a:buNone/>
            </a:pPr>
            <a:r>
              <a:rPr lang="en-GB" sz="4600" b="1" i="0" u="none" strike="noStrike" cap="none">
                <a:solidFill>
                  <a:srgbClr val="156C80"/>
                </a:solidFill>
                <a:latin typeface="Tomorrow"/>
                <a:ea typeface="Tomorrow"/>
                <a:cs typeface="Tomorrow"/>
                <a:sym typeface="Tomorrow"/>
              </a:rPr>
              <a:t>0</a:t>
            </a:r>
            <a:r>
              <a:rPr lang="en-GB" sz="4600" b="1">
                <a:solidFill>
                  <a:srgbClr val="156C80"/>
                </a:solidFill>
                <a:latin typeface="Tomorrow"/>
                <a:ea typeface="Tomorrow"/>
                <a:cs typeface="Tomorrow"/>
                <a:sym typeface="Tomorrow"/>
              </a:rPr>
              <a:t>7</a:t>
            </a:r>
            <a:endParaRPr sz="700" b="0" i="0" u="none" strike="noStrike" cap="none">
              <a:solidFill>
                <a:srgbClr val="000000"/>
              </a:solidFill>
              <a:latin typeface="Arial"/>
              <a:ea typeface="Arial"/>
              <a:cs typeface="Arial"/>
              <a:sym typeface="Arial"/>
            </a:endParaRPr>
          </a:p>
        </p:txBody>
      </p:sp>
      <p:sp>
        <p:nvSpPr>
          <p:cNvPr id="781" name="Google Shape;781;p72"/>
          <p:cNvSpPr txBox="1"/>
          <p:nvPr/>
        </p:nvSpPr>
        <p:spPr>
          <a:xfrm>
            <a:off x="854674" y="2342207"/>
            <a:ext cx="5508000" cy="585000"/>
          </a:xfrm>
          <a:prstGeom prst="rect">
            <a:avLst/>
          </a:prstGeom>
          <a:noFill/>
          <a:ln>
            <a:noFill/>
          </a:ln>
        </p:spPr>
        <p:txBody>
          <a:bodyPr spcFirstLastPara="1" wrap="square" lIns="0" tIns="0" rIns="0" bIns="0" anchor="t" anchorCtr="0">
            <a:spAutoFit/>
          </a:bodyPr>
          <a:lstStyle/>
          <a:p>
            <a:pPr marL="0" lvl="0" indent="0" algn="l" rtl="0">
              <a:lnSpc>
                <a:spcPct val="140005"/>
              </a:lnSpc>
              <a:spcBef>
                <a:spcPts val="0"/>
              </a:spcBef>
              <a:spcAft>
                <a:spcPts val="0"/>
              </a:spcAft>
              <a:buClr>
                <a:schemeClr val="dk1"/>
              </a:buClr>
              <a:buSzPts val="600"/>
              <a:buFont typeface="Arial"/>
              <a:buNone/>
            </a:pPr>
            <a:r>
              <a:rPr lang="en-GB" sz="3800" b="1">
                <a:solidFill>
                  <a:srgbClr val="156C80"/>
                </a:solidFill>
                <a:latin typeface="Tomorrow"/>
                <a:ea typeface="Tomorrow"/>
                <a:cs typeface="Tomorrow"/>
                <a:sym typeface="Tomorrow"/>
              </a:rPr>
              <a:t>Experiment &amp; Results</a:t>
            </a:r>
            <a:endParaRPr sz="3800" b="1">
              <a:solidFill>
                <a:srgbClr val="156C80"/>
              </a:solidFill>
              <a:latin typeface="Tomorrow"/>
              <a:ea typeface="Tomorrow"/>
              <a:cs typeface="Tomorrow"/>
              <a:sym typeface="Tomorrow"/>
            </a:endParaRPr>
          </a:p>
        </p:txBody>
      </p:sp>
      <p:sp>
        <p:nvSpPr>
          <p:cNvPr id="782" name="Google Shape;782;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786"/>
        <p:cNvGrpSpPr/>
        <p:nvPr/>
      </p:nvGrpSpPr>
      <p:grpSpPr>
        <a:xfrm>
          <a:off x="0" y="0"/>
          <a:ext cx="0" cy="0"/>
          <a:chOff x="0" y="0"/>
          <a:chExt cx="0" cy="0"/>
        </a:xfrm>
      </p:grpSpPr>
      <p:sp>
        <p:nvSpPr>
          <p:cNvPr id="787" name="Google Shape;787;p73"/>
          <p:cNvSpPr txBox="1"/>
          <p:nvPr/>
        </p:nvSpPr>
        <p:spPr>
          <a:xfrm>
            <a:off x="144775" y="1015175"/>
            <a:ext cx="4273800" cy="2493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Evaluation Metric: ROC Curve and AUC</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An ROC curve (receiver operating characteristic curve) is a graph showing the performance of a classification model at all classification thresholds.</a:t>
            </a:r>
            <a:br>
              <a:rPr lang="en-GB" sz="1500">
                <a:solidFill>
                  <a:srgbClr val="156C80"/>
                </a:solidFill>
              </a:rPr>
            </a:br>
            <a:br>
              <a:rPr lang="en-GB" sz="1500">
                <a:solidFill>
                  <a:srgbClr val="156C80"/>
                </a:solidFill>
              </a:rPr>
            </a:br>
            <a:endParaRPr sz="1500">
              <a:solidFill>
                <a:srgbClr val="156C80"/>
              </a:solidFill>
            </a:endParaRPr>
          </a:p>
          <a:p>
            <a:pPr marL="0" lvl="0" indent="0" algn="l" rtl="0">
              <a:lnSpc>
                <a:spcPct val="140000"/>
              </a:lnSpc>
              <a:spcBef>
                <a:spcPts val="0"/>
              </a:spcBef>
              <a:spcAft>
                <a:spcPts val="0"/>
              </a:spcAft>
              <a:buNone/>
            </a:pPr>
            <a:endParaRPr sz="1500" b="1">
              <a:solidFill>
                <a:srgbClr val="156C80"/>
              </a:solidFill>
            </a:endParaRPr>
          </a:p>
        </p:txBody>
      </p:sp>
      <p:sp>
        <p:nvSpPr>
          <p:cNvPr id="788" name="Google Shape;788;p73"/>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89" name="Google Shape;789;p73"/>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90" name="Google Shape;790;p73"/>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Tags &amp; Difficulty Prediction Model</a:t>
            </a:r>
            <a:endParaRPr sz="2000"/>
          </a:p>
        </p:txBody>
      </p:sp>
      <p:pic>
        <p:nvPicPr>
          <p:cNvPr id="791" name="Google Shape;791;p73"/>
          <p:cNvPicPr preferRelativeResize="0"/>
          <p:nvPr/>
        </p:nvPicPr>
        <p:blipFill>
          <a:blip r:embed="rId5">
            <a:alphaModFix/>
          </a:blip>
          <a:stretch>
            <a:fillRect/>
          </a:stretch>
        </p:blipFill>
        <p:spPr>
          <a:xfrm>
            <a:off x="4656763" y="1298950"/>
            <a:ext cx="4118801" cy="3089101"/>
          </a:xfrm>
          <a:prstGeom prst="rect">
            <a:avLst/>
          </a:prstGeom>
          <a:noFill/>
          <a:ln>
            <a:noFill/>
          </a:ln>
        </p:spPr>
      </p:pic>
      <p:sp>
        <p:nvSpPr>
          <p:cNvPr id="792" name="Google Shape;792;p73"/>
          <p:cNvSpPr txBox="1"/>
          <p:nvPr/>
        </p:nvSpPr>
        <p:spPr>
          <a:xfrm>
            <a:off x="559588" y="4809325"/>
            <a:ext cx="8473500" cy="2310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900" u="sng">
                <a:solidFill>
                  <a:schemeClr val="hlink"/>
                </a:solidFill>
                <a:hlinkClick r:id="rId6"/>
              </a:rPr>
              <a:t>Classification: ROC Curve and AUC  |  Machine Learning  |  Google for Developers</a:t>
            </a:r>
            <a:endParaRPr sz="1500">
              <a:solidFill>
                <a:schemeClr val="dk2"/>
              </a:solidFill>
            </a:endParaRPr>
          </a:p>
        </p:txBody>
      </p:sp>
      <p:sp>
        <p:nvSpPr>
          <p:cNvPr id="793" name="Google Shape;793;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158"/>
        <p:cNvGrpSpPr/>
        <p:nvPr/>
      </p:nvGrpSpPr>
      <p:grpSpPr>
        <a:xfrm>
          <a:off x="0" y="0"/>
          <a:ext cx="0" cy="0"/>
          <a:chOff x="0" y="0"/>
          <a:chExt cx="0" cy="0"/>
        </a:xfrm>
      </p:grpSpPr>
      <p:sp>
        <p:nvSpPr>
          <p:cNvPr id="159" name="Google Shape;159;p29"/>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60" name="Google Shape;160;p29"/>
          <p:cNvSpPr/>
          <p:nvPr/>
        </p:nvSpPr>
        <p:spPr>
          <a:xfrm>
            <a:off x="-31751" y="3427110"/>
            <a:ext cx="7849324" cy="1276655"/>
          </a:xfrm>
          <a:custGeom>
            <a:avLst/>
            <a:gdLst/>
            <a:ahLst/>
            <a:cxnLst/>
            <a:rect l="l" t="t" r="r" b="b"/>
            <a:pathLst>
              <a:path w="15698648" h="2553310" extrusionOk="0">
                <a:moveTo>
                  <a:pt x="0" y="0"/>
                </a:moveTo>
                <a:lnTo>
                  <a:pt x="15698648" y="0"/>
                </a:lnTo>
                <a:lnTo>
                  <a:pt x="15698648" y="2553309"/>
                </a:lnTo>
                <a:lnTo>
                  <a:pt x="0" y="2553309"/>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61" name="Google Shape;161;p29"/>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62" name="Google Shape;162;p29"/>
          <p:cNvSpPr txBox="1"/>
          <p:nvPr/>
        </p:nvSpPr>
        <p:spPr>
          <a:xfrm>
            <a:off x="922897" y="1627194"/>
            <a:ext cx="9060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4600"/>
              <a:buFont typeface="Arial"/>
              <a:buNone/>
            </a:pPr>
            <a:r>
              <a:rPr lang="en-GB" sz="4600" b="1" i="0" u="none" strike="noStrike" cap="none">
                <a:solidFill>
                  <a:srgbClr val="156C80"/>
                </a:solidFill>
                <a:latin typeface="Tomorrow"/>
                <a:ea typeface="Tomorrow"/>
                <a:cs typeface="Tomorrow"/>
                <a:sym typeface="Tomorrow"/>
              </a:rPr>
              <a:t>01</a:t>
            </a:r>
            <a:endParaRPr sz="700" b="0" i="0" u="none" strike="noStrike" cap="none">
              <a:solidFill>
                <a:srgbClr val="000000"/>
              </a:solidFill>
              <a:latin typeface="Arial"/>
              <a:ea typeface="Arial"/>
              <a:cs typeface="Arial"/>
              <a:sym typeface="Arial"/>
            </a:endParaRPr>
          </a:p>
        </p:txBody>
      </p:sp>
      <p:sp>
        <p:nvSpPr>
          <p:cNvPr id="163" name="Google Shape;163;p29"/>
          <p:cNvSpPr txBox="1"/>
          <p:nvPr/>
        </p:nvSpPr>
        <p:spPr>
          <a:xfrm>
            <a:off x="922896" y="2342203"/>
            <a:ext cx="4334903" cy="818686"/>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Clr>
                <a:srgbClr val="000000"/>
              </a:buClr>
              <a:buSzPts val="3800"/>
              <a:buFont typeface="Arial"/>
              <a:buNone/>
            </a:pPr>
            <a:r>
              <a:rPr lang="en-GB" sz="3800" b="1" i="0" u="none" strike="noStrike" cap="none" dirty="0">
                <a:solidFill>
                  <a:srgbClr val="156C80"/>
                </a:solidFill>
                <a:latin typeface="Tomorrow"/>
                <a:ea typeface="Tomorrow"/>
                <a:cs typeface="Tomorrow"/>
                <a:sym typeface="Tomorrow"/>
              </a:rPr>
              <a:t>Introduction</a:t>
            </a:r>
            <a:endParaRPr sz="700" b="0" i="0" u="none" strike="noStrike" cap="none" dirty="0">
              <a:solidFill>
                <a:srgbClr val="000000"/>
              </a:solidFill>
              <a:latin typeface="Arial"/>
              <a:ea typeface="Arial"/>
              <a:cs typeface="Arial"/>
              <a:sym typeface="Arial"/>
            </a:endParaRPr>
          </a:p>
        </p:txBody>
      </p:sp>
      <p:sp>
        <p:nvSpPr>
          <p:cNvPr id="164" name="Google Shape;164;p29"/>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797"/>
        <p:cNvGrpSpPr/>
        <p:nvPr/>
      </p:nvGrpSpPr>
      <p:grpSpPr>
        <a:xfrm>
          <a:off x="0" y="0"/>
          <a:ext cx="0" cy="0"/>
          <a:chOff x="0" y="0"/>
          <a:chExt cx="0" cy="0"/>
        </a:xfrm>
      </p:grpSpPr>
      <p:sp>
        <p:nvSpPr>
          <p:cNvPr id="798" name="Google Shape;798;p74"/>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99" name="Google Shape;799;p74"/>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00" name="Google Shape;800;p74"/>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Tags &amp; Difficulty Prediction Model</a:t>
            </a:r>
            <a:endParaRPr sz="2000"/>
          </a:p>
        </p:txBody>
      </p:sp>
      <p:sp>
        <p:nvSpPr>
          <p:cNvPr id="801" name="Google Shape;801;p74"/>
          <p:cNvSpPr txBox="1"/>
          <p:nvPr/>
        </p:nvSpPr>
        <p:spPr>
          <a:xfrm>
            <a:off x="635788" y="4749225"/>
            <a:ext cx="7289400" cy="2310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900" u="sng">
                <a:solidFill>
                  <a:schemeClr val="hlink"/>
                </a:solidFill>
                <a:hlinkClick r:id="rId5"/>
              </a:rPr>
              <a:t>[2310.05791] Problem-Solving Guide: Predicting the Algorithm Tags and Difficulty for Competitive Programming Problems (arxiv.org)</a:t>
            </a:r>
            <a:endParaRPr sz="1600">
              <a:solidFill>
                <a:schemeClr val="dk2"/>
              </a:solidFill>
            </a:endParaRPr>
          </a:p>
        </p:txBody>
      </p:sp>
      <p:sp>
        <p:nvSpPr>
          <p:cNvPr id="802" name="Google Shape;802;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50</a:t>
            </a:fld>
            <a:endParaRPr/>
          </a:p>
        </p:txBody>
      </p:sp>
      <p:pic>
        <p:nvPicPr>
          <p:cNvPr id="803" name="Google Shape;803;p74"/>
          <p:cNvPicPr preferRelativeResize="0"/>
          <p:nvPr/>
        </p:nvPicPr>
        <p:blipFill>
          <a:blip r:embed="rId6">
            <a:alphaModFix/>
          </a:blip>
          <a:stretch>
            <a:fillRect/>
          </a:stretch>
        </p:blipFill>
        <p:spPr>
          <a:xfrm>
            <a:off x="4410225" y="1196300"/>
            <a:ext cx="4522876" cy="3292975"/>
          </a:xfrm>
          <a:prstGeom prst="rect">
            <a:avLst/>
          </a:prstGeom>
          <a:noFill/>
          <a:ln>
            <a:noFill/>
          </a:ln>
        </p:spPr>
      </p:pic>
      <p:sp>
        <p:nvSpPr>
          <p:cNvPr id="804" name="Google Shape;804;p74"/>
          <p:cNvSpPr txBox="1"/>
          <p:nvPr/>
        </p:nvSpPr>
        <p:spPr>
          <a:xfrm>
            <a:off x="144775" y="1015175"/>
            <a:ext cx="4189500" cy="3786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The ROC Curves of Various Model Variations</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The top-left figure shows the ROC curve of our PSG model trained with </a:t>
            </a:r>
            <a:r>
              <a:rPr lang="en-GB" sz="1500" b="1">
                <a:solidFill>
                  <a:srgbClr val="156C80"/>
                </a:solidFill>
              </a:rPr>
              <a:t>λ = 1.</a:t>
            </a:r>
            <a:r>
              <a:rPr lang="en-GB" sz="1500">
                <a:solidFill>
                  <a:srgbClr val="156C80"/>
                </a:solidFill>
              </a:rPr>
              <a:t> </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The top-right figure represents the ROC curve of our PSG model trained with </a:t>
            </a:r>
            <a:r>
              <a:rPr lang="en-GB" sz="1500" b="1">
                <a:solidFill>
                  <a:srgbClr val="156C80"/>
                </a:solidFill>
              </a:rPr>
              <a:t>λ = 10</a:t>
            </a:r>
            <a:r>
              <a:rPr lang="en-GB" sz="1500">
                <a:solidFill>
                  <a:srgbClr val="156C80"/>
                </a:solidFill>
              </a:rPr>
              <a:t>.</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The bottom-left figure shows the ROC curve of our PSG model trained with </a:t>
            </a:r>
            <a:r>
              <a:rPr lang="en-GB" sz="1500" b="1">
                <a:solidFill>
                  <a:srgbClr val="156C80"/>
                </a:solidFill>
              </a:rPr>
              <a:t>λ = 100</a:t>
            </a:r>
            <a:r>
              <a:rPr lang="en-GB" sz="1500">
                <a:solidFill>
                  <a:srgbClr val="156C80"/>
                </a:solidFill>
              </a:rPr>
              <a:t>. </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The bottom-right figure shows the ROC curve of the single-task BigBird model to solve only the second task T2.</a:t>
            </a:r>
            <a:endParaRPr sz="1500">
              <a:solidFill>
                <a:srgbClr val="156C80"/>
              </a:solidFill>
            </a:endParaRPr>
          </a:p>
          <a:p>
            <a:pPr marL="0" lvl="0" indent="0" algn="l" rtl="0">
              <a:lnSpc>
                <a:spcPct val="140000"/>
              </a:lnSpc>
              <a:spcBef>
                <a:spcPts val="0"/>
              </a:spcBef>
              <a:spcAft>
                <a:spcPts val="0"/>
              </a:spcAft>
              <a:buNone/>
            </a:pPr>
            <a:endParaRPr sz="1500" b="1">
              <a:solidFill>
                <a:srgbClr val="156C8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808"/>
        <p:cNvGrpSpPr/>
        <p:nvPr/>
      </p:nvGrpSpPr>
      <p:grpSpPr>
        <a:xfrm>
          <a:off x="0" y="0"/>
          <a:ext cx="0" cy="0"/>
          <a:chOff x="0" y="0"/>
          <a:chExt cx="0" cy="0"/>
        </a:xfrm>
      </p:grpSpPr>
      <p:sp>
        <p:nvSpPr>
          <p:cNvPr id="809" name="Google Shape;809;p75"/>
          <p:cNvSpPr txBox="1"/>
          <p:nvPr/>
        </p:nvSpPr>
        <p:spPr>
          <a:xfrm>
            <a:off x="144775" y="1015175"/>
            <a:ext cx="9234600" cy="8775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Model Fine-tuning</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This figures shows the ROC curve of the model trained with λ = 10 </a:t>
            </a:r>
            <a:r>
              <a:rPr lang="en-GB" sz="1500" b="1">
                <a:solidFill>
                  <a:srgbClr val="156C80"/>
                </a:solidFill>
              </a:rPr>
              <a:t>before vs after </a:t>
            </a:r>
            <a:r>
              <a:rPr lang="en-GB" sz="1500">
                <a:solidFill>
                  <a:srgbClr val="156C80"/>
                </a:solidFill>
              </a:rPr>
              <a:t>fine-tuning.</a:t>
            </a:r>
            <a:endParaRPr sz="1500">
              <a:solidFill>
                <a:srgbClr val="156C80"/>
              </a:solidFill>
            </a:endParaRPr>
          </a:p>
          <a:p>
            <a:pPr marL="0" lvl="0" indent="0" algn="l" rtl="0">
              <a:lnSpc>
                <a:spcPct val="140000"/>
              </a:lnSpc>
              <a:spcBef>
                <a:spcPts val="0"/>
              </a:spcBef>
              <a:spcAft>
                <a:spcPts val="0"/>
              </a:spcAft>
              <a:buNone/>
            </a:pPr>
            <a:endParaRPr sz="1500" b="1">
              <a:solidFill>
                <a:srgbClr val="156C80"/>
              </a:solidFill>
            </a:endParaRPr>
          </a:p>
        </p:txBody>
      </p:sp>
      <p:sp>
        <p:nvSpPr>
          <p:cNvPr id="810" name="Google Shape;810;p75"/>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11" name="Google Shape;811;p75"/>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12" name="Google Shape;812;p75"/>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Tags &amp; Difficulty Prediction Model</a:t>
            </a:r>
            <a:endParaRPr sz="2000"/>
          </a:p>
        </p:txBody>
      </p:sp>
      <p:pic>
        <p:nvPicPr>
          <p:cNvPr id="813" name="Google Shape;813;p75"/>
          <p:cNvPicPr preferRelativeResize="0"/>
          <p:nvPr/>
        </p:nvPicPr>
        <p:blipFill>
          <a:blip r:embed="rId5">
            <a:alphaModFix/>
          </a:blip>
          <a:stretch>
            <a:fillRect/>
          </a:stretch>
        </p:blipFill>
        <p:spPr>
          <a:xfrm>
            <a:off x="972444" y="2037288"/>
            <a:ext cx="3648700" cy="2625922"/>
          </a:xfrm>
          <a:prstGeom prst="rect">
            <a:avLst/>
          </a:prstGeom>
          <a:noFill/>
          <a:ln>
            <a:noFill/>
          </a:ln>
        </p:spPr>
      </p:pic>
      <p:sp>
        <p:nvSpPr>
          <p:cNvPr id="814" name="Google Shape;814;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51</a:t>
            </a:fld>
            <a:endParaRPr/>
          </a:p>
        </p:txBody>
      </p:sp>
      <p:pic>
        <p:nvPicPr>
          <p:cNvPr id="815" name="Google Shape;815;p75"/>
          <p:cNvPicPr preferRelativeResize="0"/>
          <p:nvPr/>
        </p:nvPicPr>
        <p:blipFill>
          <a:blip r:embed="rId6">
            <a:alphaModFix/>
          </a:blip>
          <a:stretch>
            <a:fillRect/>
          </a:stretch>
        </p:blipFill>
        <p:spPr>
          <a:xfrm>
            <a:off x="4621144" y="2037287"/>
            <a:ext cx="3648710" cy="262592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819"/>
        <p:cNvGrpSpPr/>
        <p:nvPr/>
      </p:nvGrpSpPr>
      <p:grpSpPr>
        <a:xfrm>
          <a:off x="0" y="0"/>
          <a:ext cx="0" cy="0"/>
          <a:chOff x="0" y="0"/>
          <a:chExt cx="0" cy="0"/>
        </a:xfrm>
      </p:grpSpPr>
      <p:sp>
        <p:nvSpPr>
          <p:cNvPr id="820" name="Google Shape;820;p76"/>
          <p:cNvSpPr txBox="1"/>
          <p:nvPr/>
        </p:nvSpPr>
        <p:spPr>
          <a:xfrm>
            <a:off x="144775" y="1015175"/>
            <a:ext cx="8910900" cy="12006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Model Fine-tuning</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This figures shows the ROC AOC of the model trained with λ = 10 </a:t>
            </a:r>
            <a:r>
              <a:rPr lang="en-GB" sz="1500" b="1">
                <a:solidFill>
                  <a:srgbClr val="156C80"/>
                </a:solidFill>
              </a:rPr>
              <a:t>before vs after </a:t>
            </a:r>
            <a:r>
              <a:rPr lang="en-GB" sz="1500">
                <a:solidFill>
                  <a:srgbClr val="156C80"/>
                </a:solidFill>
              </a:rPr>
              <a:t>fine-tuning.</a:t>
            </a:r>
            <a:endParaRPr sz="1500">
              <a:solidFill>
                <a:srgbClr val="156C80"/>
              </a:solidFill>
            </a:endParaRPr>
          </a:p>
          <a:p>
            <a:pPr marL="0" lvl="0" indent="0" algn="l" rtl="0">
              <a:lnSpc>
                <a:spcPct val="140000"/>
              </a:lnSpc>
              <a:spcBef>
                <a:spcPts val="0"/>
              </a:spcBef>
              <a:spcAft>
                <a:spcPts val="0"/>
              </a:spcAft>
              <a:buClr>
                <a:schemeClr val="dk1"/>
              </a:buClr>
              <a:buSzPts val="600"/>
              <a:buFont typeface="Arial"/>
              <a:buNone/>
            </a:pPr>
            <a:endParaRPr sz="1500" b="1">
              <a:solidFill>
                <a:srgbClr val="156C80"/>
              </a:solidFill>
            </a:endParaRPr>
          </a:p>
          <a:p>
            <a:pPr marL="0" lvl="0" indent="0" algn="l" rtl="0">
              <a:lnSpc>
                <a:spcPct val="140000"/>
              </a:lnSpc>
              <a:spcBef>
                <a:spcPts val="0"/>
              </a:spcBef>
              <a:spcAft>
                <a:spcPts val="0"/>
              </a:spcAft>
              <a:buNone/>
            </a:pPr>
            <a:endParaRPr sz="1500" b="1">
              <a:solidFill>
                <a:srgbClr val="156C80"/>
              </a:solidFill>
            </a:endParaRPr>
          </a:p>
        </p:txBody>
      </p:sp>
      <p:sp>
        <p:nvSpPr>
          <p:cNvPr id="821" name="Google Shape;821;p76"/>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22" name="Google Shape;822;p76"/>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23" name="Google Shape;823;p76"/>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Tags &amp; Difficulty Prediction Model</a:t>
            </a:r>
            <a:endParaRPr sz="2000"/>
          </a:p>
        </p:txBody>
      </p:sp>
      <p:graphicFrame>
        <p:nvGraphicFramePr>
          <p:cNvPr id="824" name="Google Shape;824;p76"/>
          <p:cNvGraphicFramePr/>
          <p:nvPr/>
        </p:nvGraphicFramePr>
        <p:xfrm>
          <a:off x="4849963" y="1889763"/>
          <a:ext cx="3262000" cy="2993193"/>
        </p:xfrm>
        <a:graphic>
          <a:graphicData uri="http://schemas.openxmlformats.org/drawingml/2006/table">
            <a:tbl>
              <a:tblPr>
                <a:noFill/>
                <a:tableStyleId>{955F5199-5ED5-4B37-9295-37F04DFC6318}</a:tableStyleId>
              </a:tblPr>
              <a:tblGrid>
                <a:gridCol w="1666150">
                  <a:extLst>
                    <a:ext uri="{9D8B030D-6E8A-4147-A177-3AD203B41FA5}">
                      <a16:colId xmlns:a16="http://schemas.microsoft.com/office/drawing/2014/main" val="20000"/>
                    </a:ext>
                  </a:extLst>
                </a:gridCol>
                <a:gridCol w="1595850">
                  <a:extLst>
                    <a:ext uri="{9D8B030D-6E8A-4147-A177-3AD203B41FA5}">
                      <a16:colId xmlns:a16="http://schemas.microsoft.com/office/drawing/2014/main" val="20001"/>
                    </a:ext>
                  </a:extLst>
                </a:gridCol>
              </a:tblGrid>
              <a:tr h="259250">
                <a:tc>
                  <a:txBody>
                    <a:bodyPr/>
                    <a:lstStyle/>
                    <a:p>
                      <a:pPr marL="0" lvl="0" indent="0" algn="ctr" rtl="0">
                        <a:spcBef>
                          <a:spcPts val="0"/>
                        </a:spcBef>
                        <a:spcAft>
                          <a:spcPts val="0"/>
                        </a:spcAft>
                        <a:buNone/>
                      </a:pPr>
                      <a:r>
                        <a:rPr lang="en-GB" sz="1000" b="1">
                          <a:solidFill>
                            <a:schemeClr val="dk1"/>
                          </a:solidFill>
                        </a:rPr>
                        <a:t>Tag</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tc>
                  <a:txBody>
                    <a:bodyPr/>
                    <a:lstStyle/>
                    <a:p>
                      <a:pPr marL="0" lvl="0" indent="0" algn="ctr" rtl="0">
                        <a:lnSpc>
                          <a:spcPct val="140020"/>
                        </a:lnSpc>
                        <a:spcBef>
                          <a:spcPts val="0"/>
                        </a:spcBef>
                        <a:spcAft>
                          <a:spcPts val="0"/>
                        </a:spcAft>
                        <a:buNone/>
                      </a:pPr>
                      <a:r>
                        <a:rPr lang="en-GB" sz="1000" b="1">
                          <a:solidFill>
                            <a:schemeClr val="dk1"/>
                          </a:solidFill>
                        </a:rPr>
                        <a:t>ROC AUC Score</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extLst>
                  <a:ext uri="{0D108BD9-81ED-4DB2-BD59-A6C34878D82A}">
                    <a16:rowId xmlns:a16="http://schemas.microsoft.com/office/drawing/2014/main" val="10000"/>
                  </a:ext>
                </a:extLst>
              </a:tr>
              <a:tr h="211975">
                <a:tc>
                  <a:txBody>
                    <a:bodyPr/>
                    <a:lstStyle/>
                    <a:p>
                      <a:pPr marL="0" lvl="0" indent="0" algn="ctr" rtl="0">
                        <a:spcBef>
                          <a:spcPts val="0"/>
                        </a:spcBef>
                        <a:spcAft>
                          <a:spcPts val="0"/>
                        </a:spcAft>
                        <a:buNone/>
                      </a:pPr>
                      <a:r>
                        <a:rPr lang="en-GB" sz="1000"/>
                        <a:t>Brute Force</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0.525823928331377</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r h="211975">
                <a:tc>
                  <a:txBody>
                    <a:bodyPr/>
                    <a:lstStyle/>
                    <a:p>
                      <a:pPr marL="0" lvl="0" indent="0" algn="ctr" rtl="0">
                        <a:spcBef>
                          <a:spcPts val="0"/>
                        </a:spcBef>
                        <a:spcAft>
                          <a:spcPts val="0"/>
                        </a:spcAft>
                        <a:buNone/>
                      </a:pPr>
                      <a:r>
                        <a:rPr lang="en-GB" sz="1000"/>
                        <a:t>Constructive Algorithms</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0.5928472660238192</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r h="211975">
                <a:tc>
                  <a:txBody>
                    <a:bodyPr/>
                    <a:lstStyle/>
                    <a:p>
                      <a:pPr marL="0" lvl="0" indent="0" algn="ctr" rtl="0">
                        <a:spcBef>
                          <a:spcPts val="0"/>
                        </a:spcBef>
                        <a:spcAft>
                          <a:spcPts val="0"/>
                        </a:spcAft>
                        <a:buNone/>
                      </a:pPr>
                      <a:r>
                        <a:rPr lang="en-GB" sz="1000"/>
                        <a:t>Data Structures</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0.644335730322832</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r h="211975">
                <a:tc>
                  <a:txBody>
                    <a:bodyPr/>
                    <a:lstStyle/>
                    <a:p>
                      <a:pPr marL="0" lvl="0" indent="0" algn="ctr" rtl="0">
                        <a:spcBef>
                          <a:spcPts val="0"/>
                        </a:spcBef>
                        <a:spcAft>
                          <a:spcPts val="0"/>
                        </a:spcAft>
                        <a:buNone/>
                      </a:pPr>
                      <a:r>
                        <a:rPr lang="en-GB" sz="1000"/>
                        <a:t>DFS &amp; Similar</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0.6987255162564759</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4"/>
                  </a:ext>
                </a:extLst>
              </a:tr>
              <a:tr h="211975">
                <a:tc>
                  <a:txBody>
                    <a:bodyPr/>
                    <a:lstStyle/>
                    <a:p>
                      <a:pPr marL="0" lvl="0" indent="0" algn="ctr" rtl="0">
                        <a:spcBef>
                          <a:spcPts val="0"/>
                        </a:spcBef>
                        <a:spcAft>
                          <a:spcPts val="0"/>
                        </a:spcAft>
                        <a:buNone/>
                      </a:pPr>
                      <a:r>
                        <a:rPr lang="en-GB" sz="1000"/>
                        <a:t>DP</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0.5779329162331409</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5"/>
                  </a:ext>
                </a:extLst>
              </a:tr>
              <a:tr h="211975">
                <a:tc>
                  <a:txBody>
                    <a:bodyPr/>
                    <a:lstStyle/>
                    <a:p>
                      <a:pPr marL="0" lvl="0" indent="0" algn="ctr" rtl="0">
                        <a:spcBef>
                          <a:spcPts val="0"/>
                        </a:spcBef>
                        <a:spcAft>
                          <a:spcPts val="0"/>
                        </a:spcAft>
                        <a:buNone/>
                      </a:pPr>
                      <a:r>
                        <a:rPr lang="en-GB" sz="1000"/>
                        <a:t>Geometry</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0.6961174275062614</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6"/>
                  </a:ext>
                </a:extLst>
              </a:tr>
              <a:tr h="211975">
                <a:tc>
                  <a:txBody>
                    <a:bodyPr/>
                    <a:lstStyle/>
                    <a:p>
                      <a:pPr marL="0" lvl="0" indent="0" algn="ctr" rtl="0">
                        <a:spcBef>
                          <a:spcPts val="0"/>
                        </a:spcBef>
                        <a:spcAft>
                          <a:spcPts val="0"/>
                        </a:spcAft>
                        <a:buNone/>
                      </a:pPr>
                      <a:r>
                        <a:rPr lang="en-GB" sz="1000"/>
                        <a:t>Greedy</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0.5752724768398076</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7"/>
                  </a:ext>
                </a:extLst>
              </a:tr>
              <a:tr h="211975">
                <a:tc>
                  <a:txBody>
                    <a:bodyPr/>
                    <a:lstStyle/>
                    <a:p>
                      <a:pPr marL="0" lvl="0" indent="0" algn="ctr" rtl="0">
                        <a:spcBef>
                          <a:spcPts val="0"/>
                        </a:spcBef>
                        <a:spcAft>
                          <a:spcPts val="0"/>
                        </a:spcAft>
                        <a:buNone/>
                      </a:pPr>
                      <a:r>
                        <a:rPr lang="en-GB" sz="1000"/>
                        <a:t>Implementation</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0.585553736568545</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8"/>
                  </a:ext>
                </a:extLst>
              </a:tr>
              <a:tr h="211975">
                <a:tc>
                  <a:txBody>
                    <a:bodyPr/>
                    <a:lstStyle/>
                    <a:p>
                      <a:pPr marL="0" lvl="0" indent="0" algn="ctr" rtl="0">
                        <a:spcBef>
                          <a:spcPts val="0"/>
                        </a:spcBef>
                        <a:spcAft>
                          <a:spcPts val="0"/>
                        </a:spcAft>
                        <a:buNone/>
                      </a:pPr>
                      <a:r>
                        <a:rPr lang="en-GB" sz="1000"/>
                        <a:t>Math</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0.651829652894629</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9"/>
                  </a:ext>
                </a:extLst>
              </a:tr>
              <a:tr h="211975">
                <a:tc>
                  <a:txBody>
                    <a:bodyPr/>
                    <a:lstStyle/>
                    <a:p>
                      <a:pPr marL="0" lvl="0" indent="0" algn="ctr" rtl="0">
                        <a:spcBef>
                          <a:spcPts val="0"/>
                        </a:spcBef>
                        <a:spcAft>
                          <a:spcPts val="0"/>
                        </a:spcAft>
                        <a:buNone/>
                      </a:pPr>
                      <a:r>
                        <a:rPr lang="en-GB" sz="1000"/>
                        <a:t>Strings</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b="1"/>
                        <a:t>0.8505330705968542</a:t>
                      </a:r>
                      <a:endParaRPr sz="1000" b="1"/>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10"/>
                  </a:ext>
                </a:extLst>
              </a:tr>
              <a:tr h="211975">
                <a:tc>
                  <a:txBody>
                    <a:bodyPr/>
                    <a:lstStyle/>
                    <a:p>
                      <a:pPr marL="0" lvl="0" indent="0" algn="ctr" rtl="0">
                        <a:spcBef>
                          <a:spcPts val="0"/>
                        </a:spcBef>
                        <a:spcAft>
                          <a:spcPts val="0"/>
                        </a:spcAft>
                        <a:buNone/>
                      </a:pPr>
                      <a:r>
                        <a:rPr lang="en-GB" sz="1000"/>
                        <a:t>Overall</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200" b="1"/>
                        <a:t>0.6398971721573743</a:t>
                      </a:r>
                      <a:endParaRPr sz="1200" b="1"/>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825" name="Google Shape;825;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52</a:t>
            </a:fld>
            <a:endParaRPr/>
          </a:p>
        </p:txBody>
      </p:sp>
      <p:graphicFrame>
        <p:nvGraphicFramePr>
          <p:cNvPr id="826" name="Google Shape;826;p76"/>
          <p:cNvGraphicFramePr/>
          <p:nvPr/>
        </p:nvGraphicFramePr>
        <p:xfrm>
          <a:off x="600050" y="1882175"/>
          <a:ext cx="3262000" cy="3030943"/>
        </p:xfrm>
        <a:graphic>
          <a:graphicData uri="http://schemas.openxmlformats.org/drawingml/2006/table">
            <a:tbl>
              <a:tblPr>
                <a:noFill/>
                <a:tableStyleId>{955F5199-5ED5-4B37-9295-37F04DFC6318}</a:tableStyleId>
              </a:tblPr>
              <a:tblGrid>
                <a:gridCol w="1666150">
                  <a:extLst>
                    <a:ext uri="{9D8B030D-6E8A-4147-A177-3AD203B41FA5}">
                      <a16:colId xmlns:a16="http://schemas.microsoft.com/office/drawing/2014/main" val="20000"/>
                    </a:ext>
                  </a:extLst>
                </a:gridCol>
                <a:gridCol w="1595850">
                  <a:extLst>
                    <a:ext uri="{9D8B030D-6E8A-4147-A177-3AD203B41FA5}">
                      <a16:colId xmlns:a16="http://schemas.microsoft.com/office/drawing/2014/main" val="20001"/>
                    </a:ext>
                  </a:extLst>
                </a:gridCol>
              </a:tblGrid>
              <a:tr h="263275">
                <a:tc>
                  <a:txBody>
                    <a:bodyPr/>
                    <a:lstStyle/>
                    <a:p>
                      <a:pPr marL="0" lvl="0" indent="0" algn="ctr" rtl="0">
                        <a:spcBef>
                          <a:spcPts val="0"/>
                        </a:spcBef>
                        <a:spcAft>
                          <a:spcPts val="0"/>
                        </a:spcAft>
                        <a:buNone/>
                      </a:pPr>
                      <a:r>
                        <a:rPr lang="en-GB" sz="1000" b="1">
                          <a:solidFill>
                            <a:schemeClr val="dk1"/>
                          </a:solidFill>
                        </a:rPr>
                        <a:t>Tag</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tc>
                  <a:txBody>
                    <a:bodyPr/>
                    <a:lstStyle/>
                    <a:p>
                      <a:pPr marL="0" lvl="0" indent="0" algn="ctr" rtl="0">
                        <a:lnSpc>
                          <a:spcPct val="140020"/>
                        </a:lnSpc>
                        <a:spcBef>
                          <a:spcPts val="0"/>
                        </a:spcBef>
                        <a:spcAft>
                          <a:spcPts val="0"/>
                        </a:spcAft>
                        <a:buNone/>
                      </a:pPr>
                      <a:r>
                        <a:rPr lang="en-GB" sz="1000" b="1">
                          <a:solidFill>
                            <a:schemeClr val="dk1"/>
                          </a:solidFill>
                        </a:rPr>
                        <a:t>ROC AUC Score</a:t>
                      </a:r>
                      <a:endParaRPr sz="1000" b="1">
                        <a:solidFill>
                          <a:schemeClr val="dk1"/>
                        </a:solidFill>
                      </a:endParaRPr>
                    </a:p>
                  </a:txBody>
                  <a:tcPr marL="45725" marR="45725" marT="45725" marB="45725">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6ACED6"/>
                    </a:solidFill>
                  </a:tcPr>
                </a:tc>
                <a:extLst>
                  <a:ext uri="{0D108BD9-81ED-4DB2-BD59-A6C34878D82A}">
                    <a16:rowId xmlns:a16="http://schemas.microsoft.com/office/drawing/2014/main" val="10000"/>
                  </a:ext>
                </a:extLst>
              </a:tr>
              <a:tr h="247625">
                <a:tc>
                  <a:txBody>
                    <a:bodyPr/>
                    <a:lstStyle/>
                    <a:p>
                      <a:pPr marL="0" lvl="0" indent="0" algn="ctr" rtl="0">
                        <a:spcBef>
                          <a:spcPts val="0"/>
                        </a:spcBef>
                        <a:spcAft>
                          <a:spcPts val="0"/>
                        </a:spcAft>
                        <a:buNone/>
                      </a:pPr>
                      <a:r>
                        <a:rPr lang="en-GB" sz="1000"/>
                        <a:t>Brute Force</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0.4988761649662423</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r h="247625">
                <a:tc>
                  <a:txBody>
                    <a:bodyPr/>
                    <a:lstStyle/>
                    <a:p>
                      <a:pPr marL="0" lvl="0" indent="0" algn="ctr" rtl="0">
                        <a:spcBef>
                          <a:spcPts val="0"/>
                        </a:spcBef>
                        <a:spcAft>
                          <a:spcPts val="0"/>
                        </a:spcAft>
                        <a:buNone/>
                      </a:pPr>
                      <a:r>
                        <a:rPr lang="en-GB" sz="1000"/>
                        <a:t>Constructive Algorithms</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0.5254671800232651</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r h="247625">
                <a:tc>
                  <a:txBody>
                    <a:bodyPr/>
                    <a:lstStyle/>
                    <a:p>
                      <a:pPr marL="0" lvl="0" indent="0" algn="ctr" rtl="0">
                        <a:spcBef>
                          <a:spcPts val="0"/>
                        </a:spcBef>
                        <a:spcAft>
                          <a:spcPts val="0"/>
                        </a:spcAft>
                        <a:buNone/>
                      </a:pPr>
                      <a:r>
                        <a:rPr lang="en-GB" sz="1000"/>
                        <a:t>Data Structures</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0.48728644926505377</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r h="247625">
                <a:tc>
                  <a:txBody>
                    <a:bodyPr/>
                    <a:lstStyle/>
                    <a:p>
                      <a:pPr marL="0" lvl="0" indent="0" algn="ctr" rtl="0">
                        <a:spcBef>
                          <a:spcPts val="0"/>
                        </a:spcBef>
                        <a:spcAft>
                          <a:spcPts val="0"/>
                        </a:spcAft>
                        <a:buNone/>
                      </a:pPr>
                      <a:r>
                        <a:rPr lang="en-GB" sz="1000"/>
                        <a:t>DFS &amp; Similar</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0.4662761353212205</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4"/>
                  </a:ext>
                </a:extLst>
              </a:tr>
              <a:tr h="247625">
                <a:tc>
                  <a:txBody>
                    <a:bodyPr/>
                    <a:lstStyle/>
                    <a:p>
                      <a:pPr marL="0" lvl="0" indent="0" algn="ctr" rtl="0">
                        <a:spcBef>
                          <a:spcPts val="0"/>
                        </a:spcBef>
                        <a:spcAft>
                          <a:spcPts val="0"/>
                        </a:spcAft>
                        <a:buNone/>
                      </a:pPr>
                      <a:r>
                        <a:rPr lang="en-GB" sz="1000"/>
                        <a:t>DP</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0.5058108047709923</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5"/>
                  </a:ext>
                </a:extLst>
              </a:tr>
              <a:tr h="247625">
                <a:tc>
                  <a:txBody>
                    <a:bodyPr/>
                    <a:lstStyle/>
                    <a:p>
                      <a:pPr marL="0" lvl="0" indent="0" algn="ctr" rtl="0">
                        <a:spcBef>
                          <a:spcPts val="0"/>
                        </a:spcBef>
                        <a:spcAft>
                          <a:spcPts val="0"/>
                        </a:spcAft>
                        <a:buNone/>
                      </a:pPr>
                      <a:r>
                        <a:rPr lang="en-GB" sz="1000"/>
                        <a:t>Geometry</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b="1"/>
                        <a:t>0.5502973779899359</a:t>
                      </a:r>
                      <a:endParaRPr sz="1000" b="1"/>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6"/>
                  </a:ext>
                </a:extLst>
              </a:tr>
              <a:tr h="247625">
                <a:tc>
                  <a:txBody>
                    <a:bodyPr/>
                    <a:lstStyle/>
                    <a:p>
                      <a:pPr marL="0" lvl="0" indent="0" algn="ctr" rtl="0">
                        <a:spcBef>
                          <a:spcPts val="0"/>
                        </a:spcBef>
                        <a:spcAft>
                          <a:spcPts val="0"/>
                        </a:spcAft>
                        <a:buNone/>
                      </a:pPr>
                      <a:r>
                        <a:rPr lang="en-GB" sz="1000"/>
                        <a:t>Greedy</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0.524842831181587</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7"/>
                  </a:ext>
                </a:extLst>
              </a:tr>
              <a:tr h="247625">
                <a:tc>
                  <a:txBody>
                    <a:bodyPr/>
                    <a:lstStyle/>
                    <a:p>
                      <a:pPr marL="0" lvl="0" indent="0" algn="ctr" rtl="0">
                        <a:spcBef>
                          <a:spcPts val="0"/>
                        </a:spcBef>
                        <a:spcAft>
                          <a:spcPts val="0"/>
                        </a:spcAft>
                        <a:buNone/>
                      </a:pPr>
                      <a:r>
                        <a:rPr lang="en-GB" sz="1000"/>
                        <a:t>Implementation</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0.49518521922721404</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8"/>
                  </a:ext>
                </a:extLst>
              </a:tr>
              <a:tr h="247625">
                <a:tc>
                  <a:txBody>
                    <a:bodyPr/>
                    <a:lstStyle/>
                    <a:p>
                      <a:pPr marL="0" lvl="0" indent="0" algn="ctr" rtl="0">
                        <a:spcBef>
                          <a:spcPts val="0"/>
                        </a:spcBef>
                        <a:spcAft>
                          <a:spcPts val="0"/>
                        </a:spcAft>
                        <a:buNone/>
                      </a:pPr>
                      <a:r>
                        <a:rPr lang="en-GB" sz="1000"/>
                        <a:t>Math</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0.4942442681391869</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9"/>
                  </a:ext>
                </a:extLst>
              </a:tr>
              <a:tr h="247625">
                <a:tc>
                  <a:txBody>
                    <a:bodyPr/>
                    <a:lstStyle/>
                    <a:p>
                      <a:pPr marL="0" lvl="0" indent="0" algn="ctr" rtl="0">
                        <a:spcBef>
                          <a:spcPts val="0"/>
                        </a:spcBef>
                        <a:spcAft>
                          <a:spcPts val="0"/>
                        </a:spcAft>
                        <a:buNone/>
                      </a:pPr>
                      <a:r>
                        <a:rPr lang="en-GB" sz="1000"/>
                        <a:t>Strings</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000"/>
                        <a:t>0.465118024759793</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10"/>
                  </a:ext>
                </a:extLst>
              </a:tr>
              <a:tr h="247625">
                <a:tc>
                  <a:txBody>
                    <a:bodyPr/>
                    <a:lstStyle/>
                    <a:p>
                      <a:pPr marL="0" lvl="0" indent="0" algn="ctr" rtl="0">
                        <a:spcBef>
                          <a:spcPts val="0"/>
                        </a:spcBef>
                        <a:spcAft>
                          <a:spcPts val="0"/>
                        </a:spcAft>
                        <a:buNone/>
                      </a:pPr>
                      <a:r>
                        <a:rPr lang="en-GB" sz="1000"/>
                        <a:t>Overall</a:t>
                      </a:r>
                      <a:endParaRPr sz="1000"/>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GB" sz="1200" b="1"/>
                        <a:t>0.501340445564449</a:t>
                      </a:r>
                      <a:endParaRPr sz="1200" b="1"/>
                    </a:p>
                  </a:txBody>
                  <a:tcPr marL="45725" marR="45725" marT="45725" marB="457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830"/>
        <p:cNvGrpSpPr/>
        <p:nvPr/>
      </p:nvGrpSpPr>
      <p:grpSpPr>
        <a:xfrm>
          <a:off x="0" y="0"/>
          <a:ext cx="0" cy="0"/>
          <a:chOff x="0" y="0"/>
          <a:chExt cx="0" cy="0"/>
        </a:xfrm>
      </p:grpSpPr>
      <p:sp>
        <p:nvSpPr>
          <p:cNvPr id="831" name="Google Shape;831;p77"/>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832" name="Google Shape;832;p77"/>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833" name="Google Shape;833;p77"/>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834" name="Google Shape;834;p77"/>
          <p:cNvSpPr txBox="1"/>
          <p:nvPr/>
        </p:nvSpPr>
        <p:spPr>
          <a:xfrm>
            <a:off x="854675" y="2014625"/>
            <a:ext cx="7979700" cy="5850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Clr>
                <a:schemeClr val="dk1"/>
              </a:buClr>
              <a:buSzPts val="600"/>
              <a:buFont typeface="Arial"/>
              <a:buNone/>
            </a:pPr>
            <a:r>
              <a:rPr lang="en-GB" sz="3800" b="1">
                <a:solidFill>
                  <a:srgbClr val="156C80"/>
                </a:solidFill>
                <a:latin typeface="Tomorrow"/>
                <a:ea typeface="Tomorrow"/>
                <a:cs typeface="Tomorrow"/>
                <a:sym typeface="Tomorrow"/>
              </a:rPr>
              <a:t> Solver Model Phase</a:t>
            </a:r>
            <a:endParaRPr sz="3800" b="1">
              <a:solidFill>
                <a:srgbClr val="156C80"/>
              </a:solidFill>
              <a:latin typeface="Tomorrow"/>
              <a:ea typeface="Tomorrow"/>
              <a:cs typeface="Tomorrow"/>
              <a:sym typeface="Tomorrow"/>
            </a:endParaRPr>
          </a:p>
        </p:txBody>
      </p:sp>
      <p:sp>
        <p:nvSpPr>
          <p:cNvPr id="835" name="Google Shape;835;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839"/>
        <p:cNvGrpSpPr/>
        <p:nvPr/>
      </p:nvGrpSpPr>
      <p:grpSpPr>
        <a:xfrm>
          <a:off x="0" y="0"/>
          <a:ext cx="0" cy="0"/>
          <a:chOff x="0" y="0"/>
          <a:chExt cx="0" cy="0"/>
        </a:xfrm>
      </p:grpSpPr>
      <p:sp>
        <p:nvSpPr>
          <p:cNvPr id="840" name="Google Shape;840;p78"/>
          <p:cNvSpPr txBox="1"/>
          <p:nvPr/>
        </p:nvSpPr>
        <p:spPr>
          <a:xfrm>
            <a:off x="1013363" y="1146263"/>
            <a:ext cx="8019600" cy="37218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Objective</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 Strong code generation capabilities .</a:t>
            </a:r>
            <a:endParaRPr sz="12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Supporting long context understanding and generation.</a:t>
            </a: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Approach</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Code-Specific version of Qwen1.5. It is a transformer-based</a:t>
            </a:r>
            <a:r>
              <a:rPr lang="en-GB" sz="1500" b="1">
                <a:solidFill>
                  <a:srgbClr val="156C80"/>
                </a:solidFill>
              </a:rPr>
              <a:t> decoder-only</a:t>
            </a:r>
            <a:r>
              <a:rPr lang="en-GB" sz="1500">
                <a:solidFill>
                  <a:srgbClr val="156C80"/>
                </a:solidFill>
              </a:rPr>
              <a:t> language model pre-trained on a large amount of data of codes.</a:t>
            </a:r>
            <a:endParaRPr sz="1500">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a:solidFill>
                  <a:srgbClr val="156C80"/>
                </a:solidFill>
              </a:rPr>
              <a:t>RAG (Retrieval Augmented Generation) : </a:t>
            </a:r>
            <a:r>
              <a:rPr lang="en-GB" sz="1200">
                <a:solidFill>
                  <a:srgbClr val="156C80"/>
                </a:solidFill>
              </a:rPr>
              <a:t>AI framework for improving the quality of LLM-generated responses by retrieving facts from an external knowledge base to ground large language models (LLMs) on the most accurate, up-to-date information and to give users insight into LLMs' generative process</a:t>
            </a:r>
            <a:r>
              <a:rPr lang="en-GB" sz="1500">
                <a:solidFill>
                  <a:srgbClr val="156C80"/>
                </a:solidFill>
              </a:rPr>
              <a:t>.</a:t>
            </a: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Dataset Used</a:t>
            </a:r>
            <a:endParaRPr sz="1500" b="1">
              <a:solidFill>
                <a:srgbClr val="156C80"/>
              </a:solidFill>
            </a:endParaRPr>
          </a:p>
          <a:p>
            <a:pPr marL="457200" lvl="1" indent="-209550" algn="l" rtl="0">
              <a:lnSpc>
                <a:spcPct val="140000"/>
              </a:lnSpc>
              <a:spcBef>
                <a:spcPts val="0"/>
              </a:spcBef>
              <a:spcAft>
                <a:spcPts val="0"/>
              </a:spcAft>
              <a:buClr>
                <a:srgbClr val="156C80"/>
              </a:buClr>
              <a:buSzPts val="1500"/>
              <a:buChar char="○"/>
            </a:pPr>
            <a:r>
              <a:rPr lang="en-GB" sz="1500" b="1">
                <a:solidFill>
                  <a:srgbClr val="156C80"/>
                </a:solidFill>
              </a:rPr>
              <a:t>Used 3,154  problems and solutions scraped from CSES, LeetCode, uva and yosupo online judges.</a:t>
            </a:r>
            <a:endParaRPr sz="1500">
              <a:solidFill>
                <a:srgbClr val="156C80"/>
              </a:solidFill>
            </a:endParaRPr>
          </a:p>
        </p:txBody>
      </p:sp>
      <p:sp>
        <p:nvSpPr>
          <p:cNvPr id="841" name="Google Shape;841;p78"/>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42" name="Google Shape;842;p78"/>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43" name="Google Shape;843;p78"/>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Solver Model</a:t>
            </a:r>
            <a:endParaRPr sz="2000"/>
          </a:p>
        </p:txBody>
      </p:sp>
      <p:sp>
        <p:nvSpPr>
          <p:cNvPr id="844" name="Google Shape;844;p78"/>
          <p:cNvSpPr txBox="1"/>
          <p:nvPr/>
        </p:nvSpPr>
        <p:spPr>
          <a:xfrm>
            <a:off x="4726463" y="4862800"/>
            <a:ext cx="4306500" cy="231000"/>
          </a:xfrm>
          <a:prstGeom prst="rect">
            <a:avLst/>
          </a:prstGeom>
          <a:noFill/>
          <a:ln>
            <a:noFill/>
          </a:ln>
        </p:spPr>
        <p:txBody>
          <a:bodyPr spcFirstLastPara="1" wrap="square" lIns="45725" tIns="45725" rIns="45725" bIns="45725" anchor="t" anchorCtr="0">
            <a:spAutoFit/>
          </a:bodyPr>
          <a:lstStyle/>
          <a:p>
            <a:pPr marL="0" lvl="0" indent="0" algn="ctr" rtl="0">
              <a:spcBef>
                <a:spcPts val="0"/>
              </a:spcBef>
              <a:spcAft>
                <a:spcPts val="0"/>
              </a:spcAft>
              <a:buNone/>
            </a:pPr>
            <a:r>
              <a:rPr lang="en-GB" sz="900" u="sng">
                <a:solidFill>
                  <a:schemeClr val="hlink"/>
                </a:solidFill>
                <a:hlinkClick r:id="rId5"/>
              </a:rPr>
              <a:t>[28 Sep 2023] QWEN TECHNICAL REPORT</a:t>
            </a:r>
            <a:endParaRPr sz="900" u="sng">
              <a:solidFill>
                <a:schemeClr val="dk2"/>
              </a:solidFill>
            </a:endParaRPr>
          </a:p>
        </p:txBody>
      </p:sp>
      <p:sp>
        <p:nvSpPr>
          <p:cNvPr id="845" name="Google Shape;845;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849"/>
        <p:cNvGrpSpPr/>
        <p:nvPr/>
      </p:nvGrpSpPr>
      <p:grpSpPr>
        <a:xfrm>
          <a:off x="0" y="0"/>
          <a:ext cx="0" cy="0"/>
          <a:chOff x="0" y="0"/>
          <a:chExt cx="0" cy="0"/>
        </a:xfrm>
      </p:grpSpPr>
      <p:sp>
        <p:nvSpPr>
          <p:cNvPr id="850" name="Google Shape;850;p79"/>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51" name="Google Shape;851;p79"/>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52" name="Google Shape;852;p79"/>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Solver Model</a:t>
            </a:r>
            <a:endParaRPr sz="2000"/>
          </a:p>
        </p:txBody>
      </p:sp>
      <p:sp>
        <p:nvSpPr>
          <p:cNvPr id="853" name="Google Shape;853;p79"/>
          <p:cNvSpPr txBox="1"/>
          <p:nvPr/>
        </p:nvSpPr>
        <p:spPr>
          <a:xfrm>
            <a:off x="972450" y="1024188"/>
            <a:ext cx="7490400" cy="36927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600" b="1">
                <a:solidFill>
                  <a:srgbClr val="156C80"/>
                </a:solidFill>
              </a:rPr>
              <a:t>Used LLMs :</a:t>
            </a:r>
            <a:endParaRPr sz="1600" b="1">
              <a:solidFill>
                <a:srgbClr val="156C80"/>
              </a:solidFill>
            </a:endParaRPr>
          </a:p>
          <a:p>
            <a:pPr marL="457200" lvl="0" indent="-215900" algn="l" rtl="0">
              <a:spcBef>
                <a:spcPts val="0"/>
              </a:spcBef>
              <a:spcAft>
                <a:spcPts val="0"/>
              </a:spcAft>
              <a:buClr>
                <a:srgbClr val="156C80"/>
              </a:buClr>
              <a:buSzPts val="1600"/>
              <a:buChar char="●"/>
            </a:pPr>
            <a:r>
              <a:rPr lang="en-GB" sz="1600" b="1">
                <a:solidFill>
                  <a:srgbClr val="156C80"/>
                </a:solidFill>
              </a:rPr>
              <a:t>Llama Architecture</a:t>
            </a:r>
            <a:endParaRPr sz="1600" b="1">
              <a:solidFill>
                <a:srgbClr val="156C80"/>
              </a:solidFill>
            </a:endParaRPr>
          </a:p>
          <a:p>
            <a:pPr marL="685800" lvl="1" indent="-203200" algn="l" rtl="0">
              <a:lnSpc>
                <a:spcPct val="115000"/>
              </a:lnSpc>
              <a:spcBef>
                <a:spcPts val="0"/>
              </a:spcBef>
              <a:spcAft>
                <a:spcPts val="0"/>
              </a:spcAft>
              <a:buClr>
                <a:srgbClr val="156C80"/>
              </a:buClr>
              <a:buSzPts val="1400"/>
              <a:buChar char="○"/>
            </a:pPr>
            <a:r>
              <a:rPr lang="en-GB" sz="1400">
                <a:solidFill>
                  <a:srgbClr val="156C80"/>
                </a:solidFill>
              </a:rPr>
              <a:t>It is based on the transformer architecture with various improvements that were subsequently proposed. The main difference with the original architecture are listed below:</a:t>
            </a:r>
            <a:endParaRPr sz="1400">
              <a:solidFill>
                <a:srgbClr val="156C80"/>
              </a:solidFill>
            </a:endParaRPr>
          </a:p>
          <a:p>
            <a:pPr marL="685800" lvl="1" indent="-215900" algn="l" rtl="0">
              <a:lnSpc>
                <a:spcPct val="115000"/>
              </a:lnSpc>
              <a:spcBef>
                <a:spcPts val="0"/>
              </a:spcBef>
              <a:spcAft>
                <a:spcPts val="0"/>
              </a:spcAft>
              <a:buClr>
                <a:srgbClr val="156C80"/>
              </a:buClr>
              <a:buSzPts val="1600"/>
              <a:buChar char="○"/>
            </a:pPr>
            <a:r>
              <a:rPr lang="en-GB" sz="1600" b="1">
                <a:solidFill>
                  <a:srgbClr val="156C80"/>
                </a:solidFill>
              </a:rPr>
              <a:t>RMSNorm normalizing function(Root Mean Square Normalization)</a:t>
            </a:r>
            <a:endParaRPr sz="1600" b="1">
              <a:solidFill>
                <a:srgbClr val="156C80"/>
              </a:solidFill>
            </a:endParaRPr>
          </a:p>
          <a:p>
            <a:pPr marL="685800" lvl="0" indent="0" algn="l" rtl="0">
              <a:lnSpc>
                <a:spcPct val="115000"/>
              </a:lnSpc>
              <a:spcBef>
                <a:spcPts val="0"/>
              </a:spcBef>
              <a:spcAft>
                <a:spcPts val="0"/>
              </a:spcAft>
              <a:buNone/>
            </a:pPr>
            <a:r>
              <a:rPr lang="en-GB" sz="1600">
                <a:solidFill>
                  <a:srgbClr val="156C80"/>
                </a:solidFill>
              </a:rPr>
              <a:t> </a:t>
            </a:r>
            <a:r>
              <a:rPr lang="en-GB" sz="1400">
                <a:solidFill>
                  <a:srgbClr val="156C80"/>
                </a:solidFill>
              </a:rPr>
              <a:t>is used to improve the training stability, by normalizing the input of each transformer sub-layer, instead of normalizing the output.</a:t>
            </a:r>
            <a:endParaRPr sz="1400">
              <a:solidFill>
                <a:srgbClr val="156C80"/>
              </a:solidFill>
            </a:endParaRPr>
          </a:p>
          <a:p>
            <a:pPr marL="685800" lvl="1" indent="-215900" algn="l" rtl="0">
              <a:lnSpc>
                <a:spcPct val="115000"/>
              </a:lnSpc>
              <a:spcBef>
                <a:spcPts val="0"/>
              </a:spcBef>
              <a:spcAft>
                <a:spcPts val="0"/>
              </a:spcAft>
              <a:buClr>
                <a:srgbClr val="156C80"/>
              </a:buClr>
              <a:buSzPts val="1600"/>
              <a:buChar char="○"/>
            </a:pPr>
            <a:r>
              <a:rPr lang="en-GB" sz="1400">
                <a:solidFill>
                  <a:srgbClr val="156C80"/>
                </a:solidFill>
              </a:rPr>
              <a:t>The ReLU non-linearity is replaced by the</a:t>
            </a:r>
            <a:r>
              <a:rPr lang="en-GB" sz="1600">
                <a:solidFill>
                  <a:srgbClr val="156C80"/>
                </a:solidFill>
              </a:rPr>
              <a:t> </a:t>
            </a:r>
            <a:r>
              <a:rPr lang="en-GB" sz="1600" b="1">
                <a:solidFill>
                  <a:srgbClr val="156C80"/>
                </a:solidFill>
              </a:rPr>
              <a:t>SwiGLU(Switched Gated Linear Unit) activation function</a:t>
            </a:r>
            <a:r>
              <a:rPr lang="en-GB" sz="1400">
                <a:solidFill>
                  <a:srgbClr val="156C80"/>
                </a:solidFill>
              </a:rPr>
              <a:t> </a:t>
            </a:r>
            <a:r>
              <a:rPr lang="en-GB" sz="1400" i="1" u="sng">
                <a:solidFill>
                  <a:srgbClr val="156C80"/>
                </a:solidFill>
              </a:rPr>
              <a:t>f(x)=x⋅σ(x) combines the linear transformation with a sigmoid gate </a:t>
            </a:r>
            <a:r>
              <a:rPr lang="en-GB" sz="1400">
                <a:solidFill>
                  <a:srgbClr val="156C80"/>
                </a:solidFill>
              </a:rPr>
              <a:t>to improve performance.</a:t>
            </a:r>
            <a:endParaRPr sz="1400">
              <a:solidFill>
                <a:srgbClr val="156C80"/>
              </a:solidFill>
            </a:endParaRPr>
          </a:p>
          <a:p>
            <a:pPr marL="685800" lvl="1" indent="-215900" algn="l" rtl="0">
              <a:lnSpc>
                <a:spcPct val="115000"/>
              </a:lnSpc>
              <a:spcBef>
                <a:spcPts val="0"/>
              </a:spcBef>
              <a:spcAft>
                <a:spcPts val="0"/>
              </a:spcAft>
              <a:buClr>
                <a:srgbClr val="156C80"/>
              </a:buClr>
              <a:buSzPts val="1600"/>
              <a:buChar char="○"/>
            </a:pPr>
            <a:r>
              <a:rPr lang="en-GB" sz="1600">
                <a:solidFill>
                  <a:srgbClr val="156C80"/>
                </a:solidFill>
              </a:rPr>
              <a:t>Absolute positional embeddings are removed and instead </a:t>
            </a:r>
            <a:r>
              <a:rPr lang="en-GB" sz="1600" b="1">
                <a:solidFill>
                  <a:srgbClr val="156C80"/>
                </a:solidFill>
              </a:rPr>
              <a:t>rotary positional embeddings (RoPE) </a:t>
            </a:r>
            <a:r>
              <a:rPr lang="en-GB" sz="1600">
                <a:solidFill>
                  <a:srgbClr val="156C80"/>
                </a:solidFill>
              </a:rPr>
              <a:t>are added at each layer of the network.</a:t>
            </a:r>
            <a:endParaRPr sz="1600">
              <a:solidFill>
                <a:srgbClr val="156C80"/>
              </a:solidFill>
            </a:endParaRPr>
          </a:p>
          <a:p>
            <a:pPr marL="685800" lvl="0" indent="0" algn="l" rtl="0">
              <a:lnSpc>
                <a:spcPct val="115000"/>
              </a:lnSpc>
              <a:spcBef>
                <a:spcPts val="0"/>
              </a:spcBef>
              <a:spcAft>
                <a:spcPts val="0"/>
              </a:spcAft>
              <a:buNone/>
            </a:pPr>
            <a:r>
              <a:rPr lang="en-GB" sz="1100">
                <a:solidFill>
                  <a:srgbClr val="156C80"/>
                </a:solidFill>
              </a:rPr>
              <a:t>introduces learnable parameters that encode position-dependent rotations into the model</a:t>
            </a:r>
            <a:endParaRPr sz="1100">
              <a:solidFill>
                <a:srgbClr val="156C80"/>
              </a:solidFill>
            </a:endParaRPr>
          </a:p>
        </p:txBody>
      </p:sp>
      <p:sp>
        <p:nvSpPr>
          <p:cNvPr id="854" name="Google Shape;854;p79"/>
          <p:cNvSpPr txBox="1"/>
          <p:nvPr/>
        </p:nvSpPr>
        <p:spPr>
          <a:xfrm>
            <a:off x="5602763" y="4862800"/>
            <a:ext cx="4306500" cy="231000"/>
          </a:xfrm>
          <a:prstGeom prst="rect">
            <a:avLst/>
          </a:prstGeom>
          <a:noFill/>
          <a:ln>
            <a:noFill/>
          </a:ln>
        </p:spPr>
        <p:txBody>
          <a:bodyPr spcFirstLastPara="1" wrap="square" lIns="45725" tIns="45725" rIns="45725" bIns="45725" anchor="t" anchorCtr="0">
            <a:spAutoFit/>
          </a:bodyPr>
          <a:lstStyle/>
          <a:p>
            <a:pPr marL="0" lvl="0" indent="0" algn="ctr" rtl="0">
              <a:spcBef>
                <a:spcPts val="0"/>
              </a:spcBef>
              <a:spcAft>
                <a:spcPts val="0"/>
              </a:spcAft>
              <a:buNone/>
            </a:pPr>
            <a:r>
              <a:rPr lang="en-GB" sz="900" u="sng">
                <a:solidFill>
                  <a:schemeClr val="hlink"/>
                </a:solidFill>
                <a:hlinkClick r:id="rId5"/>
              </a:rPr>
              <a:t>[27Feb 2023] LLaMA</a:t>
            </a:r>
            <a:endParaRPr sz="900" u="sng">
              <a:solidFill>
                <a:schemeClr val="dk2"/>
              </a:solidFill>
            </a:endParaRPr>
          </a:p>
        </p:txBody>
      </p:sp>
      <p:sp>
        <p:nvSpPr>
          <p:cNvPr id="855" name="Google Shape;855;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859"/>
        <p:cNvGrpSpPr/>
        <p:nvPr/>
      </p:nvGrpSpPr>
      <p:grpSpPr>
        <a:xfrm>
          <a:off x="0" y="0"/>
          <a:ext cx="0" cy="0"/>
          <a:chOff x="0" y="0"/>
          <a:chExt cx="0" cy="0"/>
        </a:xfrm>
      </p:grpSpPr>
      <p:sp>
        <p:nvSpPr>
          <p:cNvPr id="860" name="Google Shape;860;p80"/>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61" name="Google Shape;861;p80"/>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62" name="Google Shape;862;p80"/>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Solver Model</a:t>
            </a:r>
            <a:endParaRPr sz="2000"/>
          </a:p>
        </p:txBody>
      </p:sp>
      <p:sp>
        <p:nvSpPr>
          <p:cNvPr id="863" name="Google Shape;863;p80"/>
          <p:cNvSpPr txBox="1"/>
          <p:nvPr/>
        </p:nvSpPr>
        <p:spPr>
          <a:xfrm>
            <a:off x="972450" y="1149038"/>
            <a:ext cx="7734300" cy="33495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600" b="1">
                <a:solidFill>
                  <a:srgbClr val="156C80"/>
                </a:solidFill>
              </a:rPr>
              <a:t>Used LLMs :</a:t>
            </a:r>
            <a:endParaRPr sz="1600" b="1">
              <a:solidFill>
                <a:srgbClr val="156C80"/>
              </a:solidFill>
            </a:endParaRPr>
          </a:p>
          <a:p>
            <a:pPr marL="457200" lvl="0" indent="-215900" algn="l" rtl="0">
              <a:spcBef>
                <a:spcPts val="0"/>
              </a:spcBef>
              <a:spcAft>
                <a:spcPts val="0"/>
              </a:spcAft>
              <a:buClr>
                <a:srgbClr val="156C80"/>
              </a:buClr>
              <a:buSzPts val="1600"/>
              <a:buChar char="●"/>
            </a:pPr>
            <a:r>
              <a:rPr lang="en-GB" sz="1600" b="1">
                <a:solidFill>
                  <a:srgbClr val="156C80"/>
                </a:solidFill>
              </a:rPr>
              <a:t>CodeQwen Architecture</a:t>
            </a:r>
            <a:endParaRPr sz="1600" b="1">
              <a:solidFill>
                <a:srgbClr val="156C80"/>
              </a:solidFill>
            </a:endParaRPr>
          </a:p>
          <a:p>
            <a:pPr marL="685800" lvl="1" indent="-215900" algn="l" rtl="0">
              <a:lnSpc>
                <a:spcPct val="115000"/>
              </a:lnSpc>
              <a:spcBef>
                <a:spcPts val="0"/>
              </a:spcBef>
              <a:spcAft>
                <a:spcPts val="0"/>
              </a:spcAft>
              <a:buClr>
                <a:srgbClr val="156C80"/>
              </a:buClr>
              <a:buSzPts val="1600"/>
              <a:buChar char="○"/>
            </a:pPr>
            <a:r>
              <a:rPr lang="en-GB" sz="1600">
                <a:solidFill>
                  <a:srgbClr val="156C80"/>
                </a:solidFill>
              </a:rPr>
              <a:t> Qwen-7B is built with architecture </a:t>
            </a:r>
            <a:r>
              <a:rPr lang="en-GB" sz="1600" b="1">
                <a:solidFill>
                  <a:srgbClr val="156C80"/>
                </a:solidFill>
              </a:rPr>
              <a:t>similar to LLaMA</a:t>
            </a:r>
            <a:r>
              <a:rPr lang="en-GB" sz="1600">
                <a:solidFill>
                  <a:srgbClr val="156C80"/>
                </a:solidFill>
              </a:rPr>
              <a:t>. </a:t>
            </a:r>
            <a:endParaRPr sz="1600">
              <a:solidFill>
                <a:srgbClr val="156C80"/>
              </a:solidFill>
            </a:endParaRPr>
          </a:p>
          <a:p>
            <a:pPr marL="685800" lvl="1" indent="-215900" algn="l" rtl="0">
              <a:lnSpc>
                <a:spcPct val="115000"/>
              </a:lnSpc>
              <a:spcBef>
                <a:spcPts val="0"/>
              </a:spcBef>
              <a:spcAft>
                <a:spcPts val="0"/>
              </a:spcAft>
              <a:buClr>
                <a:srgbClr val="156C80"/>
              </a:buClr>
              <a:buSzPts val="1600"/>
              <a:buChar char="○"/>
            </a:pPr>
            <a:r>
              <a:rPr lang="en-GB" sz="1600">
                <a:solidFill>
                  <a:srgbClr val="156C80"/>
                </a:solidFill>
              </a:rPr>
              <a:t>The following are the main </a:t>
            </a:r>
            <a:r>
              <a:rPr lang="en-GB" sz="1600" b="1">
                <a:solidFill>
                  <a:srgbClr val="156C80"/>
                </a:solidFill>
              </a:rPr>
              <a:t>differences from the standard transformer</a:t>
            </a:r>
            <a:r>
              <a:rPr lang="en-GB" sz="1600">
                <a:solidFill>
                  <a:srgbClr val="156C80"/>
                </a:solidFill>
              </a:rPr>
              <a:t>:</a:t>
            </a:r>
            <a:endParaRPr sz="1600">
              <a:solidFill>
                <a:srgbClr val="156C80"/>
              </a:solidFill>
            </a:endParaRPr>
          </a:p>
          <a:p>
            <a:pPr marL="685800" lvl="0" indent="0" algn="l" rtl="0">
              <a:lnSpc>
                <a:spcPct val="115000"/>
              </a:lnSpc>
              <a:spcBef>
                <a:spcPts val="0"/>
              </a:spcBef>
              <a:spcAft>
                <a:spcPts val="0"/>
              </a:spcAft>
              <a:buNone/>
            </a:pPr>
            <a:r>
              <a:rPr lang="en-GB" sz="1600">
                <a:solidFill>
                  <a:srgbClr val="156C80"/>
                </a:solidFill>
              </a:rPr>
              <a:t>1) </a:t>
            </a:r>
            <a:r>
              <a:rPr lang="en-GB" sz="1600" b="1">
                <a:solidFill>
                  <a:srgbClr val="156C80"/>
                </a:solidFill>
              </a:rPr>
              <a:t>using untied embedding:</a:t>
            </a:r>
            <a:r>
              <a:rPr lang="en-GB" sz="1600">
                <a:solidFill>
                  <a:srgbClr val="156C80"/>
                </a:solidFill>
              </a:rPr>
              <a:t> separate embedding matrices are used for input and output tokens.</a:t>
            </a:r>
            <a:endParaRPr sz="1600">
              <a:solidFill>
                <a:srgbClr val="156C80"/>
              </a:solidFill>
            </a:endParaRPr>
          </a:p>
          <a:p>
            <a:pPr marL="685800" lvl="0" indent="0" algn="l" rtl="0">
              <a:lnSpc>
                <a:spcPct val="115000"/>
              </a:lnSpc>
              <a:spcBef>
                <a:spcPts val="0"/>
              </a:spcBef>
              <a:spcAft>
                <a:spcPts val="0"/>
              </a:spcAft>
              <a:buNone/>
            </a:pPr>
            <a:r>
              <a:rPr lang="en-GB" sz="1600">
                <a:solidFill>
                  <a:srgbClr val="156C80"/>
                </a:solidFill>
              </a:rPr>
              <a:t>2) using rotary positional embedding.</a:t>
            </a:r>
            <a:endParaRPr sz="1600">
              <a:solidFill>
                <a:srgbClr val="156C80"/>
              </a:solidFill>
            </a:endParaRPr>
          </a:p>
          <a:p>
            <a:pPr marL="685800" lvl="0" indent="0" algn="l" rtl="0">
              <a:lnSpc>
                <a:spcPct val="115000"/>
              </a:lnSpc>
              <a:spcBef>
                <a:spcPts val="0"/>
              </a:spcBef>
              <a:spcAft>
                <a:spcPts val="0"/>
              </a:spcAft>
              <a:buNone/>
            </a:pPr>
            <a:r>
              <a:rPr lang="en-GB" sz="1600">
                <a:solidFill>
                  <a:srgbClr val="156C80"/>
                </a:solidFill>
              </a:rPr>
              <a:t>3) </a:t>
            </a:r>
            <a:r>
              <a:rPr lang="en-GB" sz="1600" b="1">
                <a:solidFill>
                  <a:srgbClr val="156C80"/>
                </a:solidFill>
              </a:rPr>
              <a:t>no biases except for QKV</a:t>
            </a:r>
            <a:r>
              <a:rPr lang="en-GB" sz="1600">
                <a:solidFill>
                  <a:srgbClr val="156C80"/>
                </a:solidFill>
              </a:rPr>
              <a:t>(Query, Key, and Value)</a:t>
            </a:r>
            <a:r>
              <a:rPr lang="en-GB" sz="1600" b="1">
                <a:solidFill>
                  <a:srgbClr val="156C80"/>
                </a:solidFill>
              </a:rPr>
              <a:t> in attention.</a:t>
            </a:r>
            <a:endParaRPr sz="1600" b="1">
              <a:solidFill>
                <a:srgbClr val="156C80"/>
              </a:solidFill>
            </a:endParaRPr>
          </a:p>
          <a:p>
            <a:pPr marL="685800" lvl="0" indent="0" algn="l" rtl="0">
              <a:lnSpc>
                <a:spcPct val="115000"/>
              </a:lnSpc>
              <a:spcBef>
                <a:spcPts val="0"/>
              </a:spcBef>
              <a:spcAft>
                <a:spcPts val="0"/>
              </a:spcAft>
              <a:buNone/>
            </a:pPr>
            <a:r>
              <a:rPr lang="en-GB" sz="1600">
                <a:solidFill>
                  <a:srgbClr val="156C80"/>
                </a:solidFill>
              </a:rPr>
              <a:t>4) RMSNorm instead of LayerNorm.</a:t>
            </a:r>
            <a:endParaRPr sz="1600">
              <a:solidFill>
                <a:srgbClr val="156C80"/>
              </a:solidFill>
            </a:endParaRPr>
          </a:p>
          <a:p>
            <a:pPr marL="685800" lvl="0" indent="0" algn="l" rtl="0">
              <a:lnSpc>
                <a:spcPct val="115000"/>
              </a:lnSpc>
              <a:spcBef>
                <a:spcPts val="0"/>
              </a:spcBef>
              <a:spcAft>
                <a:spcPts val="0"/>
              </a:spcAft>
              <a:buNone/>
            </a:pPr>
            <a:r>
              <a:rPr lang="en-GB" sz="1600">
                <a:solidFill>
                  <a:srgbClr val="156C80"/>
                </a:solidFill>
              </a:rPr>
              <a:t>5) SwiGLU instead of ReLU.</a:t>
            </a:r>
            <a:endParaRPr sz="1600">
              <a:solidFill>
                <a:srgbClr val="156C80"/>
              </a:solidFill>
            </a:endParaRPr>
          </a:p>
          <a:p>
            <a:pPr marL="685800" lvl="0" indent="0" algn="l" rtl="0">
              <a:lnSpc>
                <a:spcPct val="115000"/>
              </a:lnSpc>
              <a:spcBef>
                <a:spcPts val="0"/>
              </a:spcBef>
              <a:spcAft>
                <a:spcPts val="0"/>
              </a:spcAft>
              <a:buNone/>
            </a:pPr>
            <a:r>
              <a:rPr lang="en-GB" sz="1600">
                <a:solidFill>
                  <a:srgbClr val="156C80"/>
                </a:solidFill>
              </a:rPr>
              <a:t>6) </a:t>
            </a:r>
            <a:r>
              <a:rPr lang="en-GB" sz="1600" b="1">
                <a:solidFill>
                  <a:srgbClr val="156C80"/>
                </a:solidFill>
              </a:rPr>
              <a:t>adopting flash attention to accelerate training: </a:t>
            </a:r>
            <a:r>
              <a:rPr lang="en-GB" sz="1400">
                <a:solidFill>
                  <a:srgbClr val="156C80"/>
                </a:solidFill>
              </a:rPr>
              <a:t>by approximating the full attention matrix with a low-rank decomposition.</a:t>
            </a:r>
            <a:endParaRPr sz="1400">
              <a:solidFill>
                <a:srgbClr val="156C80"/>
              </a:solidFill>
            </a:endParaRPr>
          </a:p>
        </p:txBody>
      </p:sp>
      <p:sp>
        <p:nvSpPr>
          <p:cNvPr id="864" name="Google Shape;864;p80"/>
          <p:cNvSpPr txBox="1"/>
          <p:nvPr/>
        </p:nvSpPr>
        <p:spPr>
          <a:xfrm>
            <a:off x="4993163" y="4862800"/>
            <a:ext cx="4306500" cy="231000"/>
          </a:xfrm>
          <a:prstGeom prst="rect">
            <a:avLst/>
          </a:prstGeom>
          <a:noFill/>
          <a:ln>
            <a:noFill/>
          </a:ln>
        </p:spPr>
        <p:txBody>
          <a:bodyPr spcFirstLastPara="1" wrap="square" lIns="45725" tIns="45725" rIns="45725" bIns="45725" anchor="t" anchorCtr="0">
            <a:spAutoFit/>
          </a:bodyPr>
          <a:lstStyle/>
          <a:p>
            <a:pPr marL="0" lvl="0" indent="0" algn="ctr" rtl="0">
              <a:spcBef>
                <a:spcPts val="0"/>
              </a:spcBef>
              <a:spcAft>
                <a:spcPts val="0"/>
              </a:spcAft>
              <a:buNone/>
            </a:pPr>
            <a:r>
              <a:rPr lang="en-GB" sz="900" u="sng">
                <a:solidFill>
                  <a:schemeClr val="hlink"/>
                </a:solidFill>
                <a:hlinkClick r:id="rId5"/>
              </a:rPr>
              <a:t>[28 Sep 2023] QWEN TECHNICAL REPORT</a:t>
            </a:r>
            <a:endParaRPr sz="900" u="sng">
              <a:solidFill>
                <a:schemeClr val="dk2"/>
              </a:solidFill>
            </a:endParaRPr>
          </a:p>
        </p:txBody>
      </p:sp>
      <p:sp>
        <p:nvSpPr>
          <p:cNvPr id="865" name="Google Shape;86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869"/>
        <p:cNvGrpSpPr/>
        <p:nvPr/>
      </p:nvGrpSpPr>
      <p:grpSpPr>
        <a:xfrm>
          <a:off x="0" y="0"/>
          <a:ext cx="0" cy="0"/>
          <a:chOff x="0" y="0"/>
          <a:chExt cx="0" cy="0"/>
        </a:xfrm>
      </p:grpSpPr>
      <p:sp>
        <p:nvSpPr>
          <p:cNvPr id="870" name="Google Shape;870;p81"/>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71" name="Google Shape;871;p81"/>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72" name="Google Shape;872;p81"/>
          <p:cNvSpPr txBox="1"/>
          <p:nvPr/>
        </p:nvSpPr>
        <p:spPr>
          <a:xfrm>
            <a:off x="6853288" y="1143981"/>
            <a:ext cx="20505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Solver Model</a:t>
            </a:r>
            <a:endParaRPr sz="2000"/>
          </a:p>
        </p:txBody>
      </p:sp>
      <p:sp>
        <p:nvSpPr>
          <p:cNvPr id="873" name="Google Shape;873;p81"/>
          <p:cNvSpPr txBox="1"/>
          <p:nvPr/>
        </p:nvSpPr>
        <p:spPr>
          <a:xfrm>
            <a:off x="875700" y="4862800"/>
            <a:ext cx="4306500" cy="231000"/>
          </a:xfrm>
          <a:prstGeom prst="rect">
            <a:avLst/>
          </a:prstGeom>
          <a:noFill/>
          <a:ln>
            <a:noFill/>
          </a:ln>
        </p:spPr>
        <p:txBody>
          <a:bodyPr spcFirstLastPara="1" wrap="square" lIns="45725" tIns="45725" rIns="45725" bIns="45725" anchor="t" anchorCtr="0">
            <a:spAutoFit/>
          </a:bodyPr>
          <a:lstStyle/>
          <a:p>
            <a:pPr marL="0" lvl="0" indent="0" algn="ctr" rtl="0">
              <a:spcBef>
                <a:spcPts val="0"/>
              </a:spcBef>
              <a:spcAft>
                <a:spcPts val="0"/>
              </a:spcAft>
              <a:buNone/>
            </a:pPr>
            <a:r>
              <a:rPr lang="en-GB" sz="900" u="sng">
                <a:solidFill>
                  <a:schemeClr val="hlink"/>
                </a:solidFill>
                <a:hlinkClick r:id="rId5"/>
              </a:rPr>
              <a:t>LLama architecture</a:t>
            </a:r>
            <a:endParaRPr sz="900" u="sng">
              <a:solidFill>
                <a:schemeClr val="dk2"/>
              </a:solidFill>
            </a:endParaRPr>
          </a:p>
        </p:txBody>
      </p:sp>
      <p:sp>
        <p:nvSpPr>
          <p:cNvPr id="874" name="Google Shape;874;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57</a:t>
            </a:fld>
            <a:endParaRPr/>
          </a:p>
        </p:txBody>
      </p:sp>
      <p:pic>
        <p:nvPicPr>
          <p:cNvPr id="875" name="Google Shape;875;p81"/>
          <p:cNvPicPr preferRelativeResize="0"/>
          <p:nvPr/>
        </p:nvPicPr>
        <p:blipFill>
          <a:blip r:embed="rId6">
            <a:alphaModFix/>
          </a:blip>
          <a:stretch>
            <a:fillRect/>
          </a:stretch>
        </p:blipFill>
        <p:spPr>
          <a:xfrm>
            <a:off x="710100" y="119050"/>
            <a:ext cx="5943600" cy="49053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FAF9F6"/>
        </a:solidFill>
        <a:effectLst/>
      </p:bgPr>
    </p:bg>
    <p:spTree>
      <p:nvGrpSpPr>
        <p:cNvPr id="1" name="Shape 879"/>
        <p:cNvGrpSpPr/>
        <p:nvPr/>
      </p:nvGrpSpPr>
      <p:grpSpPr>
        <a:xfrm>
          <a:off x="0" y="0"/>
          <a:ext cx="0" cy="0"/>
          <a:chOff x="0" y="0"/>
          <a:chExt cx="0" cy="0"/>
        </a:xfrm>
      </p:grpSpPr>
      <p:sp>
        <p:nvSpPr>
          <p:cNvPr id="880" name="Google Shape;880;p82"/>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81" name="Google Shape;881;p82"/>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82" name="Google Shape;882;p82"/>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Solver Model</a:t>
            </a:r>
            <a:endParaRPr sz="2000"/>
          </a:p>
        </p:txBody>
      </p:sp>
      <p:sp>
        <p:nvSpPr>
          <p:cNvPr id="883" name="Google Shape;883;p82"/>
          <p:cNvSpPr txBox="1"/>
          <p:nvPr/>
        </p:nvSpPr>
        <p:spPr>
          <a:xfrm>
            <a:off x="4726463" y="4862800"/>
            <a:ext cx="4306500" cy="231000"/>
          </a:xfrm>
          <a:prstGeom prst="rect">
            <a:avLst/>
          </a:prstGeom>
          <a:noFill/>
          <a:ln>
            <a:noFill/>
          </a:ln>
        </p:spPr>
        <p:txBody>
          <a:bodyPr spcFirstLastPara="1" wrap="square" lIns="45725" tIns="45725" rIns="45725" bIns="45725" anchor="t" anchorCtr="0">
            <a:spAutoFit/>
          </a:bodyPr>
          <a:lstStyle/>
          <a:p>
            <a:pPr marL="0" lvl="0" indent="0" algn="ctr" rtl="0">
              <a:spcBef>
                <a:spcPts val="0"/>
              </a:spcBef>
              <a:spcAft>
                <a:spcPts val="0"/>
              </a:spcAft>
              <a:buNone/>
            </a:pPr>
            <a:r>
              <a:rPr lang="en-GB" sz="900" u="sng">
                <a:solidFill>
                  <a:schemeClr val="hlink"/>
                </a:solidFill>
                <a:hlinkClick r:id="rId5"/>
              </a:rPr>
              <a:t>[28 Sep 2023] QWEN TECHNICAL REPORT</a:t>
            </a:r>
            <a:endParaRPr sz="900" u="sng">
              <a:solidFill>
                <a:schemeClr val="dk2"/>
              </a:solidFill>
            </a:endParaRPr>
          </a:p>
        </p:txBody>
      </p:sp>
      <p:graphicFrame>
        <p:nvGraphicFramePr>
          <p:cNvPr id="884" name="Google Shape;884;p82"/>
          <p:cNvGraphicFramePr/>
          <p:nvPr/>
        </p:nvGraphicFramePr>
        <p:xfrm>
          <a:off x="828525" y="1510706"/>
          <a:ext cx="7928500" cy="2618775"/>
        </p:xfrm>
        <a:graphic>
          <a:graphicData uri="http://schemas.openxmlformats.org/drawingml/2006/table">
            <a:tbl>
              <a:tblPr>
                <a:noFill/>
                <a:tableStyleId>{955F5199-5ED5-4B37-9295-37F04DFC6318}</a:tableStyleId>
              </a:tblPr>
              <a:tblGrid>
                <a:gridCol w="2129300">
                  <a:extLst>
                    <a:ext uri="{9D8B030D-6E8A-4147-A177-3AD203B41FA5}">
                      <a16:colId xmlns:a16="http://schemas.microsoft.com/office/drawing/2014/main" val="20000"/>
                    </a:ext>
                  </a:extLst>
                </a:gridCol>
                <a:gridCol w="2595825">
                  <a:extLst>
                    <a:ext uri="{9D8B030D-6E8A-4147-A177-3AD203B41FA5}">
                      <a16:colId xmlns:a16="http://schemas.microsoft.com/office/drawing/2014/main" val="20001"/>
                    </a:ext>
                  </a:extLst>
                </a:gridCol>
                <a:gridCol w="3203375">
                  <a:extLst>
                    <a:ext uri="{9D8B030D-6E8A-4147-A177-3AD203B41FA5}">
                      <a16:colId xmlns:a16="http://schemas.microsoft.com/office/drawing/2014/main" val="20002"/>
                    </a:ext>
                  </a:extLst>
                </a:gridCol>
              </a:tblGrid>
              <a:tr h="567425">
                <a:tc>
                  <a:txBody>
                    <a:bodyPr/>
                    <a:lstStyle/>
                    <a:p>
                      <a:pPr marL="0" lvl="0" indent="0" algn="ctr" rtl="0">
                        <a:spcBef>
                          <a:spcPts val="0"/>
                        </a:spcBef>
                        <a:spcAft>
                          <a:spcPts val="0"/>
                        </a:spcAft>
                        <a:buNone/>
                      </a:pPr>
                      <a:endParaRPr sz="1600"/>
                    </a:p>
                  </a:txBody>
                  <a:tcPr marL="182875" marR="45725" marT="137150" marB="45725">
                    <a:lnL w="28575" cap="flat" cmpd="sng">
                      <a:solidFill>
                        <a:srgbClr val="9E9E9E"/>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sz="1600" b="1">
                          <a:solidFill>
                            <a:srgbClr val="434343"/>
                          </a:solidFill>
                        </a:rPr>
                        <a:t>Llama 2 -7B</a:t>
                      </a:r>
                      <a:endParaRPr sz="1600" b="1">
                        <a:solidFill>
                          <a:srgbClr val="434343"/>
                        </a:solidFill>
                      </a:endParaRPr>
                    </a:p>
                  </a:txBody>
                  <a:tcPr marL="182875" marR="45725" marT="137150" marB="4572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sz="1600" b="1">
                          <a:solidFill>
                            <a:srgbClr val="434343"/>
                          </a:solidFill>
                        </a:rPr>
                        <a:t>CodeQwen 1.5 -7B</a:t>
                      </a:r>
                      <a:endParaRPr sz="1600" b="1">
                        <a:solidFill>
                          <a:srgbClr val="434343"/>
                        </a:solidFill>
                      </a:endParaRPr>
                    </a:p>
                  </a:txBody>
                  <a:tcPr marL="182875" marR="45725" marT="137150" marB="45725">
                    <a:lnL w="28575" cap="flat" cmpd="sng">
                      <a:solidFill>
                        <a:srgbClr val="737373"/>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07775">
                <a:tc>
                  <a:txBody>
                    <a:bodyPr/>
                    <a:lstStyle/>
                    <a:p>
                      <a:pPr marL="0" lvl="0" indent="0" algn="ctr" rtl="0">
                        <a:spcBef>
                          <a:spcPts val="0"/>
                        </a:spcBef>
                        <a:spcAft>
                          <a:spcPts val="0"/>
                        </a:spcAft>
                        <a:buNone/>
                      </a:pPr>
                      <a:r>
                        <a:rPr lang="en-GB" sz="1300">
                          <a:solidFill>
                            <a:srgbClr val="434343"/>
                          </a:solidFill>
                        </a:rPr>
                        <a:t>Number of Layers</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300">
                          <a:solidFill>
                            <a:srgbClr val="434343"/>
                          </a:solidFill>
                        </a:rPr>
                        <a:t>32</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300">
                          <a:solidFill>
                            <a:srgbClr val="434343"/>
                          </a:solidFill>
                        </a:rPr>
                        <a:t>32</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8025">
                <a:tc>
                  <a:txBody>
                    <a:bodyPr/>
                    <a:lstStyle/>
                    <a:p>
                      <a:pPr marL="0" lvl="0" indent="0" algn="ctr" rtl="0">
                        <a:spcBef>
                          <a:spcPts val="0"/>
                        </a:spcBef>
                        <a:spcAft>
                          <a:spcPts val="0"/>
                        </a:spcAft>
                        <a:buNone/>
                      </a:pPr>
                      <a:r>
                        <a:rPr lang="en-GB" sz="1300">
                          <a:solidFill>
                            <a:srgbClr val="434343"/>
                          </a:solidFill>
                        </a:rPr>
                        <a:t>Attention Heads</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300">
                          <a:solidFill>
                            <a:srgbClr val="434343"/>
                          </a:solidFill>
                        </a:rPr>
                        <a:t>32</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300">
                          <a:solidFill>
                            <a:srgbClr val="434343"/>
                          </a:solidFill>
                        </a:rPr>
                        <a:t>32</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07775">
                <a:tc>
                  <a:txBody>
                    <a:bodyPr/>
                    <a:lstStyle/>
                    <a:p>
                      <a:pPr marL="0" lvl="0" indent="0" algn="ctr" rtl="0">
                        <a:spcBef>
                          <a:spcPts val="0"/>
                        </a:spcBef>
                        <a:spcAft>
                          <a:spcPts val="0"/>
                        </a:spcAft>
                        <a:buNone/>
                      </a:pPr>
                      <a:r>
                        <a:rPr lang="en-GB" sz="1300">
                          <a:solidFill>
                            <a:srgbClr val="434343"/>
                          </a:solidFill>
                        </a:rPr>
                        <a:t>Embedding Dimension</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600"/>
                        <a:buFont typeface="Arial"/>
                        <a:buNone/>
                      </a:pPr>
                      <a:r>
                        <a:rPr lang="en-GB" sz="1300">
                          <a:solidFill>
                            <a:srgbClr val="434343"/>
                          </a:solidFill>
                        </a:rPr>
                        <a:t>4096</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300">
                          <a:solidFill>
                            <a:srgbClr val="434343"/>
                          </a:solidFill>
                        </a:rPr>
                        <a:t>4096</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507775">
                <a:tc>
                  <a:txBody>
                    <a:bodyPr/>
                    <a:lstStyle/>
                    <a:p>
                      <a:pPr marL="0" lvl="0" indent="0" algn="ctr" rtl="0">
                        <a:spcBef>
                          <a:spcPts val="0"/>
                        </a:spcBef>
                        <a:spcAft>
                          <a:spcPts val="0"/>
                        </a:spcAft>
                        <a:buNone/>
                      </a:pPr>
                      <a:r>
                        <a:rPr lang="en-GB" sz="1300">
                          <a:solidFill>
                            <a:srgbClr val="434343"/>
                          </a:solidFill>
                        </a:rPr>
                        <a:t>Sequence Length</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300">
                          <a:solidFill>
                            <a:srgbClr val="434343"/>
                          </a:solidFill>
                        </a:rPr>
                        <a:t>2048</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300">
                          <a:solidFill>
                            <a:srgbClr val="434343"/>
                          </a:solidFill>
                        </a:rPr>
                        <a:t>2048</a:t>
                      </a:r>
                      <a:endParaRPr sz="1300">
                        <a:solidFill>
                          <a:srgbClr val="434343"/>
                        </a:solidFill>
                      </a:endParaRPr>
                    </a:p>
                  </a:txBody>
                  <a:tcPr marL="137150" marR="45725" marT="137150"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85" name="Google Shape;885;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889"/>
        <p:cNvGrpSpPr/>
        <p:nvPr/>
      </p:nvGrpSpPr>
      <p:grpSpPr>
        <a:xfrm>
          <a:off x="0" y="0"/>
          <a:ext cx="0" cy="0"/>
          <a:chOff x="0" y="0"/>
          <a:chExt cx="0" cy="0"/>
        </a:xfrm>
      </p:grpSpPr>
      <p:sp>
        <p:nvSpPr>
          <p:cNvPr id="890" name="Google Shape;890;p83"/>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91" name="Google Shape;891;p83"/>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92" name="Google Shape;892;p83"/>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Solver Model</a:t>
            </a:r>
            <a:endParaRPr sz="2000"/>
          </a:p>
        </p:txBody>
      </p:sp>
      <p:sp>
        <p:nvSpPr>
          <p:cNvPr id="893" name="Google Shape;893;p83"/>
          <p:cNvSpPr txBox="1"/>
          <p:nvPr/>
        </p:nvSpPr>
        <p:spPr>
          <a:xfrm>
            <a:off x="4726463" y="4862800"/>
            <a:ext cx="4306500" cy="231000"/>
          </a:xfrm>
          <a:prstGeom prst="rect">
            <a:avLst/>
          </a:prstGeom>
          <a:noFill/>
          <a:ln>
            <a:noFill/>
          </a:ln>
        </p:spPr>
        <p:txBody>
          <a:bodyPr spcFirstLastPara="1" wrap="square" lIns="45725" tIns="45725" rIns="45725" bIns="45725" anchor="t" anchorCtr="0">
            <a:spAutoFit/>
          </a:bodyPr>
          <a:lstStyle/>
          <a:p>
            <a:pPr marL="0" lvl="0" indent="0" algn="ctr" rtl="0">
              <a:spcBef>
                <a:spcPts val="0"/>
              </a:spcBef>
              <a:spcAft>
                <a:spcPts val="0"/>
              </a:spcAft>
              <a:buNone/>
            </a:pPr>
            <a:r>
              <a:rPr lang="en-GB" sz="900" u="sng">
                <a:solidFill>
                  <a:schemeClr val="hlink"/>
                </a:solidFill>
                <a:hlinkClick r:id="rId5"/>
              </a:rPr>
              <a:t>RAG vs Finetuning</a:t>
            </a:r>
            <a:endParaRPr sz="900" u="sng">
              <a:solidFill>
                <a:schemeClr val="dk2"/>
              </a:solidFill>
            </a:endParaRPr>
          </a:p>
        </p:txBody>
      </p:sp>
      <p:pic>
        <p:nvPicPr>
          <p:cNvPr id="894" name="Google Shape;894;p83"/>
          <p:cNvPicPr preferRelativeResize="0"/>
          <p:nvPr/>
        </p:nvPicPr>
        <p:blipFill>
          <a:blip r:embed="rId6">
            <a:alphaModFix/>
          </a:blip>
          <a:stretch>
            <a:fillRect/>
          </a:stretch>
        </p:blipFill>
        <p:spPr>
          <a:xfrm>
            <a:off x="1178349" y="1000137"/>
            <a:ext cx="7147852" cy="3789881"/>
          </a:xfrm>
          <a:prstGeom prst="rect">
            <a:avLst/>
          </a:prstGeom>
          <a:noFill/>
          <a:ln>
            <a:noFill/>
          </a:ln>
        </p:spPr>
      </p:pic>
      <p:sp>
        <p:nvSpPr>
          <p:cNvPr id="895" name="Google Shape;895;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168"/>
        <p:cNvGrpSpPr/>
        <p:nvPr/>
      </p:nvGrpSpPr>
      <p:grpSpPr>
        <a:xfrm>
          <a:off x="0" y="0"/>
          <a:ext cx="0" cy="0"/>
          <a:chOff x="0" y="0"/>
          <a:chExt cx="0" cy="0"/>
        </a:xfrm>
      </p:grpSpPr>
      <p:sp>
        <p:nvSpPr>
          <p:cNvPr id="169" name="Google Shape;169;p30"/>
          <p:cNvSpPr/>
          <p:nvPr/>
        </p:nvSpPr>
        <p:spPr>
          <a:xfrm>
            <a:off x="-31751" y="311239"/>
            <a:ext cx="2501308" cy="1038673"/>
          </a:xfrm>
          <a:custGeom>
            <a:avLst/>
            <a:gdLst/>
            <a:ahLst/>
            <a:cxnLst/>
            <a:rect l="l" t="t" r="r" b="b"/>
            <a:pathLst>
              <a:path w="5002616" h="2077345" extrusionOk="0">
                <a:moveTo>
                  <a:pt x="0" y="0"/>
                </a:moveTo>
                <a:lnTo>
                  <a:pt x="5002616" y="0"/>
                </a:lnTo>
                <a:lnTo>
                  <a:pt x="5002616" y="2077345"/>
                </a:lnTo>
                <a:lnTo>
                  <a:pt x="0" y="207734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70" name="Google Shape;170;p30"/>
          <p:cNvSpPr/>
          <p:nvPr/>
        </p:nvSpPr>
        <p:spPr>
          <a:xfrm>
            <a:off x="5623094" y="4525918"/>
            <a:ext cx="3552596" cy="527728"/>
          </a:xfrm>
          <a:custGeom>
            <a:avLst/>
            <a:gdLst/>
            <a:ahLst/>
            <a:cxnLst/>
            <a:rect l="l" t="t" r="r" b="b"/>
            <a:pathLst>
              <a:path w="7105193" h="1055456" extrusionOk="0">
                <a:moveTo>
                  <a:pt x="0" y="0"/>
                </a:moveTo>
                <a:lnTo>
                  <a:pt x="7105192" y="0"/>
                </a:lnTo>
                <a:lnTo>
                  <a:pt x="7105192" y="1055456"/>
                </a:lnTo>
                <a:lnTo>
                  <a:pt x="0" y="105545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71" name="Google Shape;171;p30"/>
          <p:cNvSpPr txBox="1"/>
          <p:nvPr/>
        </p:nvSpPr>
        <p:spPr>
          <a:xfrm>
            <a:off x="3118937" y="454166"/>
            <a:ext cx="31296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Clr>
                <a:srgbClr val="000000"/>
              </a:buClr>
              <a:buSzPts val="3200"/>
              <a:buFont typeface="Arial"/>
              <a:buNone/>
            </a:pPr>
            <a:r>
              <a:rPr lang="en-GB" sz="3200" b="1" i="0" u="none" strike="noStrike" cap="none">
                <a:solidFill>
                  <a:srgbClr val="156C80"/>
                </a:solidFill>
                <a:latin typeface="Tomorrow"/>
                <a:ea typeface="Tomorrow"/>
                <a:cs typeface="Tomorrow"/>
                <a:sym typeface="Tomorrow"/>
              </a:rPr>
              <a:t>WHAT IS IPC ?</a:t>
            </a:r>
            <a:endParaRPr sz="700" b="0" i="0" u="none" strike="noStrike" cap="none">
              <a:solidFill>
                <a:srgbClr val="000000"/>
              </a:solidFill>
              <a:latin typeface="Arial"/>
              <a:ea typeface="Arial"/>
              <a:cs typeface="Arial"/>
              <a:sym typeface="Arial"/>
            </a:endParaRPr>
          </a:p>
        </p:txBody>
      </p:sp>
      <p:sp>
        <p:nvSpPr>
          <p:cNvPr id="172" name="Google Shape;172;p30"/>
          <p:cNvSpPr txBox="1"/>
          <p:nvPr/>
        </p:nvSpPr>
        <p:spPr>
          <a:xfrm>
            <a:off x="1371377" y="1962133"/>
            <a:ext cx="6401400" cy="1385400"/>
          </a:xfrm>
          <a:prstGeom prst="rect">
            <a:avLst/>
          </a:prstGeom>
          <a:noFill/>
          <a:ln>
            <a:noFill/>
          </a:ln>
        </p:spPr>
        <p:txBody>
          <a:bodyPr spcFirstLastPara="1" wrap="square" lIns="0" tIns="0" rIns="0" bIns="0" anchor="t" anchorCtr="0">
            <a:spAutoFit/>
          </a:bodyPr>
          <a:lstStyle/>
          <a:p>
            <a:pPr marL="228600" marR="0" lvl="0" indent="-209550" algn="l" rtl="0">
              <a:lnSpc>
                <a:spcPct val="250000"/>
              </a:lnSpc>
              <a:spcBef>
                <a:spcPts val="0"/>
              </a:spcBef>
              <a:spcAft>
                <a:spcPts val="0"/>
              </a:spcAft>
              <a:buClr>
                <a:srgbClr val="156C80"/>
              </a:buClr>
              <a:buSzPts val="1500"/>
              <a:buFont typeface="Arial"/>
              <a:buChar char="●"/>
            </a:pPr>
            <a:r>
              <a:rPr lang="en-GB" sz="1500" b="0" i="0" u="none" strike="noStrike" cap="none">
                <a:solidFill>
                  <a:srgbClr val="156C80"/>
                </a:solidFill>
                <a:latin typeface="Arial"/>
                <a:ea typeface="Arial"/>
                <a:cs typeface="Arial"/>
                <a:sym typeface="Arial"/>
              </a:rPr>
              <a:t>Your Gateway to Competitive Programming and Interview Preparation</a:t>
            </a:r>
            <a:endParaRPr sz="700" b="0" i="0" u="none" strike="noStrike" cap="none">
              <a:solidFill>
                <a:srgbClr val="000000"/>
              </a:solidFill>
              <a:latin typeface="Arial"/>
              <a:ea typeface="Arial"/>
              <a:cs typeface="Arial"/>
              <a:sym typeface="Arial"/>
            </a:endParaRPr>
          </a:p>
          <a:p>
            <a:pPr marL="228600" marR="0" lvl="0" indent="-209550" algn="l" rtl="0">
              <a:lnSpc>
                <a:spcPct val="250000"/>
              </a:lnSpc>
              <a:spcBef>
                <a:spcPts val="0"/>
              </a:spcBef>
              <a:spcAft>
                <a:spcPts val="0"/>
              </a:spcAft>
              <a:buClr>
                <a:srgbClr val="156C80"/>
              </a:buClr>
              <a:buSzPts val="1500"/>
              <a:buFont typeface="Arial"/>
              <a:buChar char="●"/>
            </a:pPr>
            <a:r>
              <a:rPr lang="en-GB" sz="1500" b="0" i="0" u="none" strike="noStrike" cap="none">
                <a:solidFill>
                  <a:srgbClr val="156C80"/>
                </a:solidFill>
                <a:latin typeface="Arial"/>
                <a:ea typeface="Arial"/>
                <a:cs typeface="Arial"/>
                <a:sym typeface="Arial"/>
              </a:rPr>
              <a:t>Enhance the Competitive Programming Community</a:t>
            </a:r>
            <a:endParaRPr sz="700" b="0" i="0" u="none" strike="noStrike" cap="none">
              <a:solidFill>
                <a:srgbClr val="000000"/>
              </a:solidFill>
              <a:latin typeface="Arial"/>
              <a:ea typeface="Arial"/>
              <a:cs typeface="Arial"/>
              <a:sym typeface="Arial"/>
            </a:endParaRPr>
          </a:p>
          <a:p>
            <a:pPr marL="228600" marR="0" lvl="0" indent="-209550" algn="l" rtl="0">
              <a:lnSpc>
                <a:spcPct val="250000"/>
              </a:lnSpc>
              <a:spcBef>
                <a:spcPts val="0"/>
              </a:spcBef>
              <a:spcAft>
                <a:spcPts val="0"/>
              </a:spcAft>
              <a:buClr>
                <a:srgbClr val="156C80"/>
              </a:buClr>
              <a:buSzPts val="1500"/>
              <a:buFont typeface="Arial"/>
              <a:buChar char="●"/>
            </a:pPr>
            <a:r>
              <a:rPr lang="en-GB" sz="1500" b="0" i="0" u="none" strike="noStrike" cap="none">
                <a:solidFill>
                  <a:srgbClr val="156C80"/>
                </a:solidFill>
                <a:latin typeface="Arial"/>
                <a:ea typeface="Arial"/>
                <a:cs typeface="Arial"/>
                <a:sym typeface="Arial"/>
              </a:rPr>
              <a:t>Simplify Interview and Contest Preparation</a:t>
            </a:r>
            <a:endParaRPr sz="700" b="0" i="0" u="none" strike="noStrike" cap="none">
              <a:solidFill>
                <a:srgbClr val="000000"/>
              </a:solidFill>
              <a:latin typeface="Arial"/>
              <a:ea typeface="Arial"/>
              <a:cs typeface="Arial"/>
              <a:sym typeface="Arial"/>
            </a:endParaRPr>
          </a:p>
        </p:txBody>
      </p:sp>
      <p:grpSp>
        <p:nvGrpSpPr>
          <p:cNvPr id="173" name="Google Shape;173;p30"/>
          <p:cNvGrpSpPr/>
          <p:nvPr/>
        </p:nvGrpSpPr>
        <p:grpSpPr>
          <a:xfrm>
            <a:off x="7121068" y="2334664"/>
            <a:ext cx="1782211" cy="1766013"/>
            <a:chOff x="4611601" y="1426939"/>
            <a:chExt cx="3211191" cy="2792998"/>
          </a:xfrm>
        </p:grpSpPr>
        <p:sp>
          <p:nvSpPr>
            <p:cNvPr id="174" name="Google Shape;174;p30"/>
            <p:cNvSpPr/>
            <p:nvPr/>
          </p:nvSpPr>
          <p:spPr>
            <a:xfrm>
              <a:off x="4751463" y="1426939"/>
              <a:ext cx="3005060" cy="2696287"/>
            </a:xfrm>
            <a:custGeom>
              <a:avLst/>
              <a:gdLst/>
              <a:ahLst/>
              <a:cxnLst/>
              <a:rect l="l" t="t" r="r" b="b"/>
              <a:pathLst>
                <a:path w="49654" h="44552" extrusionOk="0">
                  <a:moveTo>
                    <a:pt x="23446" y="0"/>
                  </a:moveTo>
                  <a:cubicBezTo>
                    <a:pt x="19850" y="0"/>
                    <a:pt x="16326" y="1617"/>
                    <a:pt x="13813" y="4448"/>
                  </a:cubicBezTo>
                  <a:cubicBezTo>
                    <a:pt x="10425" y="8238"/>
                    <a:pt x="8732" y="13253"/>
                    <a:pt x="5737" y="17333"/>
                  </a:cubicBezTo>
                  <a:cubicBezTo>
                    <a:pt x="3304" y="20646"/>
                    <a:pt x="188" y="24052"/>
                    <a:pt x="94" y="28469"/>
                  </a:cubicBezTo>
                  <a:cubicBezTo>
                    <a:pt x="1" y="32540"/>
                    <a:pt x="2293" y="36171"/>
                    <a:pt x="5222" y="38641"/>
                  </a:cubicBezTo>
                  <a:cubicBezTo>
                    <a:pt x="9929" y="42590"/>
                    <a:pt x="15834" y="43882"/>
                    <a:pt x="21711" y="44349"/>
                  </a:cubicBezTo>
                  <a:cubicBezTo>
                    <a:pt x="23261" y="44473"/>
                    <a:pt x="24865" y="44551"/>
                    <a:pt x="26488" y="44551"/>
                  </a:cubicBezTo>
                  <a:cubicBezTo>
                    <a:pt x="33105" y="44551"/>
                    <a:pt x="40034" y="43247"/>
                    <a:pt x="44881" y="38370"/>
                  </a:cubicBezTo>
                  <a:cubicBezTo>
                    <a:pt x="48072" y="35151"/>
                    <a:pt x="49653" y="30425"/>
                    <a:pt x="49064" y="25830"/>
                  </a:cubicBezTo>
                  <a:cubicBezTo>
                    <a:pt x="48764" y="23416"/>
                    <a:pt x="47913" y="21076"/>
                    <a:pt x="46565" y="19065"/>
                  </a:cubicBezTo>
                  <a:cubicBezTo>
                    <a:pt x="43954" y="15172"/>
                    <a:pt x="40295" y="12280"/>
                    <a:pt x="37179" y="8865"/>
                  </a:cubicBezTo>
                  <a:cubicBezTo>
                    <a:pt x="34316" y="5711"/>
                    <a:pt x="31639" y="2239"/>
                    <a:pt x="27578" y="742"/>
                  </a:cubicBezTo>
                  <a:cubicBezTo>
                    <a:pt x="26226" y="240"/>
                    <a:pt x="24830" y="0"/>
                    <a:pt x="23446" y="0"/>
                  </a:cubicBezTo>
                  <a:close/>
                </a:path>
              </a:pathLst>
            </a:custGeom>
            <a:solidFill>
              <a:srgbClr val="0097A7"/>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75" name="Google Shape;175;p30"/>
            <p:cNvSpPr/>
            <p:nvPr/>
          </p:nvSpPr>
          <p:spPr>
            <a:xfrm>
              <a:off x="5069737" y="1886649"/>
              <a:ext cx="415228" cy="260902"/>
            </a:xfrm>
            <a:custGeom>
              <a:avLst/>
              <a:gdLst/>
              <a:ahLst/>
              <a:cxnLst/>
              <a:rect l="l" t="t" r="r" b="b"/>
              <a:pathLst>
                <a:path w="6861" h="4311" extrusionOk="0">
                  <a:moveTo>
                    <a:pt x="890" y="1"/>
                  </a:moveTo>
                  <a:cubicBezTo>
                    <a:pt x="609" y="1"/>
                    <a:pt x="328" y="5"/>
                    <a:pt x="48" y="24"/>
                  </a:cubicBezTo>
                  <a:cubicBezTo>
                    <a:pt x="19" y="24"/>
                    <a:pt x="10" y="24"/>
                    <a:pt x="1" y="33"/>
                  </a:cubicBezTo>
                  <a:cubicBezTo>
                    <a:pt x="1" y="1428"/>
                    <a:pt x="10" y="2831"/>
                    <a:pt x="1" y="4235"/>
                  </a:cubicBezTo>
                  <a:cubicBezTo>
                    <a:pt x="10" y="4254"/>
                    <a:pt x="48" y="4263"/>
                    <a:pt x="85" y="4263"/>
                  </a:cubicBezTo>
                  <a:cubicBezTo>
                    <a:pt x="372" y="4298"/>
                    <a:pt x="668" y="4306"/>
                    <a:pt x="964" y="4306"/>
                  </a:cubicBezTo>
                  <a:cubicBezTo>
                    <a:pt x="1218" y="4306"/>
                    <a:pt x="1472" y="4300"/>
                    <a:pt x="1723" y="4300"/>
                  </a:cubicBezTo>
                  <a:lnTo>
                    <a:pt x="5906" y="4300"/>
                  </a:lnTo>
                  <a:cubicBezTo>
                    <a:pt x="6074" y="4300"/>
                    <a:pt x="6249" y="4311"/>
                    <a:pt x="6419" y="4311"/>
                  </a:cubicBezTo>
                  <a:cubicBezTo>
                    <a:pt x="6532" y="4311"/>
                    <a:pt x="6643" y="4306"/>
                    <a:pt x="6748" y="4291"/>
                  </a:cubicBezTo>
                  <a:lnTo>
                    <a:pt x="6776" y="4291"/>
                  </a:lnTo>
                  <a:cubicBezTo>
                    <a:pt x="6795" y="4291"/>
                    <a:pt x="6823" y="4272"/>
                    <a:pt x="6832" y="4263"/>
                  </a:cubicBezTo>
                  <a:cubicBezTo>
                    <a:pt x="6841" y="3608"/>
                    <a:pt x="6860" y="2962"/>
                    <a:pt x="6841" y="2326"/>
                  </a:cubicBezTo>
                  <a:cubicBezTo>
                    <a:pt x="6823" y="1821"/>
                    <a:pt x="6832" y="1334"/>
                    <a:pt x="6841" y="838"/>
                  </a:cubicBezTo>
                  <a:cubicBezTo>
                    <a:pt x="6841" y="632"/>
                    <a:pt x="6832" y="426"/>
                    <a:pt x="6832" y="220"/>
                  </a:cubicBezTo>
                  <a:cubicBezTo>
                    <a:pt x="6832" y="192"/>
                    <a:pt x="6823" y="183"/>
                    <a:pt x="6813" y="164"/>
                  </a:cubicBezTo>
                  <a:cubicBezTo>
                    <a:pt x="6795" y="127"/>
                    <a:pt x="6766" y="99"/>
                    <a:pt x="6701" y="89"/>
                  </a:cubicBezTo>
                  <a:cubicBezTo>
                    <a:pt x="6439" y="52"/>
                    <a:pt x="6139" y="71"/>
                    <a:pt x="5859" y="52"/>
                  </a:cubicBezTo>
                  <a:cubicBezTo>
                    <a:pt x="5597" y="52"/>
                    <a:pt x="5335" y="43"/>
                    <a:pt x="5063" y="43"/>
                  </a:cubicBezTo>
                  <a:cubicBezTo>
                    <a:pt x="4502" y="33"/>
                    <a:pt x="3940" y="24"/>
                    <a:pt x="3379" y="24"/>
                  </a:cubicBezTo>
                  <a:cubicBezTo>
                    <a:pt x="2827" y="5"/>
                    <a:pt x="2284" y="5"/>
                    <a:pt x="1732" y="5"/>
                  </a:cubicBezTo>
                  <a:cubicBezTo>
                    <a:pt x="1451" y="5"/>
                    <a:pt x="1171" y="1"/>
                    <a:pt x="890" y="1"/>
                  </a:cubicBezTo>
                  <a:close/>
                </a:path>
              </a:pathLst>
            </a:custGeom>
            <a:solidFill>
              <a:srgbClr val="D66EC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nvGrpSpPr>
            <p:cNvPr id="176" name="Google Shape;176;p30"/>
            <p:cNvGrpSpPr/>
            <p:nvPr/>
          </p:nvGrpSpPr>
          <p:grpSpPr>
            <a:xfrm>
              <a:off x="5667319" y="2693337"/>
              <a:ext cx="1111119" cy="648497"/>
              <a:chOff x="1226116" y="2447353"/>
              <a:chExt cx="2380289" cy="1389239"/>
            </a:xfrm>
          </p:grpSpPr>
          <p:sp>
            <p:nvSpPr>
              <p:cNvPr id="177" name="Google Shape;177;p30"/>
              <p:cNvSpPr/>
              <p:nvPr/>
            </p:nvSpPr>
            <p:spPr>
              <a:xfrm>
                <a:off x="1426944" y="2447353"/>
                <a:ext cx="2033732" cy="1262878"/>
              </a:xfrm>
              <a:custGeom>
                <a:avLst/>
                <a:gdLst/>
                <a:ahLst/>
                <a:cxnLst/>
                <a:rect l="l" t="t" r="r" b="b"/>
                <a:pathLst>
                  <a:path w="31079" h="19299" extrusionOk="0">
                    <a:moveTo>
                      <a:pt x="30395" y="1"/>
                    </a:moveTo>
                    <a:cubicBezTo>
                      <a:pt x="26568" y="20"/>
                      <a:pt x="22740" y="48"/>
                      <a:pt x="18904" y="66"/>
                    </a:cubicBezTo>
                    <a:cubicBezTo>
                      <a:pt x="17912" y="66"/>
                      <a:pt x="16920" y="76"/>
                      <a:pt x="15928" y="76"/>
                    </a:cubicBezTo>
                    <a:cubicBezTo>
                      <a:pt x="12997" y="94"/>
                      <a:pt x="10021" y="100"/>
                      <a:pt x="7062" y="100"/>
                    </a:cubicBezTo>
                    <a:cubicBezTo>
                      <a:pt x="5354" y="100"/>
                      <a:pt x="3651" y="98"/>
                      <a:pt x="1966" y="94"/>
                    </a:cubicBezTo>
                    <a:cubicBezTo>
                      <a:pt x="1761" y="94"/>
                      <a:pt x="1611" y="76"/>
                      <a:pt x="1466" y="76"/>
                    </a:cubicBezTo>
                    <a:cubicBezTo>
                      <a:pt x="1379" y="76"/>
                      <a:pt x="1293" y="83"/>
                      <a:pt x="1199" y="104"/>
                    </a:cubicBezTo>
                    <a:cubicBezTo>
                      <a:pt x="974" y="151"/>
                      <a:pt x="740" y="207"/>
                      <a:pt x="553" y="338"/>
                    </a:cubicBezTo>
                    <a:cubicBezTo>
                      <a:pt x="188" y="609"/>
                      <a:pt x="1" y="1236"/>
                      <a:pt x="20" y="1695"/>
                    </a:cubicBezTo>
                    <a:cubicBezTo>
                      <a:pt x="207" y="7497"/>
                      <a:pt x="226" y="13308"/>
                      <a:pt x="85" y="19110"/>
                    </a:cubicBezTo>
                    <a:cubicBezTo>
                      <a:pt x="658" y="19257"/>
                      <a:pt x="1241" y="19298"/>
                      <a:pt x="1830" y="19298"/>
                    </a:cubicBezTo>
                    <a:cubicBezTo>
                      <a:pt x="2551" y="19298"/>
                      <a:pt x="3280" y="19236"/>
                      <a:pt x="4006" y="19231"/>
                    </a:cubicBezTo>
                    <a:cubicBezTo>
                      <a:pt x="5076" y="19222"/>
                      <a:pt x="6144" y="19219"/>
                      <a:pt x="7209" y="19219"/>
                    </a:cubicBezTo>
                    <a:cubicBezTo>
                      <a:pt x="11186" y="19219"/>
                      <a:pt x="15128" y="19268"/>
                      <a:pt x="19060" y="19268"/>
                    </a:cubicBezTo>
                    <a:cubicBezTo>
                      <a:pt x="22984" y="19268"/>
                      <a:pt x="26897" y="19219"/>
                      <a:pt x="30826" y="19025"/>
                    </a:cubicBezTo>
                    <a:cubicBezTo>
                      <a:pt x="31013" y="13298"/>
                      <a:pt x="31078" y="7599"/>
                      <a:pt x="31050" y="1741"/>
                    </a:cubicBezTo>
                    <a:cubicBezTo>
                      <a:pt x="31050" y="1414"/>
                      <a:pt x="31013" y="1086"/>
                      <a:pt x="30957" y="759"/>
                    </a:cubicBezTo>
                    <a:cubicBezTo>
                      <a:pt x="30900" y="431"/>
                      <a:pt x="30723" y="1"/>
                      <a:pt x="30395" y="1"/>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78" name="Google Shape;178;p30"/>
              <p:cNvSpPr/>
              <p:nvPr/>
            </p:nvSpPr>
            <p:spPr>
              <a:xfrm>
                <a:off x="1226116" y="3692302"/>
                <a:ext cx="2380289" cy="144290"/>
              </a:xfrm>
              <a:custGeom>
                <a:avLst/>
                <a:gdLst/>
                <a:ahLst/>
                <a:cxnLst/>
                <a:rect l="l" t="t" r="r" b="b"/>
                <a:pathLst>
                  <a:path w="36375" h="2205" extrusionOk="0">
                    <a:moveTo>
                      <a:pt x="440" y="0"/>
                    </a:moveTo>
                    <a:cubicBezTo>
                      <a:pt x="235" y="0"/>
                      <a:pt x="10" y="103"/>
                      <a:pt x="10" y="272"/>
                    </a:cubicBezTo>
                    <a:cubicBezTo>
                      <a:pt x="10" y="824"/>
                      <a:pt x="10" y="1329"/>
                      <a:pt x="1" y="1947"/>
                    </a:cubicBezTo>
                    <a:cubicBezTo>
                      <a:pt x="1" y="2059"/>
                      <a:pt x="85" y="2181"/>
                      <a:pt x="197" y="2181"/>
                    </a:cubicBezTo>
                    <a:cubicBezTo>
                      <a:pt x="925" y="2198"/>
                      <a:pt x="1910" y="2204"/>
                      <a:pt x="2982" y="2204"/>
                    </a:cubicBezTo>
                    <a:cubicBezTo>
                      <a:pt x="5791" y="2204"/>
                      <a:pt x="9193" y="2161"/>
                      <a:pt x="10095" y="2161"/>
                    </a:cubicBezTo>
                    <a:cubicBezTo>
                      <a:pt x="10159" y="2161"/>
                      <a:pt x="10210" y="2162"/>
                      <a:pt x="10247" y="2162"/>
                    </a:cubicBezTo>
                    <a:cubicBezTo>
                      <a:pt x="10416" y="2163"/>
                      <a:pt x="10608" y="2164"/>
                      <a:pt x="10817" y="2164"/>
                    </a:cubicBezTo>
                    <a:cubicBezTo>
                      <a:pt x="12253" y="2164"/>
                      <a:pt x="14521" y="2142"/>
                      <a:pt x="15957" y="2142"/>
                    </a:cubicBezTo>
                    <a:cubicBezTo>
                      <a:pt x="16166" y="2142"/>
                      <a:pt x="16358" y="2142"/>
                      <a:pt x="16526" y="2143"/>
                    </a:cubicBezTo>
                    <a:cubicBezTo>
                      <a:pt x="18296" y="2095"/>
                      <a:pt x="24093" y="2067"/>
                      <a:pt x="27358" y="2067"/>
                    </a:cubicBezTo>
                    <a:cubicBezTo>
                      <a:pt x="28513" y="2067"/>
                      <a:pt x="29351" y="2070"/>
                      <a:pt x="29581" y="2078"/>
                    </a:cubicBezTo>
                    <a:cubicBezTo>
                      <a:pt x="31170" y="2112"/>
                      <a:pt x="32243" y="2138"/>
                      <a:pt x="33418" y="2138"/>
                    </a:cubicBezTo>
                    <a:cubicBezTo>
                      <a:pt x="34201" y="2138"/>
                      <a:pt x="35029" y="2126"/>
                      <a:pt x="36084" y="2097"/>
                    </a:cubicBezTo>
                    <a:cubicBezTo>
                      <a:pt x="36108" y="2100"/>
                      <a:pt x="36134" y="2103"/>
                      <a:pt x="36161" y="2103"/>
                    </a:cubicBezTo>
                    <a:cubicBezTo>
                      <a:pt x="36199" y="2103"/>
                      <a:pt x="36239" y="2098"/>
                      <a:pt x="36271" y="2087"/>
                    </a:cubicBezTo>
                    <a:cubicBezTo>
                      <a:pt x="36328" y="2059"/>
                      <a:pt x="36374" y="2003"/>
                      <a:pt x="36365" y="1928"/>
                    </a:cubicBezTo>
                    <a:cubicBezTo>
                      <a:pt x="36328" y="1423"/>
                      <a:pt x="36356" y="871"/>
                      <a:pt x="36346" y="337"/>
                    </a:cubicBezTo>
                    <a:cubicBezTo>
                      <a:pt x="36346" y="262"/>
                      <a:pt x="36356" y="178"/>
                      <a:pt x="36309" y="103"/>
                    </a:cubicBezTo>
                    <a:cubicBezTo>
                      <a:pt x="36262" y="38"/>
                      <a:pt x="36159" y="0"/>
                      <a:pt x="36066" y="0"/>
                    </a:cubicBezTo>
                    <a:cubicBezTo>
                      <a:pt x="28161" y="0"/>
                      <a:pt x="20723" y="59"/>
                      <a:pt x="12802" y="59"/>
                    </a:cubicBezTo>
                    <a:cubicBezTo>
                      <a:pt x="8842" y="59"/>
                      <a:pt x="4761" y="44"/>
                      <a:pt x="440" y="0"/>
                    </a:cubicBezTo>
                    <a:close/>
                  </a:path>
                </a:pathLst>
              </a:custGeom>
              <a:solidFill>
                <a:srgbClr val="4C598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79" name="Google Shape;179;p30"/>
              <p:cNvSpPr/>
              <p:nvPr/>
            </p:nvSpPr>
            <p:spPr>
              <a:xfrm>
                <a:off x="2185037" y="3694134"/>
                <a:ext cx="609354" cy="40244"/>
              </a:xfrm>
              <a:custGeom>
                <a:avLst/>
                <a:gdLst/>
                <a:ahLst/>
                <a:cxnLst/>
                <a:rect l="l" t="t" r="r" b="b"/>
                <a:pathLst>
                  <a:path w="9312" h="615" extrusionOk="0">
                    <a:moveTo>
                      <a:pt x="9284" y="0"/>
                    </a:moveTo>
                    <a:cubicBezTo>
                      <a:pt x="6224" y="10"/>
                      <a:pt x="3145" y="19"/>
                      <a:pt x="10" y="19"/>
                    </a:cubicBezTo>
                    <a:cubicBezTo>
                      <a:pt x="1" y="103"/>
                      <a:pt x="10" y="197"/>
                      <a:pt x="38" y="281"/>
                    </a:cubicBezTo>
                    <a:cubicBezTo>
                      <a:pt x="85" y="468"/>
                      <a:pt x="319" y="524"/>
                      <a:pt x="506" y="534"/>
                    </a:cubicBezTo>
                    <a:cubicBezTo>
                      <a:pt x="714" y="546"/>
                      <a:pt x="3390" y="614"/>
                      <a:pt x="5812" y="614"/>
                    </a:cubicBezTo>
                    <a:cubicBezTo>
                      <a:pt x="6985" y="614"/>
                      <a:pt x="8099" y="598"/>
                      <a:pt x="8844" y="553"/>
                    </a:cubicBezTo>
                    <a:cubicBezTo>
                      <a:pt x="8891" y="553"/>
                      <a:pt x="9246" y="506"/>
                      <a:pt x="9274" y="468"/>
                    </a:cubicBezTo>
                    <a:cubicBezTo>
                      <a:pt x="9312" y="431"/>
                      <a:pt x="9312" y="384"/>
                      <a:pt x="9303" y="337"/>
                    </a:cubicBezTo>
                    <a:cubicBezTo>
                      <a:pt x="9303" y="225"/>
                      <a:pt x="9284" y="113"/>
                      <a:pt x="9284" y="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80" name="Google Shape;180;p30"/>
              <p:cNvSpPr/>
              <p:nvPr/>
            </p:nvSpPr>
            <p:spPr>
              <a:xfrm>
                <a:off x="1479621" y="2510370"/>
                <a:ext cx="1922881" cy="1126899"/>
              </a:xfrm>
              <a:custGeom>
                <a:avLst/>
                <a:gdLst/>
                <a:ahLst/>
                <a:cxnLst/>
                <a:rect l="l" t="t" r="r" b="b"/>
                <a:pathLst>
                  <a:path w="29385" h="17221" extrusionOk="0">
                    <a:moveTo>
                      <a:pt x="18978" y="1"/>
                    </a:moveTo>
                    <a:cubicBezTo>
                      <a:pt x="12683" y="1"/>
                      <a:pt x="6346" y="66"/>
                      <a:pt x="66" y="189"/>
                    </a:cubicBezTo>
                    <a:cubicBezTo>
                      <a:pt x="160" y="5869"/>
                      <a:pt x="141" y="11549"/>
                      <a:pt x="1" y="17220"/>
                    </a:cubicBezTo>
                    <a:cubicBezTo>
                      <a:pt x="4156" y="17176"/>
                      <a:pt x="8364" y="17159"/>
                      <a:pt x="12580" y="17159"/>
                    </a:cubicBezTo>
                    <a:cubicBezTo>
                      <a:pt x="18153" y="17159"/>
                      <a:pt x="23741" y="17188"/>
                      <a:pt x="29244" y="17220"/>
                    </a:cubicBezTo>
                    <a:cubicBezTo>
                      <a:pt x="29384" y="11549"/>
                      <a:pt x="29319" y="77"/>
                      <a:pt x="29319" y="20"/>
                    </a:cubicBezTo>
                    <a:cubicBezTo>
                      <a:pt x="27316" y="20"/>
                      <a:pt x="25314" y="2"/>
                      <a:pt x="23311" y="2"/>
                    </a:cubicBezTo>
                    <a:lnTo>
                      <a:pt x="20242" y="2"/>
                    </a:lnTo>
                    <a:cubicBezTo>
                      <a:pt x="19821" y="1"/>
                      <a:pt x="19399" y="1"/>
                      <a:pt x="18978" y="1"/>
                    </a:cubicBezTo>
                    <a:close/>
                  </a:path>
                </a:pathLst>
              </a:custGeom>
              <a:solidFill>
                <a:srgbClr val="D66EC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nvGrpSpPr>
              <p:cNvPr id="181" name="Google Shape;181;p30"/>
              <p:cNvGrpSpPr/>
              <p:nvPr/>
            </p:nvGrpSpPr>
            <p:grpSpPr>
              <a:xfrm>
                <a:off x="1954202" y="2643797"/>
                <a:ext cx="1027565" cy="879611"/>
                <a:chOff x="1954202" y="2643797"/>
                <a:chExt cx="1027565" cy="879611"/>
              </a:xfrm>
            </p:grpSpPr>
            <p:sp>
              <p:nvSpPr>
                <p:cNvPr id="182" name="Google Shape;182;p30"/>
                <p:cNvSpPr/>
                <p:nvPr/>
              </p:nvSpPr>
              <p:spPr>
                <a:xfrm>
                  <a:off x="1954202" y="2643797"/>
                  <a:ext cx="1027565" cy="879611"/>
                </a:xfrm>
                <a:custGeom>
                  <a:avLst/>
                  <a:gdLst/>
                  <a:ahLst/>
                  <a:cxnLst/>
                  <a:rect l="l" t="t" r="r" b="b"/>
                  <a:pathLst>
                    <a:path w="15703" h="13442" extrusionOk="0">
                      <a:moveTo>
                        <a:pt x="13493" y="0"/>
                      </a:moveTo>
                      <a:cubicBezTo>
                        <a:pt x="11765" y="0"/>
                        <a:pt x="9415" y="24"/>
                        <a:pt x="8250" y="24"/>
                      </a:cubicBezTo>
                      <a:cubicBezTo>
                        <a:pt x="8041" y="24"/>
                        <a:pt x="7871" y="23"/>
                        <a:pt x="7749" y="21"/>
                      </a:cubicBezTo>
                      <a:cubicBezTo>
                        <a:pt x="7608" y="20"/>
                        <a:pt x="7406" y="20"/>
                        <a:pt x="7157" y="20"/>
                      </a:cubicBezTo>
                      <a:cubicBezTo>
                        <a:pt x="5165" y="20"/>
                        <a:pt x="194" y="50"/>
                        <a:pt x="169" y="50"/>
                      </a:cubicBezTo>
                      <a:cubicBezTo>
                        <a:pt x="0" y="50"/>
                        <a:pt x="28" y="349"/>
                        <a:pt x="28" y="349"/>
                      </a:cubicBezTo>
                      <a:cubicBezTo>
                        <a:pt x="28" y="396"/>
                        <a:pt x="10" y="9052"/>
                        <a:pt x="28" y="13394"/>
                      </a:cubicBezTo>
                      <a:cubicBezTo>
                        <a:pt x="49" y="13436"/>
                        <a:pt x="1565" y="13441"/>
                        <a:pt x="2843" y="13441"/>
                      </a:cubicBezTo>
                      <a:cubicBezTo>
                        <a:pt x="3269" y="13441"/>
                        <a:pt x="3669" y="13441"/>
                        <a:pt x="3977" y="13441"/>
                      </a:cubicBezTo>
                      <a:cubicBezTo>
                        <a:pt x="5269" y="13441"/>
                        <a:pt x="6551" y="13431"/>
                        <a:pt x="7851" y="13431"/>
                      </a:cubicBezTo>
                      <a:cubicBezTo>
                        <a:pt x="8357" y="13431"/>
                        <a:pt x="9579" y="13437"/>
                        <a:pt x="10904" y="13437"/>
                      </a:cubicBezTo>
                      <a:cubicBezTo>
                        <a:pt x="12892" y="13437"/>
                        <a:pt x="15111" y="13424"/>
                        <a:pt x="15487" y="13356"/>
                      </a:cubicBezTo>
                      <a:cubicBezTo>
                        <a:pt x="15515" y="13356"/>
                        <a:pt x="15525" y="13347"/>
                        <a:pt x="15534" y="13347"/>
                      </a:cubicBezTo>
                      <a:cubicBezTo>
                        <a:pt x="15590" y="13338"/>
                        <a:pt x="15637" y="13310"/>
                        <a:pt x="15675" y="13291"/>
                      </a:cubicBezTo>
                      <a:cubicBezTo>
                        <a:pt x="15703" y="11251"/>
                        <a:pt x="15703" y="9211"/>
                        <a:pt x="15684" y="7190"/>
                      </a:cubicBezTo>
                      <a:cubicBezTo>
                        <a:pt x="15656" y="5636"/>
                        <a:pt x="15665" y="4092"/>
                        <a:pt x="15684" y="2548"/>
                      </a:cubicBezTo>
                      <a:cubicBezTo>
                        <a:pt x="15675" y="1893"/>
                        <a:pt x="15665" y="1257"/>
                        <a:pt x="15656" y="602"/>
                      </a:cubicBezTo>
                      <a:cubicBezTo>
                        <a:pt x="15656" y="527"/>
                        <a:pt x="15628" y="96"/>
                        <a:pt x="15590" y="50"/>
                      </a:cubicBezTo>
                      <a:cubicBezTo>
                        <a:pt x="15580" y="12"/>
                        <a:pt x="14684" y="0"/>
                        <a:pt x="13493" y="0"/>
                      </a:cubicBezTo>
                      <a:close/>
                    </a:path>
                  </a:pathLst>
                </a:custGeom>
                <a:solidFill>
                  <a:srgbClr val="4C598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83" name="Google Shape;183;p30"/>
                <p:cNvSpPr/>
                <p:nvPr/>
              </p:nvSpPr>
              <p:spPr>
                <a:xfrm>
                  <a:off x="1954202" y="2643797"/>
                  <a:ext cx="1025144" cy="82909"/>
                </a:xfrm>
                <a:custGeom>
                  <a:avLst/>
                  <a:gdLst/>
                  <a:ahLst/>
                  <a:cxnLst/>
                  <a:rect l="l" t="t" r="r" b="b"/>
                  <a:pathLst>
                    <a:path w="15666" h="1267" extrusionOk="0">
                      <a:moveTo>
                        <a:pt x="13493" y="0"/>
                      </a:moveTo>
                      <a:cubicBezTo>
                        <a:pt x="11765" y="0"/>
                        <a:pt x="9415" y="24"/>
                        <a:pt x="8250" y="24"/>
                      </a:cubicBezTo>
                      <a:cubicBezTo>
                        <a:pt x="8041" y="24"/>
                        <a:pt x="7871" y="23"/>
                        <a:pt x="7749" y="21"/>
                      </a:cubicBezTo>
                      <a:cubicBezTo>
                        <a:pt x="7608" y="20"/>
                        <a:pt x="7406" y="20"/>
                        <a:pt x="7157" y="20"/>
                      </a:cubicBezTo>
                      <a:cubicBezTo>
                        <a:pt x="5165" y="20"/>
                        <a:pt x="194" y="50"/>
                        <a:pt x="169" y="50"/>
                      </a:cubicBezTo>
                      <a:cubicBezTo>
                        <a:pt x="0" y="50"/>
                        <a:pt x="28" y="349"/>
                        <a:pt x="28" y="349"/>
                      </a:cubicBezTo>
                      <a:lnTo>
                        <a:pt x="28" y="1257"/>
                      </a:lnTo>
                      <a:cubicBezTo>
                        <a:pt x="1011" y="1266"/>
                        <a:pt x="2649" y="1266"/>
                        <a:pt x="3556" y="1266"/>
                      </a:cubicBezTo>
                      <a:cubicBezTo>
                        <a:pt x="4988" y="1266"/>
                        <a:pt x="6410" y="1257"/>
                        <a:pt x="7842" y="1257"/>
                      </a:cubicBezTo>
                      <a:cubicBezTo>
                        <a:pt x="8370" y="1257"/>
                        <a:pt x="9618" y="1260"/>
                        <a:pt x="10999" y="1260"/>
                      </a:cubicBezTo>
                      <a:cubicBezTo>
                        <a:pt x="12726" y="1260"/>
                        <a:pt x="14662" y="1255"/>
                        <a:pt x="15665" y="1229"/>
                      </a:cubicBezTo>
                      <a:cubicBezTo>
                        <a:pt x="15665" y="1023"/>
                        <a:pt x="15656" y="808"/>
                        <a:pt x="15656" y="602"/>
                      </a:cubicBezTo>
                      <a:cubicBezTo>
                        <a:pt x="15656" y="527"/>
                        <a:pt x="15628" y="96"/>
                        <a:pt x="15590" y="50"/>
                      </a:cubicBezTo>
                      <a:cubicBezTo>
                        <a:pt x="15580" y="12"/>
                        <a:pt x="14684" y="0"/>
                        <a:pt x="13493" y="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84" name="Google Shape;184;p30"/>
                <p:cNvSpPr/>
                <p:nvPr/>
              </p:nvSpPr>
              <p:spPr>
                <a:xfrm>
                  <a:off x="2908869" y="2665391"/>
                  <a:ext cx="45937" cy="43909"/>
                </a:xfrm>
                <a:custGeom>
                  <a:avLst/>
                  <a:gdLst/>
                  <a:ahLst/>
                  <a:cxnLst/>
                  <a:rect l="l" t="t" r="r" b="b"/>
                  <a:pathLst>
                    <a:path w="702" h="671" extrusionOk="0">
                      <a:moveTo>
                        <a:pt x="318" y="0"/>
                      </a:moveTo>
                      <a:cubicBezTo>
                        <a:pt x="290" y="0"/>
                        <a:pt x="271" y="0"/>
                        <a:pt x="243" y="10"/>
                      </a:cubicBezTo>
                      <a:cubicBezTo>
                        <a:pt x="197" y="19"/>
                        <a:pt x="178" y="38"/>
                        <a:pt x="140" y="56"/>
                      </a:cubicBezTo>
                      <a:lnTo>
                        <a:pt x="94" y="103"/>
                      </a:lnTo>
                      <a:cubicBezTo>
                        <a:pt x="66" y="113"/>
                        <a:pt x="47" y="159"/>
                        <a:pt x="37" y="187"/>
                      </a:cubicBezTo>
                      <a:cubicBezTo>
                        <a:pt x="0" y="281"/>
                        <a:pt x="9" y="384"/>
                        <a:pt x="56" y="478"/>
                      </a:cubicBezTo>
                      <a:cubicBezTo>
                        <a:pt x="84" y="524"/>
                        <a:pt x="112" y="571"/>
                        <a:pt x="159" y="618"/>
                      </a:cubicBezTo>
                      <a:cubicBezTo>
                        <a:pt x="217" y="653"/>
                        <a:pt x="282" y="671"/>
                        <a:pt x="345" y="671"/>
                      </a:cubicBezTo>
                      <a:cubicBezTo>
                        <a:pt x="467" y="671"/>
                        <a:pt x="584" y="607"/>
                        <a:pt x="646" y="478"/>
                      </a:cubicBezTo>
                      <a:cubicBezTo>
                        <a:pt x="702" y="337"/>
                        <a:pt x="674" y="197"/>
                        <a:pt x="580" y="103"/>
                      </a:cubicBezTo>
                      <a:cubicBezTo>
                        <a:pt x="533" y="47"/>
                        <a:pt x="468" y="10"/>
                        <a:pt x="393" y="0"/>
                      </a:cubicBezTo>
                      <a:close/>
                    </a:path>
                  </a:pathLst>
                </a:custGeom>
                <a:solidFill>
                  <a:srgbClr val="FFD07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85" name="Google Shape;185;p30"/>
                <p:cNvSpPr/>
                <p:nvPr/>
              </p:nvSpPr>
              <p:spPr>
                <a:xfrm>
                  <a:off x="2844544" y="2665391"/>
                  <a:ext cx="46003" cy="43909"/>
                </a:xfrm>
                <a:custGeom>
                  <a:avLst/>
                  <a:gdLst/>
                  <a:ahLst/>
                  <a:cxnLst/>
                  <a:rect l="l" t="t" r="r" b="b"/>
                  <a:pathLst>
                    <a:path w="703" h="671" extrusionOk="0">
                      <a:moveTo>
                        <a:pt x="309" y="0"/>
                      </a:moveTo>
                      <a:cubicBezTo>
                        <a:pt x="291" y="0"/>
                        <a:pt x="263" y="0"/>
                        <a:pt x="244" y="10"/>
                      </a:cubicBezTo>
                      <a:cubicBezTo>
                        <a:pt x="197" y="19"/>
                        <a:pt x="178" y="38"/>
                        <a:pt x="141" y="56"/>
                      </a:cubicBezTo>
                      <a:lnTo>
                        <a:pt x="94" y="103"/>
                      </a:lnTo>
                      <a:cubicBezTo>
                        <a:pt x="66" y="113"/>
                        <a:pt x="47" y="159"/>
                        <a:pt x="38" y="187"/>
                      </a:cubicBezTo>
                      <a:cubicBezTo>
                        <a:pt x="0" y="281"/>
                        <a:pt x="10" y="384"/>
                        <a:pt x="57" y="478"/>
                      </a:cubicBezTo>
                      <a:cubicBezTo>
                        <a:pt x="75" y="524"/>
                        <a:pt x="113" y="571"/>
                        <a:pt x="160" y="618"/>
                      </a:cubicBezTo>
                      <a:cubicBezTo>
                        <a:pt x="217" y="653"/>
                        <a:pt x="281" y="671"/>
                        <a:pt x="343" y="671"/>
                      </a:cubicBezTo>
                      <a:cubicBezTo>
                        <a:pt x="463" y="671"/>
                        <a:pt x="579" y="607"/>
                        <a:pt x="646" y="478"/>
                      </a:cubicBezTo>
                      <a:cubicBezTo>
                        <a:pt x="702" y="337"/>
                        <a:pt x="674" y="197"/>
                        <a:pt x="581" y="103"/>
                      </a:cubicBezTo>
                      <a:cubicBezTo>
                        <a:pt x="534" y="47"/>
                        <a:pt x="468" y="10"/>
                        <a:pt x="394"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86" name="Google Shape;186;p30"/>
                <p:cNvSpPr/>
                <p:nvPr/>
              </p:nvSpPr>
              <p:spPr>
                <a:xfrm>
                  <a:off x="2780219" y="2665391"/>
                  <a:ext cx="46003" cy="43909"/>
                </a:xfrm>
                <a:custGeom>
                  <a:avLst/>
                  <a:gdLst/>
                  <a:ahLst/>
                  <a:cxnLst/>
                  <a:rect l="l" t="t" r="r" b="b"/>
                  <a:pathLst>
                    <a:path w="703" h="671" extrusionOk="0">
                      <a:moveTo>
                        <a:pt x="319" y="0"/>
                      </a:moveTo>
                      <a:cubicBezTo>
                        <a:pt x="291" y="0"/>
                        <a:pt x="263" y="0"/>
                        <a:pt x="244" y="10"/>
                      </a:cubicBezTo>
                      <a:cubicBezTo>
                        <a:pt x="197" y="19"/>
                        <a:pt x="179" y="38"/>
                        <a:pt x="141" y="56"/>
                      </a:cubicBezTo>
                      <a:lnTo>
                        <a:pt x="95" y="103"/>
                      </a:lnTo>
                      <a:cubicBezTo>
                        <a:pt x="66" y="113"/>
                        <a:pt x="48" y="159"/>
                        <a:pt x="38" y="187"/>
                      </a:cubicBezTo>
                      <a:cubicBezTo>
                        <a:pt x="1" y="281"/>
                        <a:pt x="10" y="384"/>
                        <a:pt x="57" y="478"/>
                      </a:cubicBezTo>
                      <a:cubicBezTo>
                        <a:pt x="85" y="524"/>
                        <a:pt x="113" y="571"/>
                        <a:pt x="160" y="618"/>
                      </a:cubicBezTo>
                      <a:cubicBezTo>
                        <a:pt x="218" y="653"/>
                        <a:pt x="282" y="671"/>
                        <a:pt x="346" y="671"/>
                      </a:cubicBezTo>
                      <a:cubicBezTo>
                        <a:pt x="467" y="671"/>
                        <a:pt x="585" y="607"/>
                        <a:pt x="647" y="478"/>
                      </a:cubicBezTo>
                      <a:cubicBezTo>
                        <a:pt x="703" y="337"/>
                        <a:pt x="675" y="197"/>
                        <a:pt x="581" y="103"/>
                      </a:cubicBezTo>
                      <a:cubicBezTo>
                        <a:pt x="534" y="47"/>
                        <a:pt x="469" y="10"/>
                        <a:pt x="394"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87" name="Google Shape;187;p30"/>
                <p:cNvSpPr/>
                <p:nvPr/>
              </p:nvSpPr>
              <p:spPr>
                <a:xfrm>
                  <a:off x="2014797" y="2773756"/>
                  <a:ext cx="557920" cy="36449"/>
                </a:xfrm>
                <a:custGeom>
                  <a:avLst/>
                  <a:gdLst/>
                  <a:ahLst/>
                  <a:cxnLst/>
                  <a:rect l="l" t="t" r="r" b="b"/>
                  <a:pathLst>
                    <a:path w="8526" h="557" extrusionOk="0">
                      <a:moveTo>
                        <a:pt x="8488" y="1"/>
                      </a:moveTo>
                      <a:cubicBezTo>
                        <a:pt x="7837" y="17"/>
                        <a:pt x="6677" y="21"/>
                        <a:pt x="5714" y="21"/>
                      </a:cubicBezTo>
                      <a:cubicBezTo>
                        <a:pt x="5071" y="21"/>
                        <a:pt x="4517" y="19"/>
                        <a:pt x="4258" y="19"/>
                      </a:cubicBezTo>
                      <a:cubicBezTo>
                        <a:pt x="3728" y="19"/>
                        <a:pt x="3198" y="24"/>
                        <a:pt x="2668" y="24"/>
                      </a:cubicBezTo>
                      <a:cubicBezTo>
                        <a:pt x="2403" y="24"/>
                        <a:pt x="2137" y="22"/>
                        <a:pt x="1872" y="19"/>
                      </a:cubicBezTo>
                      <a:lnTo>
                        <a:pt x="19" y="19"/>
                      </a:lnTo>
                      <a:cubicBezTo>
                        <a:pt x="1" y="66"/>
                        <a:pt x="1" y="132"/>
                        <a:pt x="1" y="132"/>
                      </a:cubicBezTo>
                      <a:lnTo>
                        <a:pt x="1" y="553"/>
                      </a:lnTo>
                      <a:cubicBezTo>
                        <a:pt x="178" y="556"/>
                        <a:pt x="396" y="557"/>
                        <a:pt x="625" y="557"/>
                      </a:cubicBezTo>
                      <a:cubicBezTo>
                        <a:pt x="1084" y="557"/>
                        <a:pt x="1591" y="553"/>
                        <a:pt x="1928" y="553"/>
                      </a:cubicBezTo>
                      <a:lnTo>
                        <a:pt x="4258" y="553"/>
                      </a:lnTo>
                      <a:cubicBezTo>
                        <a:pt x="4586" y="553"/>
                        <a:pt x="5407" y="555"/>
                        <a:pt x="6269" y="555"/>
                      </a:cubicBezTo>
                      <a:cubicBezTo>
                        <a:pt x="7131" y="555"/>
                        <a:pt x="8034" y="553"/>
                        <a:pt x="8526" y="543"/>
                      </a:cubicBezTo>
                      <a:cubicBezTo>
                        <a:pt x="8526" y="450"/>
                        <a:pt x="8526" y="347"/>
                        <a:pt x="8516" y="253"/>
                      </a:cubicBezTo>
                      <a:cubicBezTo>
                        <a:pt x="8516" y="216"/>
                        <a:pt x="8507" y="66"/>
                        <a:pt x="8488" y="1"/>
                      </a:cubicBezTo>
                      <a:close/>
                    </a:path>
                  </a:pathLst>
                </a:custGeom>
                <a:solidFill>
                  <a:srgbClr val="D66EC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88" name="Google Shape;188;p30"/>
                <p:cNvSpPr/>
                <p:nvPr/>
              </p:nvSpPr>
              <p:spPr>
                <a:xfrm>
                  <a:off x="2120151" y="2854571"/>
                  <a:ext cx="189900" cy="25324"/>
                </a:xfrm>
                <a:custGeom>
                  <a:avLst/>
                  <a:gdLst/>
                  <a:ahLst/>
                  <a:cxnLst/>
                  <a:rect l="l" t="t" r="r" b="b"/>
                  <a:pathLst>
                    <a:path w="2902" h="387" extrusionOk="0">
                      <a:moveTo>
                        <a:pt x="2892" y="1"/>
                      </a:moveTo>
                      <a:cubicBezTo>
                        <a:pt x="2517" y="10"/>
                        <a:pt x="1666" y="10"/>
                        <a:pt x="1451" y="10"/>
                      </a:cubicBezTo>
                      <a:lnTo>
                        <a:pt x="19" y="10"/>
                      </a:lnTo>
                      <a:cubicBezTo>
                        <a:pt x="0" y="48"/>
                        <a:pt x="0" y="94"/>
                        <a:pt x="0" y="94"/>
                      </a:cubicBezTo>
                      <a:lnTo>
                        <a:pt x="0" y="385"/>
                      </a:lnTo>
                      <a:lnTo>
                        <a:pt x="1451" y="385"/>
                      </a:lnTo>
                      <a:cubicBezTo>
                        <a:pt x="1563" y="385"/>
                        <a:pt x="1844" y="387"/>
                        <a:pt x="2137" y="387"/>
                      </a:cubicBezTo>
                      <a:cubicBezTo>
                        <a:pt x="2431" y="387"/>
                        <a:pt x="2737" y="385"/>
                        <a:pt x="2901" y="375"/>
                      </a:cubicBezTo>
                      <a:lnTo>
                        <a:pt x="2901" y="160"/>
                      </a:lnTo>
                      <a:cubicBezTo>
                        <a:pt x="2901" y="141"/>
                        <a:pt x="2901" y="29"/>
                        <a:pt x="2892" y="1"/>
                      </a:cubicBezTo>
                      <a:close/>
                    </a:path>
                  </a:pathLst>
                </a:custGeom>
                <a:solidFill>
                  <a:srgbClr val="FFD07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89" name="Google Shape;189;p30"/>
                <p:cNvSpPr/>
                <p:nvPr/>
              </p:nvSpPr>
              <p:spPr>
                <a:xfrm>
                  <a:off x="2241996" y="2911567"/>
                  <a:ext cx="459960" cy="25848"/>
                </a:xfrm>
                <a:custGeom>
                  <a:avLst/>
                  <a:gdLst/>
                  <a:ahLst/>
                  <a:cxnLst/>
                  <a:rect l="l" t="t" r="r" b="b"/>
                  <a:pathLst>
                    <a:path w="7029" h="395" extrusionOk="0">
                      <a:moveTo>
                        <a:pt x="7000" y="0"/>
                      </a:moveTo>
                      <a:cubicBezTo>
                        <a:pt x="6111" y="19"/>
                        <a:pt x="4034" y="19"/>
                        <a:pt x="3510" y="19"/>
                      </a:cubicBezTo>
                      <a:lnTo>
                        <a:pt x="28" y="19"/>
                      </a:lnTo>
                      <a:cubicBezTo>
                        <a:pt x="0" y="47"/>
                        <a:pt x="10" y="94"/>
                        <a:pt x="10" y="94"/>
                      </a:cubicBezTo>
                      <a:lnTo>
                        <a:pt x="10" y="393"/>
                      </a:lnTo>
                      <a:lnTo>
                        <a:pt x="3519" y="393"/>
                      </a:lnTo>
                      <a:cubicBezTo>
                        <a:pt x="3736" y="393"/>
                        <a:pt x="4214" y="395"/>
                        <a:pt x="4760" y="395"/>
                      </a:cubicBezTo>
                      <a:cubicBezTo>
                        <a:pt x="5578" y="395"/>
                        <a:pt x="6551" y="391"/>
                        <a:pt x="7028" y="374"/>
                      </a:cubicBezTo>
                      <a:lnTo>
                        <a:pt x="7028" y="169"/>
                      </a:lnTo>
                      <a:cubicBezTo>
                        <a:pt x="7019" y="159"/>
                        <a:pt x="7009" y="47"/>
                        <a:pt x="7000"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0" name="Google Shape;190;p30"/>
                <p:cNvSpPr/>
                <p:nvPr/>
              </p:nvSpPr>
              <p:spPr>
                <a:xfrm>
                  <a:off x="2241996" y="2957439"/>
                  <a:ext cx="270126" cy="25913"/>
                </a:xfrm>
                <a:custGeom>
                  <a:avLst/>
                  <a:gdLst/>
                  <a:ahLst/>
                  <a:cxnLst/>
                  <a:rect l="l" t="t" r="r" b="b"/>
                  <a:pathLst>
                    <a:path w="4128" h="396" extrusionOk="0">
                      <a:moveTo>
                        <a:pt x="4118" y="1"/>
                      </a:moveTo>
                      <a:cubicBezTo>
                        <a:pt x="3594" y="20"/>
                        <a:pt x="2377" y="20"/>
                        <a:pt x="2068" y="20"/>
                      </a:cubicBezTo>
                      <a:lnTo>
                        <a:pt x="10" y="20"/>
                      </a:lnTo>
                      <a:cubicBezTo>
                        <a:pt x="0" y="48"/>
                        <a:pt x="0" y="95"/>
                        <a:pt x="0" y="95"/>
                      </a:cubicBezTo>
                      <a:lnTo>
                        <a:pt x="0" y="394"/>
                      </a:lnTo>
                      <a:lnTo>
                        <a:pt x="2059" y="394"/>
                      </a:lnTo>
                      <a:cubicBezTo>
                        <a:pt x="2186" y="394"/>
                        <a:pt x="2466" y="396"/>
                        <a:pt x="2786" y="396"/>
                      </a:cubicBezTo>
                      <a:cubicBezTo>
                        <a:pt x="3267" y="396"/>
                        <a:pt x="3837" y="392"/>
                        <a:pt x="4118" y="375"/>
                      </a:cubicBezTo>
                      <a:lnTo>
                        <a:pt x="4118" y="169"/>
                      </a:lnTo>
                      <a:cubicBezTo>
                        <a:pt x="4127" y="160"/>
                        <a:pt x="4127" y="48"/>
                        <a:pt x="4118" y="1"/>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1" name="Google Shape;191;p30"/>
                <p:cNvSpPr/>
                <p:nvPr/>
              </p:nvSpPr>
              <p:spPr>
                <a:xfrm>
                  <a:off x="2241407" y="3003376"/>
                  <a:ext cx="383398" cy="25913"/>
                </a:xfrm>
                <a:custGeom>
                  <a:avLst/>
                  <a:gdLst/>
                  <a:ahLst/>
                  <a:cxnLst/>
                  <a:rect l="l" t="t" r="r" b="b"/>
                  <a:pathLst>
                    <a:path w="5859" h="396" extrusionOk="0">
                      <a:moveTo>
                        <a:pt x="5849" y="1"/>
                      </a:moveTo>
                      <a:cubicBezTo>
                        <a:pt x="5100" y="20"/>
                        <a:pt x="3378" y="20"/>
                        <a:pt x="2938" y="20"/>
                      </a:cubicBezTo>
                      <a:lnTo>
                        <a:pt x="19" y="20"/>
                      </a:lnTo>
                      <a:cubicBezTo>
                        <a:pt x="0" y="48"/>
                        <a:pt x="9" y="94"/>
                        <a:pt x="9" y="94"/>
                      </a:cubicBezTo>
                      <a:lnTo>
                        <a:pt x="9" y="394"/>
                      </a:lnTo>
                      <a:lnTo>
                        <a:pt x="2938" y="394"/>
                      </a:lnTo>
                      <a:cubicBezTo>
                        <a:pt x="3114" y="394"/>
                        <a:pt x="3510" y="395"/>
                        <a:pt x="3965" y="395"/>
                      </a:cubicBezTo>
                      <a:cubicBezTo>
                        <a:pt x="4646" y="395"/>
                        <a:pt x="5459" y="392"/>
                        <a:pt x="5858" y="375"/>
                      </a:cubicBezTo>
                      <a:lnTo>
                        <a:pt x="5858" y="169"/>
                      </a:lnTo>
                      <a:cubicBezTo>
                        <a:pt x="5858" y="160"/>
                        <a:pt x="5858" y="48"/>
                        <a:pt x="5849" y="1"/>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2" name="Google Shape;192;p30"/>
                <p:cNvSpPr/>
                <p:nvPr/>
              </p:nvSpPr>
              <p:spPr>
                <a:xfrm>
                  <a:off x="2241996" y="3050556"/>
                  <a:ext cx="459960" cy="25324"/>
                </a:xfrm>
                <a:custGeom>
                  <a:avLst/>
                  <a:gdLst/>
                  <a:ahLst/>
                  <a:cxnLst/>
                  <a:rect l="l" t="t" r="r" b="b"/>
                  <a:pathLst>
                    <a:path w="7029" h="387" extrusionOk="0">
                      <a:moveTo>
                        <a:pt x="7000" y="0"/>
                      </a:moveTo>
                      <a:cubicBezTo>
                        <a:pt x="6111" y="10"/>
                        <a:pt x="4034" y="10"/>
                        <a:pt x="3510" y="10"/>
                      </a:cubicBezTo>
                      <a:lnTo>
                        <a:pt x="28" y="10"/>
                      </a:lnTo>
                      <a:cubicBezTo>
                        <a:pt x="0" y="47"/>
                        <a:pt x="10" y="94"/>
                        <a:pt x="10" y="94"/>
                      </a:cubicBezTo>
                      <a:lnTo>
                        <a:pt x="10" y="384"/>
                      </a:lnTo>
                      <a:lnTo>
                        <a:pt x="3519" y="384"/>
                      </a:lnTo>
                      <a:cubicBezTo>
                        <a:pt x="3790" y="384"/>
                        <a:pt x="4469" y="386"/>
                        <a:pt x="5179" y="386"/>
                      </a:cubicBezTo>
                      <a:cubicBezTo>
                        <a:pt x="5889" y="386"/>
                        <a:pt x="6630" y="384"/>
                        <a:pt x="7028" y="375"/>
                      </a:cubicBezTo>
                      <a:lnTo>
                        <a:pt x="7028" y="159"/>
                      </a:lnTo>
                      <a:cubicBezTo>
                        <a:pt x="7019" y="141"/>
                        <a:pt x="7009" y="28"/>
                        <a:pt x="7000"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3" name="Google Shape;193;p30"/>
                <p:cNvSpPr/>
                <p:nvPr/>
              </p:nvSpPr>
              <p:spPr>
                <a:xfrm>
                  <a:off x="2241407" y="3096493"/>
                  <a:ext cx="380912" cy="25324"/>
                </a:xfrm>
                <a:custGeom>
                  <a:avLst/>
                  <a:gdLst/>
                  <a:ahLst/>
                  <a:cxnLst/>
                  <a:rect l="l" t="t" r="r" b="b"/>
                  <a:pathLst>
                    <a:path w="5821" h="387" extrusionOk="0">
                      <a:moveTo>
                        <a:pt x="5802" y="0"/>
                      </a:moveTo>
                      <a:cubicBezTo>
                        <a:pt x="5063" y="10"/>
                        <a:pt x="3360" y="10"/>
                        <a:pt x="2910" y="10"/>
                      </a:cubicBezTo>
                      <a:lnTo>
                        <a:pt x="19" y="10"/>
                      </a:lnTo>
                      <a:cubicBezTo>
                        <a:pt x="0" y="47"/>
                        <a:pt x="9" y="94"/>
                        <a:pt x="9" y="94"/>
                      </a:cubicBezTo>
                      <a:lnTo>
                        <a:pt x="9" y="384"/>
                      </a:lnTo>
                      <a:lnTo>
                        <a:pt x="2910" y="384"/>
                      </a:lnTo>
                      <a:cubicBezTo>
                        <a:pt x="3135" y="384"/>
                        <a:pt x="3696" y="386"/>
                        <a:pt x="4284" y="386"/>
                      </a:cubicBezTo>
                      <a:cubicBezTo>
                        <a:pt x="4871" y="386"/>
                        <a:pt x="5484" y="384"/>
                        <a:pt x="5811" y="375"/>
                      </a:cubicBezTo>
                      <a:lnTo>
                        <a:pt x="5811" y="159"/>
                      </a:lnTo>
                      <a:cubicBezTo>
                        <a:pt x="5821" y="141"/>
                        <a:pt x="5811" y="28"/>
                        <a:pt x="5802" y="0"/>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4" name="Google Shape;194;p30"/>
                <p:cNvSpPr/>
                <p:nvPr/>
              </p:nvSpPr>
              <p:spPr>
                <a:xfrm>
                  <a:off x="2120151" y="3188302"/>
                  <a:ext cx="189900" cy="25324"/>
                </a:xfrm>
                <a:custGeom>
                  <a:avLst/>
                  <a:gdLst/>
                  <a:ahLst/>
                  <a:cxnLst/>
                  <a:rect l="l" t="t" r="r" b="b"/>
                  <a:pathLst>
                    <a:path w="2902" h="387" extrusionOk="0">
                      <a:moveTo>
                        <a:pt x="2892" y="1"/>
                      </a:moveTo>
                      <a:cubicBezTo>
                        <a:pt x="2517" y="10"/>
                        <a:pt x="1666" y="10"/>
                        <a:pt x="1451" y="10"/>
                      </a:cubicBezTo>
                      <a:lnTo>
                        <a:pt x="19" y="10"/>
                      </a:lnTo>
                      <a:cubicBezTo>
                        <a:pt x="0" y="48"/>
                        <a:pt x="0" y="94"/>
                        <a:pt x="0" y="94"/>
                      </a:cubicBezTo>
                      <a:lnTo>
                        <a:pt x="0" y="385"/>
                      </a:lnTo>
                      <a:lnTo>
                        <a:pt x="1451" y="385"/>
                      </a:lnTo>
                      <a:cubicBezTo>
                        <a:pt x="1563" y="385"/>
                        <a:pt x="1844" y="387"/>
                        <a:pt x="2137" y="387"/>
                      </a:cubicBezTo>
                      <a:cubicBezTo>
                        <a:pt x="2431" y="387"/>
                        <a:pt x="2737" y="385"/>
                        <a:pt x="2901" y="375"/>
                      </a:cubicBezTo>
                      <a:lnTo>
                        <a:pt x="2901" y="160"/>
                      </a:lnTo>
                      <a:cubicBezTo>
                        <a:pt x="2901" y="151"/>
                        <a:pt x="2901" y="48"/>
                        <a:pt x="2892" y="1"/>
                      </a:cubicBezTo>
                      <a:close/>
                    </a:path>
                  </a:pathLst>
                </a:custGeom>
                <a:solidFill>
                  <a:srgbClr val="FFD07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5" name="Google Shape;195;p30"/>
                <p:cNvSpPr/>
                <p:nvPr/>
              </p:nvSpPr>
              <p:spPr>
                <a:xfrm>
                  <a:off x="2333216" y="3188302"/>
                  <a:ext cx="108495" cy="25324"/>
                </a:xfrm>
                <a:custGeom>
                  <a:avLst/>
                  <a:gdLst/>
                  <a:ahLst/>
                  <a:cxnLst/>
                  <a:rect l="l" t="t" r="r" b="b"/>
                  <a:pathLst>
                    <a:path w="1658" h="387" extrusionOk="0">
                      <a:moveTo>
                        <a:pt x="1648" y="1"/>
                      </a:moveTo>
                      <a:cubicBezTo>
                        <a:pt x="1442" y="10"/>
                        <a:pt x="946" y="10"/>
                        <a:pt x="834" y="10"/>
                      </a:cubicBezTo>
                      <a:lnTo>
                        <a:pt x="1" y="10"/>
                      </a:lnTo>
                      <a:lnTo>
                        <a:pt x="1" y="94"/>
                      </a:lnTo>
                      <a:lnTo>
                        <a:pt x="1" y="385"/>
                      </a:lnTo>
                      <a:lnTo>
                        <a:pt x="834" y="385"/>
                      </a:lnTo>
                      <a:cubicBezTo>
                        <a:pt x="894" y="385"/>
                        <a:pt x="1053" y="387"/>
                        <a:pt x="1221" y="387"/>
                      </a:cubicBezTo>
                      <a:cubicBezTo>
                        <a:pt x="1388" y="387"/>
                        <a:pt x="1563" y="385"/>
                        <a:pt x="1657" y="375"/>
                      </a:cubicBezTo>
                      <a:lnTo>
                        <a:pt x="1657" y="160"/>
                      </a:lnTo>
                      <a:cubicBezTo>
                        <a:pt x="1657" y="151"/>
                        <a:pt x="1648" y="48"/>
                        <a:pt x="1648" y="1"/>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6" name="Google Shape;196;p30"/>
                <p:cNvSpPr/>
                <p:nvPr/>
              </p:nvSpPr>
              <p:spPr>
                <a:xfrm>
                  <a:off x="2241996" y="3245298"/>
                  <a:ext cx="459960" cy="25848"/>
                </a:xfrm>
                <a:custGeom>
                  <a:avLst/>
                  <a:gdLst/>
                  <a:ahLst/>
                  <a:cxnLst/>
                  <a:rect l="l" t="t" r="r" b="b"/>
                  <a:pathLst>
                    <a:path w="7029" h="395" extrusionOk="0">
                      <a:moveTo>
                        <a:pt x="7000" y="0"/>
                      </a:moveTo>
                      <a:cubicBezTo>
                        <a:pt x="6111" y="19"/>
                        <a:pt x="4034" y="19"/>
                        <a:pt x="3510" y="19"/>
                      </a:cubicBezTo>
                      <a:lnTo>
                        <a:pt x="28" y="19"/>
                      </a:lnTo>
                      <a:cubicBezTo>
                        <a:pt x="0" y="47"/>
                        <a:pt x="10" y="94"/>
                        <a:pt x="10" y="94"/>
                      </a:cubicBezTo>
                      <a:lnTo>
                        <a:pt x="10" y="393"/>
                      </a:lnTo>
                      <a:lnTo>
                        <a:pt x="3519" y="393"/>
                      </a:lnTo>
                      <a:cubicBezTo>
                        <a:pt x="3736" y="393"/>
                        <a:pt x="4214" y="395"/>
                        <a:pt x="4760" y="395"/>
                      </a:cubicBezTo>
                      <a:cubicBezTo>
                        <a:pt x="5578" y="395"/>
                        <a:pt x="6551" y="391"/>
                        <a:pt x="7028" y="374"/>
                      </a:cubicBezTo>
                      <a:lnTo>
                        <a:pt x="7028" y="169"/>
                      </a:lnTo>
                      <a:cubicBezTo>
                        <a:pt x="7019" y="159"/>
                        <a:pt x="7009" y="47"/>
                        <a:pt x="7000"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7" name="Google Shape;197;p30"/>
                <p:cNvSpPr/>
                <p:nvPr/>
              </p:nvSpPr>
              <p:spPr>
                <a:xfrm>
                  <a:off x="2241996" y="3292413"/>
                  <a:ext cx="430513" cy="25324"/>
                </a:xfrm>
                <a:custGeom>
                  <a:avLst/>
                  <a:gdLst/>
                  <a:ahLst/>
                  <a:cxnLst/>
                  <a:rect l="l" t="t" r="r" b="b"/>
                  <a:pathLst>
                    <a:path w="6579" h="387" extrusionOk="0">
                      <a:moveTo>
                        <a:pt x="6551" y="1"/>
                      </a:moveTo>
                      <a:cubicBezTo>
                        <a:pt x="5718" y="10"/>
                        <a:pt x="3781" y="10"/>
                        <a:pt x="3285" y="10"/>
                      </a:cubicBezTo>
                      <a:lnTo>
                        <a:pt x="28" y="10"/>
                      </a:lnTo>
                      <a:cubicBezTo>
                        <a:pt x="0" y="48"/>
                        <a:pt x="10" y="94"/>
                        <a:pt x="10" y="94"/>
                      </a:cubicBezTo>
                      <a:lnTo>
                        <a:pt x="10" y="384"/>
                      </a:lnTo>
                      <a:lnTo>
                        <a:pt x="3285" y="384"/>
                      </a:lnTo>
                      <a:cubicBezTo>
                        <a:pt x="3538" y="384"/>
                        <a:pt x="4174" y="387"/>
                        <a:pt x="4841" y="387"/>
                      </a:cubicBezTo>
                      <a:cubicBezTo>
                        <a:pt x="5507" y="387"/>
                        <a:pt x="6205" y="384"/>
                        <a:pt x="6579" y="375"/>
                      </a:cubicBezTo>
                      <a:lnTo>
                        <a:pt x="6579" y="160"/>
                      </a:lnTo>
                      <a:cubicBezTo>
                        <a:pt x="6560" y="141"/>
                        <a:pt x="6560" y="29"/>
                        <a:pt x="6551" y="1"/>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8" name="Google Shape;198;p30"/>
                <p:cNvSpPr/>
                <p:nvPr/>
              </p:nvSpPr>
              <p:spPr>
                <a:xfrm>
                  <a:off x="2241996" y="3338350"/>
                  <a:ext cx="431168" cy="25324"/>
                </a:xfrm>
                <a:custGeom>
                  <a:avLst/>
                  <a:gdLst/>
                  <a:ahLst/>
                  <a:cxnLst/>
                  <a:rect l="l" t="t" r="r" b="b"/>
                  <a:pathLst>
                    <a:path w="6589" h="387" extrusionOk="0">
                      <a:moveTo>
                        <a:pt x="6560" y="1"/>
                      </a:moveTo>
                      <a:cubicBezTo>
                        <a:pt x="5718" y="10"/>
                        <a:pt x="3790" y="10"/>
                        <a:pt x="3285" y="10"/>
                      </a:cubicBezTo>
                      <a:lnTo>
                        <a:pt x="28" y="10"/>
                      </a:lnTo>
                      <a:cubicBezTo>
                        <a:pt x="0" y="47"/>
                        <a:pt x="10" y="94"/>
                        <a:pt x="10" y="94"/>
                      </a:cubicBezTo>
                      <a:lnTo>
                        <a:pt x="10" y="384"/>
                      </a:lnTo>
                      <a:lnTo>
                        <a:pt x="3304" y="384"/>
                      </a:lnTo>
                      <a:cubicBezTo>
                        <a:pt x="3552" y="384"/>
                        <a:pt x="4186" y="387"/>
                        <a:pt x="4851" y="387"/>
                      </a:cubicBezTo>
                      <a:cubicBezTo>
                        <a:pt x="5517" y="387"/>
                        <a:pt x="6214" y="384"/>
                        <a:pt x="6588" y="375"/>
                      </a:cubicBezTo>
                      <a:lnTo>
                        <a:pt x="6588" y="160"/>
                      </a:lnTo>
                      <a:cubicBezTo>
                        <a:pt x="6579" y="141"/>
                        <a:pt x="6579" y="29"/>
                        <a:pt x="6560" y="1"/>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99" name="Google Shape;199;p30"/>
                <p:cNvSpPr/>
                <p:nvPr/>
              </p:nvSpPr>
              <p:spPr>
                <a:xfrm>
                  <a:off x="2241996" y="3384287"/>
                  <a:ext cx="459960" cy="25324"/>
                </a:xfrm>
                <a:custGeom>
                  <a:avLst/>
                  <a:gdLst/>
                  <a:ahLst/>
                  <a:cxnLst/>
                  <a:rect l="l" t="t" r="r" b="b"/>
                  <a:pathLst>
                    <a:path w="7029" h="387" extrusionOk="0">
                      <a:moveTo>
                        <a:pt x="7000" y="0"/>
                      </a:moveTo>
                      <a:cubicBezTo>
                        <a:pt x="6111" y="10"/>
                        <a:pt x="4034" y="10"/>
                        <a:pt x="3510" y="10"/>
                      </a:cubicBezTo>
                      <a:lnTo>
                        <a:pt x="28" y="10"/>
                      </a:lnTo>
                      <a:cubicBezTo>
                        <a:pt x="0" y="47"/>
                        <a:pt x="10" y="94"/>
                        <a:pt x="10" y="94"/>
                      </a:cubicBezTo>
                      <a:lnTo>
                        <a:pt x="10" y="384"/>
                      </a:lnTo>
                      <a:lnTo>
                        <a:pt x="3519" y="384"/>
                      </a:lnTo>
                      <a:cubicBezTo>
                        <a:pt x="3790" y="384"/>
                        <a:pt x="4469" y="386"/>
                        <a:pt x="5179" y="386"/>
                      </a:cubicBezTo>
                      <a:cubicBezTo>
                        <a:pt x="5889" y="386"/>
                        <a:pt x="6630" y="384"/>
                        <a:pt x="7028" y="375"/>
                      </a:cubicBezTo>
                      <a:lnTo>
                        <a:pt x="7028" y="159"/>
                      </a:lnTo>
                      <a:cubicBezTo>
                        <a:pt x="7019" y="141"/>
                        <a:pt x="7009" y="28"/>
                        <a:pt x="7000" y="0"/>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00" name="Google Shape;200;p30"/>
                <p:cNvSpPr/>
                <p:nvPr/>
              </p:nvSpPr>
              <p:spPr>
                <a:xfrm>
                  <a:off x="2241407" y="3430225"/>
                  <a:ext cx="380912" cy="25324"/>
                </a:xfrm>
                <a:custGeom>
                  <a:avLst/>
                  <a:gdLst/>
                  <a:ahLst/>
                  <a:cxnLst/>
                  <a:rect l="l" t="t" r="r" b="b"/>
                  <a:pathLst>
                    <a:path w="5821" h="387" extrusionOk="0">
                      <a:moveTo>
                        <a:pt x="5802" y="0"/>
                      </a:moveTo>
                      <a:cubicBezTo>
                        <a:pt x="5063" y="10"/>
                        <a:pt x="3360" y="10"/>
                        <a:pt x="2910" y="10"/>
                      </a:cubicBezTo>
                      <a:lnTo>
                        <a:pt x="19" y="10"/>
                      </a:lnTo>
                      <a:cubicBezTo>
                        <a:pt x="0" y="47"/>
                        <a:pt x="9" y="94"/>
                        <a:pt x="9" y="94"/>
                      </a:cubicBezTo>
                      <a:lnTo>
                        <a:pt x="9" y="384"/>
                      </a:lnTo>
                      <a:lnTo>
                        <a:pt x="2910" y="384"/>
                      </a:lnTo>
                      <a:cubicBezTo>
                        <a:pt x="3135" y="384"/>
                        <a:pt x="3696" y="386"/>
                        <a:pt x="4284" y="386"/>
                      </a:cubicBezTo>
                      <a:cubicBezTo>
                        <a:pt x="4871" y="386"/>
                        <a:pt x="5484" y="384"/>
                        <a:pt x="5811" y="375"/>
                      </a:cubicBezTo>
                      <a:lnTo>
                        <a:pt x="5811" y="159"/>
                      </a:lnTo>
                      <a:cubicBezTo>
                        <a:pt x="5821" y="150"/>
                        <a:pt x="5811" y="47"/>
                        <a:pt x="5802"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grpSp>
        <p:sp>
          <p:nvSpPr>
            <p:cNvPr id="201" name="Google Shape;201;p30"/>
            <p:cNvSpPr/>
            <p:nvPr/>
          </p:nvSpPr>
          <p:spPr>
            <a:xfrm>
              <a:off x="5135462" y="2027963"/>
              <a:ext cx="44240" cy="81581"/>
            </a:xfrm>
            <a:custGeom>
              <a:avLst/>
              <a:gdLst/>
              <a:ahLst/>
              <a:cxnLst/>
              <a:rect l="l" t="t" r="r" b="b"/>
              <a:pathLst>
                <a:path w="731" h="1348" extrusionOk="0">
                  <a:moveTo>
                    <a:pt x="412" y="0"/>
                  </a:moveTo>
                  <a:cubicBezTo>
                    <a:pt x="300" y="10"/>
                    <a:pt x="216" y="10"/>
                    <a:pt x="141" y="10"/>
                  </a:cubicBezTo>
                  <a:lnTo>
                    <a:pt x="28" y="10"/>
                  </a:lnTo>
                  <a:cubicBezTo>
                    <a:pt x="28" y="10"/>
                    <a:pt x="19" y="28"/>
                    <a:pt x="19" y="38"/>
                  </a:cubicBezTo>
                  <a:cubicBezTo>
                    <a:pt x="0" y="94"/>
                    <a:pt x="19" y="150"/>
                    <a:pt x="19" y="197"/>
                  </a:cubicBezTo>
                  <a:lnTo>
                    <a:pt x="19" y="356"/>
                  </a:lnTo>
                  <a:lnTo>
                    <a:pt x="19" y="683"/>
                  </a:lnTo>
                  <a:lnTo>
                    <a:pt x="19" y="1002"/>
                  </a:lnTo>
                  <a:lnTo>
                    <a:pt x="19" y="1329"/>
                  </a:lnTo>
                  <a:lnTo>
                    <a:pt x="19" y="1348"/>
                  </a:lnTo>
                  <a:lnTo>
                    <a:pt x="702" y="1348"/>
                  </a:lnTo>
                  <a:cubicBezTo>
                    <a:pt x="702" y="1348"/>
                    <a:pt x="702" y="1329"/>
                    <a:pt x="721" y="1329"/>
                  </a:cubicBezTo>
                  <a:cubicBezTo>
                    <a:pt x="730" y="1226"/>
                    <a:pt x="730" y="1123"/>
                    <a:pt x="730" y="1002"/>
                  </a:cubicBezTo>
                  <a:lnTo>
                    <a:pt x="730" y="665"/>
                  </a:lnTo>
                  <a:lnTo>
                    <a:pt x="730" y="337"/>
                  </a:lnTo>
                  <a:lnTo>
                    <a:pt x="730" y="178"/>
                  </a:lnTo>
                  <a:lnTo>
                    <a:pt x="730" y="10"/>
                  </a:lnTo>
                  <a:lnTo>
                    <a:pt x="730" y="0"/>
                  </a:ln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02" name="Google Shape;202;p30"/>
            <p:cNvSpPr/>
            <p:nvPr/>
          </p:nvSpPr>
          <p:spPr>
            <a:xfrm>
              <a:off x="5213049" y="1978095"/>
              <a:ext cx="43090" cy="131449"/>
            </a:xfrm>
            <a:custGeom>
              <a:avLst/>
              <a:gdLst/>
              <a:ahLst/>
              <a:cxnLst/>
              <a:rect l="l" t="t" r="r" b="b"/>
              <a:pathLst>
                <a:path w="712" h="2172" extrusionOk="0">
                  <a:moveTo>
                    <a:pt x="393" y="1"/>
                  </a:moveTo>
                  <a:cubicBezTo>
                    <a:pt x="300" y="20"/>
                    <a:pt x="216" y="20"/>
                    <a:pt x="141" y="20"/>
                  </a:cubicBezTo>
                  <a:lnTo>
                    <a:pt x="28" y="20"/>
                  </a:lnTo>
                  <a:cubicBezTo>
                    <a:pt x="28" y="20"/>
                    <a:pt x="19" y="20"/>
                    <a:pt x="19" y="29"/>
                  </a:cubicBezTo>
                  <a:cubicBezTo>
                    <a:pt x="19" y="29"/>
                    <a:pt x="10" y="38"/>
                    <a:pt x="10" y="66"/>
                  </a:cubicBezTo>
                  <a:cubicBezTo>
                    <a:pt x="0" y="151"/>
                    <a:pt x="10" y="244"/>
                    <a:pt x="0" y="338"/>
                  </a:cubicBezTo>
                  <a:lnTo>
                    <a:pt x="0" y="581"/>
                  </a:lnTo>
                  <a:lnTo>
                    <a:pt x="0" y="1105"/>
                  </a:lnTo>
                  <a:lnTo>
                    <a:pt x="0" y="1629"/>
                  </a:lnTo>
                  <a:lnTo>
                    <a:pt x="0" y="2162"/>
                  </a:lnTo>
                  <a:lnTo>
                    <a:pt x="0" y="2172"/>
                  </a:lnTo>
                  <a:lnTo>
                    <a:pt x="683" y="2172"/>
                  </a:lnTo>
                  <a:cubicBezTo>
                    <a:pt x="683" y="2172"/>
                    <a:pt x="683" y="2162"/>
                    <a:pt x="702" y="2144"/>
                  </a:cubicBezTo>
                  <a:cubicBezTo>
                    <a:pt x="711" y="1975"/>
                    <a:pt x="711" y="1798"/>
                    <a:pt x="711" y="1629"/>
                  </a:cubicBezTo>
                  <a:lnTo>
                    <a:pt x="711" y="1096"/>
                  </a:lnTo>
                  <a:lnTo>
                    <a:pt x="711" y="572"/>
                  </a:lnTo>
                  <a:lnTo>
                    <a:pt x="711" y="310"/>
                  </a:lnTo>
                  <a:lnTo>
                    <a:pt x="711" y="38"/>
                  </a:lnTo>
                  <a:lnTo>
                    <a:pt x="711" y="29"/>
                  </a:lnTo>
                  <a:lnTo>
                    <a:pt x="711" y="1"/>
                  </a:ln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03" name="Google Shape;203;p30"/>
            <p:cNvSpPr/>
            <p:nvPr/>
          </p:nvSpPr>
          <p:spPr>
            <a:xfrm>
              <a:off x="5290030" y="1948077"/>
              <a:ext cx="43151" cy="162073"/>
            </a:xfrm>
            <a:custGeom>
              <a:avLst/>
              <a:gdLst/>
              <a:ahLst/>
              <a:cxnLst/>
              <a:rect l="l" t="t" r="r" b="b"/>
              <a:pathLst>
                <a:path w="713" h="2678" extrusionOk="0">
                  <a:moveTo>
                    <a:pt x="48" y="1"/>
                  </a:moveTo>
                  <a:cubicBezTo>
                    <a:pt x="48" y="1"/>
                    <a:pt x="38" y="1"/>
                    <a:pt x="38" y="10"/>
                  </a:cubicBezTo>
                  <a:cubicBezTo>
                    <a:pt x="38" y="10"/>
                    <a:pt x="20" y="38"/>
                    <a:pt x="20" y="57"/>
                  </a:cubicBezTo>
                  <a:cubicBezTo>
                    <a:pt x="10" y="160"/>
                    <a:pt x="20" y="282"/>
                    <a:pt x="10" y="385"/>
                  </a:cubicBezTo>
                  <a:lnTo>
                    <a:pt x="10" y="703"/>
                  </a:lnTo>
                  <a:cubicBezTo>
                    <a:pt x="10" y="927"/>
                    <a:pt x="10" y="1133"/>
                    <a:pt x="1" y="1358"/>
                  </a:cubicBezTo>
                  <a:lnTo>
                    <a:pt x="1" y="2003"/>
                  </a:lnTo>
                  <a:lnTo>
                    <a:pt x="1" y="2658"/>
                  </a:lnTo>
                  <a:lnTo>
                    <a:pt x="1" y="2677"/>
                  </a:lnTo>
                  <a:cubicBezTo>
                    <a:pt x="235" y="2677"/>
                    <a:pt x="459" y="2668"/>
                    <a:pt x="693" y="2668"/>
                  </a:cubicBezTo>
                  <a:cubicBezTo>
                    <a:pt x="693" y="2658"/>
                    <a:pt x="693" y="2658"/>
                    <a:pt x="703" y="2630"/>
                  </a:cubicBezTo>
                  <a:cubicBezTo>
                    <a:pt x="712" y="2425"/>
                    <a:pt x="712" y="2200"/>
                    <a:pt x="712" y="1985"/>
                  </a:cubicBezTo>
                  <a:lnTo>
                    <a:pt x="712" y="1330"/>
                  </a:lnTo>
                  <a:lnTo>
                    <a:pt x="712" y="693"/>
                  </a:lnTo>
                  <a:lnTo>
                    <a:pt x="712" y="366"/>
                  </a:lnTo>
                  <a:lnTo>
                    <a:pt x="712" y="38"/>
                  </a:lnTo>
                  <a:lnTo>
                    <a:pt x="712" y="20"/>
                  </a:lnTo>
                  <a:lnTo>
                    <a:pt x="712" y="1"/>
                  </a:lnTo>
                  <a:lnTo>
                    <a:pt x="394" y="1"/>
                  </a:lnTo>
                  <a:cubicBezTo>
                    <a:pt x="347" y="6"/>
                    <a:pt x="307" y="8"/>
                    <a:pt x="269" y="8"/>
                  </a:cubicBezTo>
                  <a:cubicBezTo>
                    <a:pt x="230" y="8"/>
                    <a:pt x="193" y="6"/>
                    <a:pt x="151" y="1"/>
                  </a:cubicBezTo>
                  <a:close/>
                </a:path>
              </a:pathLst>
            </a:custGeom>
            <a:solidFill>
              <a:srgbClr val="FFD07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04" name="Google Shape;204;p30"/>
            <p:cNvSpPr/>
            <p:nvPr/>
          </p:nvSpPr>
          <p:spPr>
            <a:xfrm>
              <a:off x="5367617" y="1997340"/>
              <a:ext cx="43695" cy="112204"/>
            </a:xfrm>
            <a:custGeom>
              <a:avLst/>
              <a:gdLst/>
              <a:ahLst/>
              <a:cxnLst/>
              <a:rect l="l" t="t" r="r" b="b"/>
              <a:pathLst>
                <a:path w="722" h="1854" extrusionOk="0">
                  <a:moveTo>
                    <a:pt x="38" y="1"/>
                  </a:moveTo>
                  <a:cubicBezTo>
                    <a:pt x="38" y="1"/>
                    <a:pt x="29" y="1"/>
                    <a:pt x="29" y="20"/>
                  </a:cubicBezTo>
                  <a:cubicBezTo>
                    <a:pt x="29" y="20"/>
                    <a:pt x="20" y="29"/>
                    <a:pt x="20" y="48"/>
                  </a:cubicBezTo>
                  <a:cubicBezTo>
                    <a:pt x="1" y="123"/>
                    <a:pt x="20" y="207"/>
                    <a:pt x="1" y="272"/>
                  </a:cubicBezTo>
                  <a:lnTo>
                    <a:pt x="1" y="488"/>
                  </a:lnTo>
                  <a:lnTo>
                    <a:pt x="1" y="937"/>
                  </a:lnTo>
                  <a:lnTo>
                    <a:pt x="1" y="1386"/>
                  </a:lnTo>
                  <a:lnTo>
                    <a:pt x="1" y="1835"/>
                  </a:lnTo>
                  <a:lnTo>
                    <a:pt x="1" y="1854"/>
                  </a:lnTo>
                  <a:lnTo>
                    <a:pt x="693" y="1854"/>
                  </a:lnTo>
                  <a:cubicBezTo>
                    <a:pt x="693" y="1854"/>
                    <a:pt x="693" y="1835"/>
                    <a:pt x="703" y="1826"/>
                  </a:cubicBezTo>
                  <a:cubicBezTo>
                    <a:pt x="722" y="1685"/>
                    <a:pt x="722" y="1536"/>
                    <a:pt x="722" y="1386"/>
                  </a:cubicBezTo>
                  <a:lnTo>
                    <a:pt x="722" y="927"/>
                  </a:lnTo>
                  <a:lnTo>
                    <a:pt x="722" y="469"/>
                  </a:lnTo>
                  <a:lnTo>
                    <a:pt x="722" y="254"/>
                  </a:lnTo>
                  <a:lnTo>
                    <a:pt x="722" y="20"/>
                  </a:lnTo>
                  <a:lnTo>
                    <a:pt x="722" y="1"/>
                  </a:ln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05" name="Google Shape;205;p30"/>
            <p:cNvSpPr/>
            <p:nvPr/>
          </p:nvSpPr>
          <p:spPr>
            <a:xfrm>
              <a:off x="7390619" y="3293497"/>
              <a:ext cx="432173" cy="373227"/>
            </a:xfrm>
            <a:custGeom>
              <a:avLst/>
              <a:gdLst/>
              <a:ahLst/>
              <a:cxnLst/>
              <a:rect l="l" t="t" r="r" b="b"/>
              <a:pathLst>
                <a:path w="7141" h="6167" extrusionOk="0">
                  <a:moveTo>
                    <a:pt x="6495" y="0"/>
                  </a:moveTo>
                  <a:cubicBezTo>
                    <a:pt x="6363" y="0"/>
                    <a:pt x="6230" y="4"/>
                    <a:pt x="6101" y="4"/>
                  </a:cubicBezTo>
                  <a:lnTo>
                    <a:pt x="5269" y="4"/>
                  </a:lnTo>
                  <a:cubicBezTo>
                    <a:pt x="4688" y="4"/>
                    <a:pt x="4099" y="4"/>
                    <a:pt x="3519" y="13"/>
                  </a:cubicBezTo>
                  <a:cubicBezTo>
                    <a:pt x="2948" y="13"/>
                    <a:pt x="2368" y="32"/>
                    <a:pt x="1797" y="41"/>
                  </a:cubicBezTo>
                  <a:cubicBezTo>
                    <a:pt x="1217" y="51"/>
                    <a:pt x="627" y="41"/>
                    <a:pt x="47" y="98"/>
                  </a:cubicBezTo>
                  <a:cubicBezTo>
                    <a:pt x="19" y="98"/>
                    <a:pt x="9" y="107"/>
                    <a:pt x="0" y="107"/>
                  </a:cubicBezTo>
                  <a:lnTo>
                    <a:pt x="0" y="6087"/>
                  </a:lnTo>
                  <a:cubicBezTo>
                    <a:pt x="9" y="6115"/>
                    <a:pt x="47" y="6133"/>
                    <a:pt x="75" y="6133"/>
                  </a:cubicBezTo>
                  <a:cubicBezTo>
                    <a:pt x="323" y="6158"/>
                    <a:pt x="576" y="6167"/>
                    <a:pt x="831" y="6167"/>
                  </a:cubicBezTo>
                  <a:cubicBezTo>
                    <a:pt x="1152" y="6167"/>
                    <a:pt x="1474" y="6153"/>
                    <a:pt x="1787" y="6143"/>
                  </a:cubicBezTo>
                  <a:cubicBezTo>
                    <a:pt x="2368" y="6133"/>
                    <a:pt x="2957" y="6124"/>
                    <a:pt x="3547" y="6115"/>
                  </a:cubicBezTo>
                  <a:cubicBezTo>
                    <a:pt x="4127" y="6096"/>
                    <a:pt x="4707" y="6087"/>
                    <a:pt x="5278" y="6077"/>
                  </a:cubicBezTo>
                  <a:cubicBezTo>
                    <a:pt x="5577" y="6068"/>
                    <a:pt x="5858" y="6068"/>
                    <a:pt x="6148" y="6049"/>
                  </a:cubicBezTo>
                  <a:cubicBezTo>
                    <a:pt x="6196" y="6048"/>
                    <a:pt x="6245" y="6047"/>
                    <a:pt x="6295" y="6047"/>
                  </a:cubicBezTo>
                  <a:cubicBezTo>
                    <a:pt x="6393" y="6047"/>
                    <a:pt x="6492" y="6049"/>
                    <a:pt x="6591" y="6049"/>
                  </a:cubicBezTo>
                  <a:cubicBezTo>
                    <a:pt x="6740" y="6049"/>
                    <a:pt x="6887" y="6045"/>
                    <a:pt x="7028" y="6021"/>
                  </a:cubicBezTo>
                  <a:cubicBezTo>
                    <a:pt x="7037" y="6021"/>
                    <a:pt x="7037" y="6021"/>
                    <a:pt x="7046" y="6002"/>
                  </a:cubicBezTo>
                  <a:cubicBezTo>
                    <a:pt x="7075" y="6002"/>
                    <a:pt x="7093" y="5993"/>
                    <a:pt x="7121" y="5984"/>
                  </a:cubicBezTo>
                  <a:cubicBezTo>
                    <a:pt x="7131" y="5057"/>
                    <a:pt x="7140" y="4131"/>
                    <a:pt x="7131" y="3214"/>
                  </a:cubicBezTo>
                  <a:cubicBezTo>
                    <a:pt x="7112" y="2493"/>
                    <a:pt x="7112" y="1791"/>
                    <a:pt x="7131" y="1090"/>
                  </a:cubicBezTo>
                  <a:cubicBezTo>
                    <a:pt x="7131" y="799"/>
                    <a:pt x="7121" y="509"/>
                    <a:pt x="7121" y="201"/>
                  </a:cubicBezTo>
                  <a:cubicBezTo>
                    <a:pt x="7121" y="173"/>
                    <a:pt x="7112" y="144"/>
                    <a:pt x="7093" y="126"/>
                  </a:cubicBezTo>
                  <a:cubicBezTo>
                    <a:pt x="7084" y="79"/>
                    <a:pt x="7046" y="32"/>
                    <a:pt x="6981" y="32"/>
                  </a:cubicBezTo>
                  <a:cubicBezTo>
                    <a:pt x="6825" y="6"/>
                    <a:pt x="6660" y="0"/>
                    <a:pt x="6495" y="0"/>
                  </a:cubicBezTo>
                  <a:close/>
                </a:path>
              </a:pathLst>
            </a:custGeom>
            <a:solidFill>
              <a:srgbClr val="FFD07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06" name="Google Shape;206;p30"/>
            <p:cNvSpPr/>
            <p:nvPr/>
          </p:nvSpPr>
          <p:spPr>
            <a:xfrm>
              <a:off x="5664952" y="2240630"/>
              <a:ext cx="348353" cy="260902"/>
            </a:xfrm>
            <a:custGeom>
              <a:avLst/>
              <a:gdLst/>
              <a:ahLst/>
              <a:cxnLst/>
              <a:rect l="l" t="t" r="r" b="b"/>
              <a:pathLst>
                <a:path w="5756" h="4311" extrusionOk="0">
                  <a:moveTo>
                    <a:pt x="745" y="0"/>
                  </a:moveTo>
                  <a:cubicBezTo>
                    <a:pt x="508" y="0"/>
                    <a:pt x="272" y="5"/>
                    <a:pt x="38" y="24"/>
                  </a:cubicBezTo>
                  <a:cubicBezTo>
                    <a:pt x="29" y="24"/>
                    <a:pt x="20" y="24"/>
                    <a:pt x="1" y="33"/>
                  </a:cubicBezTo>
                  <a:lnTo>
                    <a:pt x="1" y="4235"/>
                  </a:lnTo>
                  <a:cubicBezTo>
                    <a:pt x="20" y="4253"/>
                    <a:pt x="38" y="4263"/>
                    <a:pt x="76" y="4263"/>
                  </a:cubicBezTo>
                  <a:cubicBezTo>
                    <a:pt x="323" y="4298"/>
                    <a:pt x="572" y="4306"/>
                    <a:pt x="820" y="4306"/>
                  </a:cubicBezTo>
                  <a:cubicBezTo>
                    <a:pt x="1033" y="4306"/>
                    <a:pt x="1244" y="4300"/>
                    <a:pt x="1451" y="4300"/>
                  </a:cubicBezTo>
                  <a:lnTo>
                    <a:pt x="4960" y="4300"/>
                  </a:lnTo>
                  <a:cubicBezTo>
                    <a:pt x="5101" y="4300"/>
                    <a:pt x="5248" y="4310"/>
                    <a:pt x="5394" y="4310"/>
                  </a:cubicBezTo>
                  <a:cubicBezTo>
                    <a:pt x="5491" y="4310"/>
                    <a:pt x="5587" y="4306"/>
                    <a:pt x="5681" y="4291"/>
                  </a:cubicBezTo>
                  <a:lnTo>
                    <a:pt x="5700" y="4291"/>
                  </a:lnTo>
                  <a:cubicBezTo>
                    <a:pt x="5728" y="4291"/>
                    <a:pt x="5737" y="4272"/>
                    <a:pt x="5747" y="4263"/>
                  </a:cubicBezTo>
                  <a:cubicBezTo>
                    <a:pt x="5756" y="3608"/>
                    <a:pt x="5756" y="2962"/>
                    <a:pt x="5756" y="2326"/>
                  </a:cubicBezTo>
                  <a:cubicBezTo>
                    <a:pt x="5747" y="1830"/>
                    <a:pt x="5747" y="1334"/>
                    <a:pt x="5756" y="838"/>
                  </a:cubicBezTo>
                  <a:cubicBezTo>
                    <a:pt x="5756" y="632"/>
                    <a:pt x="5747" y="426"/>
                    <a:pt x="5747" y="220"/>
                  </a:cubicBezTo>
                  <a:cubicBezTo>
                    <a:pt x="5747" y="192"/>
                    <a:pt x="5737" y="183"/>
                    <a:pt x="5728" y="164"/>
                  </a:cubicBezTo>
                  <a:cubicBezTo>
                    <a:pt x="5709" y="127"/>
                    <a:pt x="5681" y="98"/>
                    <a:pt x="5634" y="89"/>
                  </a:cubicBezTo>
                  <a:cubicBezTo>
                    <a:pt x="5410" y="52"/>
                    <a:pt x="5166" y="70"/>
                    <a:pt x="4932" y="52"/>
                  </a:cubicBezTo>
                  <a:cubicBezTo>
                    <a:pt x="4708" y="52"/>
                    <a:pt x="4483" y="42"/>
                    <a:pt x="4259" y="42"/>
                  </a:cubicBezTo>
                  <a:cubicBezTo>
                    <a:pt x="3791" y="33"/>
                    <a:pt x="3313" y="33"/>
                    <a:pt x="2846" y="24"/>
                  </a:cubicBezTo>
                  <a:cubicBezTo>
                    <a:pt x="2378" y="5"/>
                    <a:pt x="1919" y="5"/>
                    <a:pt x="1451" y="5"/>
                  </a:cubicBezTo>
                  <a:cubicBezTo>
                    <a:pt x="1217" y="5"/>
                    <a:pt x="981" y="0"/>
                    <a:pt x="745" y="0"/>
                  </a:cubicBezTo>
                  <a:close/>
                </a:path>
              </a:pathLst>
            </a:custGeom>
            <a:solidFill>
              <a:srgbClr val="D66EC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07" name="Google Shape;207;p30"/>
            <p:cNvSpPr/>
            <p:nvPr/>
          </p:nvSpPr>
          <p:spPr>
            <a:xfrm>
              <a:off x="5394851" y="2441133"/>
              <a:ext cx="193180" cy="144280"/>
            </a:xfrm>
            <a:custGeom>
              <a:avLst/>
              <a:gdLst/>
              <a:ahLst/>
              <a:cxnLst/>
              <a:rect l="l" t="t" r="r" b="b"/>
              <a:pathLst>
                <a:path w="3192" h="2384" extrusionOk="0">
                  <a:moveTo>
                    <a:pt x="283" y="0"/>
                  </a:moveTo>
                  <a:cubicBezTo>
                    <a:pt x="195" y="0"/>
                    <a:pt x="106" y="1"/>
                    <a:pt x="19" y="5"/>
                  </a:cubicBezTo>
                  <a:lnTo>
                    <a:pt x="0" y="5"/>
                  </a:lnTo>
                  <a:lnTo>
                    <a:pt x="0" y="2335"/>
                  </a:lnTo>
                  <a:cubicBezTo>
                    <a:pt x="10" y="2344"/>
                    <a:pt x="19" y="2353"/>
                    <a:pt x="28" y="2353"/>
                  </a:cubicBezTo>
                  <a:cubicBezTo>
                    <a:pt x="197" y="2378"/>
                    <a:pt x="373" y="2382"/>
                    <a:pt x="545" y="2382"/>
                  </a:cubicBezTo>
                  <a:cubicBezTo>
                    <a:pt x="630" y="2382"/>
                    <a:pt x="714" y="2381"/>
                    <a:pt x="796" y="2381"/>
                  </a:cubicBezTo>
                  <a:lnTo>
                    <a:pt x="2742" y="2381"/>
                  </a:lnTo>
                  <a:cubicBezTo>
                    <a:pt x="2807" y="2381"/>
                    <a:pt x="2875" y="2384"/>
                    <a:pt x="2943" y="2384"/>
                  </a:cubicBezTo>
                  <a:cubicBezTo>
                    <a:pt x="3011" y="2384"/>
                    <a:pt x="3079" y="2381"/>
                    <a:pt x="3144" y="2372"/>
                  </a:cubicBezTo>
                  <a:lnTo>
                    <a:pt x="3154" y="2372"/>
                  </a:lnTo>
                  <a:cubicBezTo>
                    <a:pt x="3163" y="2372"/>
                    <a:pt x="3182" y="2372"/>
                    <a:pt x="3182" y="2353"/>
                  </a:cubicBezTo>
                  <a:cubicBezTo>
                    <a:pt x="3182" y="1998"/>
                    <a:pt x="3191" y="1633"/>
                    <a:pt x="3191" y="1277"/>
                  </a:cubicBezTo>
                  <a:cubicBezTo>
                    <a:pt x="3182" y="1034"/>
                    <a:pt x="3191" y="753"/>
                    <a:pt x="3191" y="482"/>
                  </a:cubicBezTo>
                  <a:lnTo>
                    <a:pt x="3191" y="136"/>
                  </a:lnTo>
                  <a:cubicBezTo>
                    <a:pt x="3191" y="126"/>
                    <a:pt x="3191" y="107"/>
                    <a:pt x="3182" y="98"/>
                  </a:cubicBezTo>
                  <a:cubicBezTo>
                    <a:pt x="3172" y="79"/>
                    <a:pt x="3154" y="61"/>
                    <a:pt x="3135" y="61"/>
                  </a:cubicBezTo>
                  <a:cubicBezTo>
                    <a:pt x="3004" y="42"/>
                    <a:pt x="2864" y="51"/>
                    <a:pt x="2733" y="42"/>
                  </a:cubicBezTo>
                  <a:cubicBezTo>
                    <a:pt x="2611" y="42"/>
                    <a:pt x="2489" y="42"/>
                    <a:pt x="2358" y="33"/>
                  </a:cubicBezTo>
                  <a:cubicBezTo>
                    <a:pt x="2106" y="33"/>
                    <a:pt x="1834" y="14"/>
                    <a:pt x="1582" y="14"/>
                  </a:cubicBezTo>
                  <a:cubicBezTo>
                    <a:pt x="1320" y="14"/>
                    <a:pt x="1058" y="5"/>
                    <a:pt x="805" y="5"/>
                  </a:cubicBezTo>
                  <a:cubicBezTo>
                    <a:pt x="636" y="5"/>
                    <a:pt x="460" y="0"/>
                    <a:pt x="283" y="0"/>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08" name="Google Shape;208;p30"/>
            <p:cNvSpPr/>
            <p:nvPr/>
          </p:nvSpPr>
          <p:spPr>
            <a:xfrm>
              <a:off x="5055576" y="3966903"/>
              <a:ext cx="158623" cy="217267"/>
            </a:xfrm>
            <a:custGeom>
              <a:avLst/>
              <a:gdLst/>
              <a:ahLst/>
              <a:cxnLst/>
              <a:rect l="l" t="t" r="r" b="b"/>
              <a:pathLst>
                <a:path w="2621" h="3590" extrusionOk="0">
                  <a:moveTo>
                    <a:pt x="1171" y="1"/>
                  </a:moveTo>
                  <a:cubicBezTo>
                    <a:pt x="1167" y="1"/>
                    <a:pt x="1164" y="2"/>
                    <a:pt x="1161" y="4"/>
                  </a:cubicBezTo>
                  <a:cubicBezTo>
                    <a:pt x="1058" y="50"/>
                    <a:pt x="76" y="322"/>
                    <a:pt x="38" y="434"/>
                  </a:cubicBezTo>
                  <a:cubicBezTo>
                    <a:pt x="1" y="556"/>
                    <a:pt x="122" y="1211"/>
                    <a:pt x="384" y="1651"/>
                  </a:cubicBezTo>
                  <a:cubicBezTo>
                    <a:pt x="656" y="2100"/>
                    <a:pt x="880" y="2193"/>
                    <a:pt x="1105" y="2446"/>
                  </a:cubicBezTo>
                  <a:cubicBezTo>
                    <a:pt x="1320" y="2689"/>
                    <a:pt x="1554" y="2970"/>
                    <a:pt x="1667" y="3185"/>
                  </a:cubicBezTo>
                  <a:cubicBezTo>
                    <a:pt x="1773" y="3371"/>
                    <a:pt x="1904" y="3590"/>
                    <a:pt x="2044" y="3590"/>
                  </a:cubicBezTo>
                  <a:cubicBezTo>
                    <a:pt x="2052" y="3590"/>
                    <a:pt x="2061" y="3589"/>
                    <a:pt x="2069" y="3588"/>
                  </a:cubicBezTo>
                  <a:cubicBezTo>
                    <a:pt x="2228" y="3569"/>
                    <a:pt x="2621" y="3204"/>
                    <a:pt x="2574" y="3017"/>
                  </a:cubicBezTo>
                  <a:cubicBezTo>
                    <a:pt x="2518" y="2830"/>
                    <a:pt x="2293" y="2437"/>
                    <a:pt x="2209" y="2128"/>
                  </a:cubicBezTo>
                  <a:cubicBezTo>
                    <a:pt x="2134" y="1838"/>
                    <a:pt x="2041" y="1426"/>
                    <a:pt x="1947" y="1201"/>
                  </a:cubicBezTo>
                  <a:cubicBezTo>
                    <a:pt x="1854" y="986"/>
                    <a:pt x="1638" y="518"/>
                    <a:pt x="1507" y="340"/>
                  </a:cubicBezTo>
                  <a:cubicBezTo>
                    <a:pt x="1394" y="175"/>
                    <a:pt x="1224" y="1"/>
                    <a:pt x="1171" y="1"/>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09" name="Google Shape;209;p30"/>
            <p:cNvSpPr/>
            <p:nvPr/>
          </p:nvSpPr>
          <p:spPr>
            <a:xfrm>
              <a:off x="5172258" y="4091937"/>
              <a:ext cx="298545" cy="120435"/>
            </a:xfrm>
            <a:custGeom>
              <a:avLst/>
              <a:gdLst/>
              <a:ahLst/>
              <a:cxnLst/>
              <a:rect l="l" t="t" r="r" b="b"/>
              <a:pathLst>
                <a:path w="4933" h="1990" extrusionOk="0">
                  <a:moveTo>
                    <a:pt x="1881" y="1"/>
                  </a:moveTo>
                  <a:cubicBezTo>
                    <a:pt x="1539" y="1"/>
                    <a:pt x="394" y="249"/>
                    <a:pt x="394" y="249"/>
                  </a:cubicBezTo>
                  <a:cubicBezTo>
                    <a:pt x="253" y="324"/>
                    <a:pt x="216" y="333"/>
                    <a:pt x="132" y="530"/>
                  </a:cubicBezTo>
                  <a:cubicBezTo>
                    <a:pt x="66" y="717"/>
                    <a:pt x="19" y="1044"/>
                    <a:pt x="19" y="1269"/>
                  </a:cubicBezTo>
                  <a:cubicBezTo>
                    <a:pt x="19" y="1503"/>
                    <a:pt x="1" y="1793"/>
                    <a:pt x="66" y="1858"/>
                  </a:cubicBezTo>
                  <a:cubicBezTo>
                    <a:pt x="122" y="1915"/>
                    <a:pt x="141" y="1915"/>
                    <a:pt x="253" y="1915"/>
                  </a:cubicBezTo>
                  <a:cubicBezTo>
                    <a:pt x="336" y="1922"/>
                    <a:pt x="630" y="1960"/>
                    <a:pt x="965" y="1960"/>
                  </a:cubicBezTo>
                  <a:cubicBezTo>
                    <a:pt x="1048" y="1960"/>
                    <a:pt x="1132" y="1958"/>
                    <a:pt x="1217" y="1952"/>
                  </a:cubicBezTo>
                  <a:cubicBezTo>
                    <a:pt x="1596" y="1920"/>
                    <a:pt x="2148" y="1853"/>
                    <a:pt x="2498" y="1853"/>
                  </a:cubicBezTo>
                  <a:cubicBezTo>
                    <a:pt x="2554" y="1853"/>
                    <a:pt x="2605" y="1855"/>
                    <a:pt x="2649" y="1858"/>
                  </a:cubicBezTo>
                  <a:cubicBezTo>
                    <a:pt x="2967" y="1877"/>
                    <a:pt x="3875" y="1971"/>
                    <a:pt x="4090" y="1980"/>
                  </a:cubicBezTo>
                  <a:cubicBezTo>
                    <a:pt x="4173" y="1984"/>
                    <a:pt x="4283" y="1989"/>
                    <a:pt x="4389" y="1989"/>
                  </a:cubicBezTo>
                  <a:cubicBezTo>
                    <a:pt x="4544" y="1989"/>
                    <a:pt x="4691" y="1978"/>
                    <a:pt x="4736" y="1933"/>
                  </a:cubicBezTo>
                  <a:cubicBezTo>
                    <a:pt x="4820" y="1877"/>
                    <a:pt x="4848" y="1784"/>
                    <a:pt x="4848" y="1784"/>
                  </a:cubicBezTo>
                  <a:cubicBezTo>
                    <a:pt x="4848" y="1784"/>
                    <a:pt x="4932" y="1503"/>
                    <a:pt x="4773" y="1269"/>
                  </a:cubicBezTo>
                  <a:cubicBezTo>
                    <a:pt x="4614" y="1035"/>
                    <a:pt x="4651" y="885"/>
                    <a:pt x="4249" y="792"/>
                  </a:cubicBezTo>
                  <a:cubicBezTo>
                    <a:pt x="3856" y="698"/>
                    <a:pt x="3716" y="661"/>
                    <a:pt x="3407" y="614"/>
                  </a:cubicBezTo>
                  <a:cubicBezTo>
                    <a:pt x="3117" y="558"/>
                    <a:pt x="2153" y="80"/>
                    <a:pt x="1947" y="6"/>
                  </a:cubicBezTo>
                  <a:cubicBezTo>
                    <a:pt x="1931" y="2"/>
                    <a:pt x="1909" y="1"/>
                    <a:pt x="1881" y="1"/>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0" name="Google Shape;210;p30"/>
            <p:cNvSpPr/>
            <p:nvPr/>
          </p:nvSpPr>
          <p:spPr>
            <a:xfrm>
              <a:off x="5112222" y="3157448"/>
              <a:ext cx="354042" cy="881474"/>
            </a:xfrm>
            <a:custGeom>
              <a:avLst/>
              <a:gdLst/>
              <a:ahLst/>
              <a:cxnLst/>
              <a:rect l="l" t="t" r="r" b="b"/>
              <a:pathLst>
                <a:path w="5850" h="14565" extrusionOk="0">
                  <a:moveTo>
                    <a:pt x="4362" y="1"/>
                  </a:moveTo>
                  <a:cubicBezTo>
                    <a:pt x="4042" y="1"/>
                    <a:pt x="3593" y="72"/>
                    <a:pt x="3426" y="90"/>
                  </a:cubicBezTo>
                  <a:cubicBezTo>
                    <a:pt x="3182" y="109"/>
                    <a:pt x="2480" y="109"/>
                    <a:pt x="2387" y="184"/>
                  </a:cubicBezTo>
                  <a:cubicBezTo>
                    <a:pt x="2293" y="249"/>
                    <a:pt x="3182" y="6968"/>
                    <a:pt x="3182" y="7455"/>
                  </a:cubicBezTo>
                  <a:cubicBezTo>
                    <a:pt x="3182" y="7951"/>
                    <a:pt x="1554" y="11198"/>
                    <a:pt x="1226" y="11741"/>
                  </a:cubicBezTo>
                  <a:cubicBezTo>
                    <a:pt x="918" y="12274"/>
                    <a:pt x="1" y="13201"/>
                    <a:pt x="1" y="13322"/>
                  </a:cubicBezTo>
                  <a:cubicBezTo>
                    <a:pt x="1" y="13435"/>
                    <a:pt x="29" y="13603"/>
                    <a:pt x="216" y="13809"/>
                  </a:cubicBezTo>
                  <a:cubicBezTo>
                    <a:pt x="403" y="14024"/>
                    <a:pt x="469" y="14324"/>
                    <a:pt x="749" y="14558"/>
                  </a:cubicBezTo>
                  <a:cubicBezTo>
                    <a:pt x="754" y="14563"/>
                    <a:pt x="761" y="14565"/>
                    <a:pt x="768" y="14565"/>
                  </a:cubicBezTo>
                  <a:cubicBezTo>
                    <a:pt x="848" y="14565"/>
                    <a:pt x="1058" y="14324"/>
                    <a:pt x="1058" y="14324"/>
                  </a:cubicBezTo>
                  <a:cubicBezTo>
                    <a:pt x="1058" y="14324"/>
                    <a:pt x="2490" y="12349"/>
                    <a:pt x="3004" y="11666"/>
                  </a:cubicBezTo>
                  <a:cubicBezTo>
                    <a:pt x="3510" y="10992"/>
                    <a:pt x="3884" y="10393"/>
                    <a:pt x="4212" y="10047"/>
                  </a:cubicBezTo>
                  <a:cubicBezTo>
                    <a:pt x="4539" y="9701"/>
                    <a:pt x="4773" y="9280"/>
                    <a:pt x="5082" y="8859"/>
                  </a:cubicBezTo>
                  <a:cubicBezTo>
                    <a:pt x="5381" y="8438"/>
                    <a:pt x="5643" y="8204"/>
                    <a:pt x="5737" y="7970"/>
                  </a:cubicBezTo>
                  <a:cubicBezTo>
                    <a:pt x="5831" y="7736"/>
                    <a:pt x="5849" y="7689"/>
                    <a:pt x="5849" y="7549"/>
                  </a:cubicBezTo>
                  <a:cubicBezTo>
                    <a:pt x="5849" y="7408"/>
                    <a:pt x="5456" y="4554"/>
                    <a:pt x="5335" y="4021"/>
                  </a:cubicBezTo>
                  <a:cubicBezTo>
                    <a:pt x="5222" y="3478"/>
                    <a:pt x="4773" y="278"/>
                    <a:pt x="4708" y="90"/>
                  </a:cubicBezTo>
                  <a:cubicBezTo>
                    <a:pt x="4681" y="23"/>
                    <a:pt x="4542" y="1"/>
                    <a:pt x="4362" y="1"/>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1" name="Google Shape;211;p30"/>
            <p:cNvSpPr/>
            <p:nvPr/>
          </p:nvSpPr>
          <p:spPr>
            <a:xfrm>
              <a:off x="5105444" y="3164771"/>
              <a:ext cx="227737" cy="959242"/>
            </a:xfrm>
            <a:custGeom>
              <a:avLst/>
              <a:gdLst/>
              <a:ahLst/>
              <a:cxnLst/>
              <a:rect l="l" t="t" r="r" b="b"/>
              <a:pathLst>
                <a:path w="3763" h="15850" extrusionOk="0">
                  <a:moveTo>
                    <a:pt x="598" y="0"/>
                  </a:moveTo>
                  <a:cubicBezTo>
                    <a:pt x="389" y="0"/>
                    <a:pt x="225" y="8"/>
                    <a:pt x="206" y="35"/>
                  </a:cubicBezTo>
                  <a:cubicBezTo>
                    <a:pt x="159" y="110"/>
                    <a:pt x="47" y="662"/>
                    <a:pt x="19" y="1317"/>
                  </a:cubicBezTo>
                  <a:cubicBezTo>
                    <a:pt x="0" y="1972"/>
                    <a:pt x="94" y="3029"/>
                    <a:pt x="234" y="3713"/>
                  </a:cubicBezTo>
                  <a:cubicBezTo>
                    <a:pt x="356" y="4386"/>
                    <a:pt x="1133" y="7194"/>
                    <a:pt x="1245" y="7736"/>
                  </a:cubicBezTo>
                  <a:cubicBezTo>
                    <a:pt x="1367" y="8260"/>
                    <a:pt x="1273" y="9907"/>
                    <a:pt x="1292" y="10656"/>
                  </a:cubicBezTo>
                  <a:cubicBezTo>
                    <a:pt x="1320" y="11395"/>
                    <a:pt x="1367" y="12967"/>
                    <a:pt x="1367" y="13913"/>
                  </a:cubicBezTo>
                  <a:cubicBezTo>
                    <a:pt x="1367" y="14858"/>
                    <a:pt x="1292" y="15400"/>
                    <a:pt x="1292" y="15400"/>
                  </a:cubicBezTo>
                  <a:cubicBezTo>
                    <a:pt x="1320" y="15560"/>
                    <a:pt x="1264" y="15831"/>
                    <a:pt x="1385" y="15840"/>
                  </a:cubicBezTo>
                  <a:cubicBezTo>
                    <a:pt x="1461" y="15846"/>
                    <a:pt x="1537" y="15849"/>
                    <a:pt x="1613" y="15849"/>
                  </a:cubicBezTo>
                  <a:cubicBezTo>
                    <a:pt x="2370" y="15849"/>
                    <a:pt x="3130" y="15576"/>
                    <a:pt x="3173" y="15466"/>
                  </a:cubicBezTo>
                  <a:cubicBezTo>
                    <a:pt x="3219" y="15354"/>
                    <a:pt x="3341" y="12565"/>
                    <a:pt x="3341" y="12144"/>
                  </a:cubicBezTo>
                  <a:cubicBezTo>
                    <a:pt x="3341" y="11723"/>
                    <a:pt x="3734" y="8101"/>
                    <a:pt x="3734" y="7746"/>
                  </a:cubicBezTo>
                  <a:cubicBezTo>
                    <a:pt x="3734" y="7409"/>
                    <a:pt x="3762" y="7081"/>
                    <a:pt x="3762" y="6819"/>
                  </a:cubicBezTo>
                  <a:cubicBezTo>
                    <a:pt x="3762" y="6567"/>
                    <a:pt x="3603" y="3198"/>
                    <a:pt x="3575" y="2795"/>
                  </a:cubicBezTo>
                  <a:cubicBezTo>
                    <a:pt x="3556" y="2412"/>
                    <a:pt x="3481" y="128"/>
                    <a:pt x="3388" y="63"/>
                  </a:cubicBezTo>
                  <a:cubicBezTo>
                    <a:pt x="3334" y="20"/>
                    <a:pt x="2826" y="11"/>
                    <a:pt x="2338" y="11"/>
                  </a:cubicBezTo>
                  <a:cubicBezTo>
                    <a:pt x="1973" y="11"/>
                    <a:pt x="1619" y="16"/>
                    <a:pt x="1479" y="16"/>
                  </a:cubicBezTo>
                  <a:cubicBezTo>
                    <a:pt x="1286" y="16"/>
                    <a:pt x="896" y="0"/>
                    <a:pt x="598" y="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2" name="Google Shape;212;p30"/>
            <p:cNvSpPr/>
            <p:nvPr/>
          </p:nvSpPr>
          <p:spPr>
            <a:xfrm>
              <a:off x="5314420" y="3259000"/>
              <a:ext cx="24390" cy="556663"/>
            </a:xfrm>
            <a:custGeom>
              <a:avLst/>
              <a:gdLst/>
              <a:ahLst/>
              <a:cxnLst/>
              <a:rect l="l" t="t" r="r" b="b"/>
              <a:pathLst>
                <a:path w="403" h="9198" extrusionOk="0">
                  <a:moveTo>
                    <a:pt x="109" y="1"/>
                  </a:moveTo>
                  <a:cubicBezTo>
                    <a:pt x="87" y="1"/>
                    <a:pt x="66" y="17"/>
                    <a:pt x="66" y="50"/>
                  </a:cubicBezTo>
                  <a:cubicBezTo>
                    <a:pt x="66" y="546"/>
                    <a:pt x="113" y="1051"/>
                    <a:pt x="131" y="1557"/>
                  </a:cubicBezTo>
                  <a:cubicBezTo>
                    <a:pt x="159" y="2062"/>
                    <a:pt x="178" y="2558"/>
                    <a:pt x="206" y="3073"/>
                  </a:cubicBezTo>
                  <a:cubicBezTo>
                    <a:pt x="225" y="3569"/>
                    <a:pt x="234" y="4074"/>
                    <a:pt x="253" y="4561"/>
                  </a:cubicBezTo>
                  <a:cubicBezTo>
                    <a:pt x="262" y="5056"/>
                    <a:pt x="281" y="6039"/>
                    <a:pt x="281" y="6048"/>
                  </a:cubicBezTo>
                  <a:cubicBezTo>
                    <a:pt x="178" y="7087"/>
                    <a:pt x="66" y="8126"/>
                    <a:pt x="0" y="9183"/>
                  </a:cubicBezTo>
                  <a:cubicBezTo>
                    <a:pt x="0" y="9193"/>
                    <a:pt x="10" y="9197"/>
                    <a:pt x="19" y="9197"/>
                  </a:cubicBezTo>
                  <a:cubicBezTo>
                    <a:pt x="28" y="9197"/>
                    <a:pt x="38" y="9193"/>
                    <a:pt x="38" y="9183"/>
                  </a:cubicBezTo>
                  <a:cubicBezTo>
                    <a:pt x="197" y="8145"/>
                    <a:pt x="393" y="6039"/>
                    <a:pt x="384" y="6030"/>
                  </a:cubicBezTo>
                  <a:cubicBezTo>
                    <a:pt x="403" y="5562"/>
                    <a:pt x="356" y="5066"/>
                    <a:pt x="347" y="4598"/>
                  </a:cubicBezTo>
                  <a:cubicBezTo>
                    <a:pt x="337" y="4093"/>
                    <a:pt x="319" y="3587"/>
                    <a:pt x="300" y="3082"/>
                  </a:cubicBezTo>
                  <a:cubicBezTo>
                    <a:pt x="272" y="2586"/>
                    <a:pt x="262" y="2081"/>
                    <a:pt x="244" y="1594"/>
                  </a:cubicBezTo>
                  <a:cubicBezTo>
                    <a:pt x="216" y="1079"/>
                    <a:pt x="206" y="565"/>
                    <a:pt x="159" y="50"/>
                  </a:cubicBezTo>
                  <a:cubicBezTo>
                    <a:pt x="155" y="17"/>
                    <a:pt x="131" y="1"/>
                    <a:pt x="109" y="1"/>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3" name="Google Shape;213;p30"/>
            <p:cNvSpPr/>
            <p:nvPr/>
          </p:nvSpPr>
          <p:spPr>
            <a:xfrm>
              <a:off x="5183576" y="3877878"/>
              <a:ext cx="6839" cy="122553"/>
            </a:xfrm>
            <a:custGeom>
              <a:avLst/>
              <a:gdLst/>
              <a:ahLst/>
              <a:cxnLst/>
              <a:rect l="l" t="t" r="r" b="b"/>
              <a:pathLst>
                <a:path w="113" h="2025" extrusionOk="0">
                  <a:moveTo>
                    <a:pt x="52" y="0"/>
                  </a:moveTo>
                  <a:cubicBezTo>
                    <a:pt x="40" y="0"/>
                    <a:pt x="29" y="8"/>
                    <a:pt x="29" y="24"/>
                  </a:cubicBezTo>
                  <a:cubicBezTo>
                    <a:pt x="1" y="174"/>
                    <a:pt x="19" y="342"/>
                    <a:pt x="19" y="492"/>
                  </a:cubicBezTo>
                  <a:lnTo>
                    <a:pt x="19" y="997"/>
                  </a:lnTo>
                  <a:cubicBezTo>
                    <a:pt x="19" y="1315"/>
                    <a:pt x="19" y="1662"/>
                    <a:pt x="38" y="1989"/>
                  </a:cubicBezTo>
                  <a:cubicBezTo>
                    <a:pt x="38" y="2013"/>
                    <a:pt x="57" y="2024"/>
                    <a:pt x="76" y="2024"/>
                  </a:cubicBezTo>
                  <a:cubicBezTo>
                    <a:pt x="94" y="2024"/>
                    <a:pt x="113" y="2013"/>
                    <a:pt x="113" y="1989"/>
                  </a:cubicBezTo>
                  <a:cubicBezTo>
                    <a:pt x="113" y="1671"/>
                    <a:pt x="94" y="1344"/>
                    <a:pt x="85" y="1016"/>
                  </a:cubicBezTo>
                  <a:lnTo>
                    <a:pt x="85" y="539"/>
                  </a:lnTo>
                  <a:cubicBezTo>
                    <a:pt x="85" y="370"/>
                    <a:pt x="113" y="202"/>
                    <a:pt x="85" y="33"/>
                  </a:cubicBezTo>
                  <a:cubicBezTo>
                    <a:pt x="85" y="12"/>
                    <a:pt x="67" y="0"/>
                    <a:pt x="52" y="0"/>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4" name="Google Shape;214;p30"/>
            <p:cNvSpPr/>
            <p:nvPr/>
          </p:nvSpPr>
          <p:spPr>
            <a:xfrm>
              <a:off x="5687647" y="2401190"/>
              <a:ext cx="149545" cy="153539"/>
            </a:xfrm>
            <a:custGeom>
              <a:avLst/>
              <a:gdLst/>
              <a:ahLst/>
              <a:cxnLst/>
              <a:rect l="l" t="t" r="r" b="b"/>
              <a:pathLst>
                <a:path w="2471" h="2537" extrusionOk="0">
                  <a:moveTo>
                    <a:pt x="2340" y="0"/>
                  </a:moveTo>
                  <a:cubicBezTo>
                    <a:pt x="2274" y="0"/>
                    <a:pt x="1376" y="702"/>
                    <a:pt x="1376" y="702"/>
                  </a:cubicBezTo>
                  <a:cubicBezTo>
                    <a:pt x="1376" y="702"/>
                    <a:pt x="1217" y="693"/>
                    <a:pt x="973" y="693"/>
                  </a:cubicBezTo>
                  <a:cubicBezTo>
                    <a:pt x="730" y="693"/>
                    <a:pt x="590" y="702"/>
                    <a:pt x="468" y="758"/>
                  </a:cubicBezTo>
                  <a:cubicBezTo>
                    <a:pt x="356" y="814"/>
                    <a:pt x="318" y="945"/>
                    <a:pt x="253" y="1217"/>
                  </a:cubicBezTo>
                  <a:cubicBezTo>
                    <a:pt x="178" y="1488"/>
                    <a:pt x="19" y="2021"/>
                    <a:pt x="19" y="2021"/>
                  </a:cubicBezTo>
                  <a:cubicBezTo>
                    <a:pt x="0" y="2124"/>
                    <a:pt x="38" y="2162"/>
                    <a:pt x="141" y="2265"/>
                  </a:cubicBezTo>
                  <a:cubicBezTo>
                    <a:pt x="262" y="2377"/>
                    <a:pt x="702" y="2536"/>
                    <a:pt x="739" y="2536"/>
                  </a:cubicBezTo>
                  <a:cubicBezTo>
                    <a:pt x="777" y="2536"/>
                    <a:pt x="889" y="2377"/>
                    <a:pt x="1001" y="2293"/>
                  </a:cubicBezTo>
                  <a:cubicBezTo>
                    <a:pt x="1104" y="2209"/>
                    <a:pt x="1591" y="1956"/>
                    <a:pt x="1675" y="1844"/>
                  </a:cubicBezTo>
                  <a:cubicBezTo>
                    <a:pt x="1759" y="1741"/>
                    <a:pt x="1656" y="1067"/>
                    <a:pt x="1666" y="983"/>
                  </a:cubicBezTo>
                  <a:cubicBezTo>
                    <a:pt x="1675" y="898"/>
                    <a:pt x="2471" y="197"/>
                    <a:pt x="2471" y="103"/>
                  </a:cubicBezTo>
                  <a:cubicBezTo>
                    <a:pt x="2471" y="9"/>
                    <a:pt x="2424" y="0"/>
                    <a:pt x="2340"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5" name="Google Shape;215;p30"/>
            <p:cNvSpPr/>
            <p:nvPr/>
          </p:nvSpPr>
          <p:spPr>
            <a:xfrm>
              <a:off x="5292330" y="2518720"/>
              <a:ext cx="443491" cy="282507"/>
            </a:xfrm>
            <a:custGeom>
              <a:avLst/>
              <a:gdLst/>
              <a:ahLst/>
              <a:cxnLst/>
              <a:rect l="l" t="t" r="r" b="b"/>
              <a:pathLst>
                <a:path w="7328" h="4668" extrusionOk="0">
                  <a:moveTo>
                    <a:pt x="6566" y="0"/>
                  </a:moveTo>
                  <a:cubicBezTo>
                    <a:pt x="6529" y="0"/>
                    <a:pt x="6527" y="30"/>
                    <a:pt x="6467" y="61"/>
                  </a:cubicBezTo>
                  <a:cubicBezTo>
                    <a:pt x="6373" y="107"/>
                    <a:pt x="4551" y="2915"/>
                    <a:pt x="4400" y="2915"/>
                  </a:cubicBezTo>
                  <a:cubicBezTo>
                    <a:pt x="4400" y="2915"/>
                    <a:pt x="4399" y="2915"/>
                    <a:pt x="4399" y="2915"/>
                  </a:cubicBezTo>
                  <a:cubicBezTo>
                    <a:pt x="4258" y="2887"/>
                    <a:pt x="1423" y="1521"/>
                    <a:pt x="1095" y="1380"/>
                  </a:cubicBezTo>
                  <a:cubicBezTo>
                    <a:pt x="768" y="1240"/>
                    <a:pt x="702" y="1212"/>
                    <a:pt x="468" y="1193"/>
                  </a:cubicBezTo>
                  <a:cubicBezTo>
                    <a:pt x="445" y="1190"/>
                    <a:pt x="424" y="1189"/>
                    <a:pt x="404" y="1189"/>
                  </a:cubicBezTo>
                  <a:cubicBezTo>
                    <a:pt x="225" y="1189"/>
                    <a:pt x="180" y="1298"/>
                    <a:pt x="113" y="1399"/>
                  </a:cubicBezTo>
                  <a:cubicBezTo>
                    <a:pt x="47" y="1521"/>
                    <a:pt x="0" y="1605"/>
                    <a:pt x="66" y="1726"/>
                  </a:cubicBezTo>
                  <a:cubicBezTo>
                    <a:pt x="206" y="1988"/>
                    <a:pt x="1217" y="3635"/>
                    <a:pt x="1544" y="3897"/>
                  </a:cubicBezTo>
                  <a:cubicBezTo>
                    <a:pt x="1859" y="4140"/>
                    <a:pt x="4219" y="4668"/>
                    <a:pt x="4762" y="4668"/>
                  </a:cubicBezTo>
                  <a:cubicBezTo>
                    <a:pt x="4784" y="4668"/>
                    <a:pt x="4804" y="4667"/>
                    <a:pt x="4820" y="4665"/>
                  </a:cubicBezTo>
                  <a:cubicBezTo>
                    <a:pt x="5213" y="4618"/>
                    <a:pt x="6373" y="2550"/>
                    <a:pt x="6579" y="2176"/>
                  </a:cubicBezTo>
                  <a:cubicBezTo>
                    <a:pt x="6794" y="1801"/>
                    <a:pt x="7328" y="763"/>
                    <a:pt x="7328" y="622"/>
                  </a:cubicBezTo>
                  <a:cubicBezTo>
                    <a:pt x="7328" y="482"/>
                    <a:pt x="6841" y="107"/>
                    <a:pt x="6673" y="33"/>
                  </a:cubicBezTo>
                  <a:cubicBezTo>
                    <a:pt x="6616" y="9"/>
                    <a:pt x="6586" y="0"/>
                    <a:pt x="6566" y="0"/>
                  </a:cubicBezTo>
                  <a:close/>
                </a:path>
              </a:pathLst>
            </a:custGeom>
            <a:solidFill>
              <a:srgbClr val="B345B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6" name="Google Shape;216;p30"/>
            <p:cNvSpPr/>
            <p:nvPr/>
          </p:nvSpPr>
          <p:spPr>
            <a:xfrm>
              <a:off x="5075426" y="2564352"/>
              <a:ext cx="353437" cy="608044"/>
            </a:xfrm>
            <a:custGeom>
              <a:avLst/>
              <a:gdLst/>
              <a:ahLst/>
              <a:cxnLst/>
              <a:rect l="l" t="t" r="r" b="b"/>
              <a:pathLst>
                <a:path w="5840" h="10047" extrusionOk="0">
                  <a:moveTo>
                    <a:pt x="2620" y="1"/>
                  </a:moveTo>
                  <a:cubicBezTo>
                    <a:pt x="2170" y="1"/>
                    <a:pt x="1314" y="57"/>
                    <a:pt x="983" y="196"/>
                  </a:cubicBezTo>
                  <a:cubicBezTo>
                    <a:pt x="590" y="355"/>
                    <a:pt x="141" y="710"/>
                    <a:pt x="75" y="1010"/>
                  </a:cubicBezTo>
                  <a:cubicBezTo>
                    <a:pt x="0" y="1309"/>
                    <a:pt x="28" y="2357"/>
                    <a:pt x="122" y="2797"/>
                  </a:cubicBezTo>
                  <a:cubicBezTo>
                    <a:pt x="216" y="3246"/>
                    <a:pt x="562" y="4753"/>
                    <a:pt x="590" y="5361"/>
                  </a:cubicBezTo>
                  <a:cubicBezTo>
                    <a:pt x="609" y="5969"/>
                    <a:pt x="702" y="6494"/>
                    <a:pt x="730" y="6896"/>
                  </a:cubicBezTo>
                  <a:cubicBezTo>
                    <a:pt x="749" y="7289"/>
                    <a:pt x="683" y="8262"/>
                    <a:pt x="637" y="8870"/>
                  </a:cubicBezTo>
                  <a:cubicBezTo>
                    <a:pt x="590" y="9479"/>
                    <a:pt x="609" y="9451"/>
                    <a:pt x="637" y="9647"/>
                  </a:cubicBezTo>
                  <a:cubicBezTo>
                    <a:pt x="655" y="9834"/>
                    <a:pt x="543" y="9909"/>
                    <a:pt x="702" y="9947"/>
                  </a:cubicBezTo>
                  <a:cubicBezTo>
                    <a:pt x="929" y="10003"/>
                    <a:pt x="1676" y="10046"/>
                    <a:pt x="2383" y="10046"/>
                  </a:cubicBezTo>
                  <a:cubicBezTo>
                    <a:pt x="2842" y="10046"/>
                    <a:pt x="3284" y="10028"/>
                    <a:pt x="3556" y="9984"/>
                  </a:cubicBezTo>
                  <a:cubicBezTo>
                    <a:pt x="3867" y="9929"/>
                    <a:pt x="4170" y="9914"/>
                    <a:pt x="4409" y="9914"/>
                  </a:cubicBezTo>
                  <a:cubicBezTo>
                    <a:pt x="4704" y="9914"/>
                    <a:pt x="4904" y="9937"/>
                    <a:pt x="4904" y="9937"/>
                  </a:cubicBezTo>
                  <a:cubicBezTo>
                    <a:pt x="4904" y="9937"/>
                    <a:pt x="5231" y="9937"/>
                    <a:pt x="5344" y="9890"/>
                  </a:cubicBezTo>
                  <a:cubicBezTo>
                    <a:pt x="5465" y="9844"/>
                    <a:pt x="5372" y="9582"/>
                    <a:pt x="5297" y="9348"/>
                  </a:cubicBezTo>
                  <a:cubicBezTo>
                    <a:pt x="5231" y="9114"/>
                    <a:pt x="4923" y="7897"/>
                    <a:pt x="4829" y="7280"/>
                  </a:cubicBezTo>
                  <a:cubicBezTo>
                    <a:pt x="4735" y="6662"/>
                    <a:pt x="4763" y="6615"/>
                    <a:pt x="4997" y="5960"/>
                  </a:cubicBezTo>
                  <a:cubicBezTo>
                    <a:pt x="5231" y="5305"/>
                    <a:pt x="5699" y="4500"/>
                    <a:pt x="5765" y="4285"/>
                  </a:cubicBezTo>
                  <a:cubicBezTo>
                    <a:pt x="5840" y="4079"/>
                    <a:pt x="5793" y="3986"/>
                    <a:pt x="5746" y="3798"/>
                  </a:cubicBezTo>
                  <a:cubicBezTo>
                    <a:pt x="5699" y="3611"/>
                    <a:pt x="5278" y="2413"/>
                    <a:pt x="5063" y="1936"/>
                  </a:cubicBezTo>
                  <a:cubicBezTo>
                    <a:pt x="4857" y="1459"/>
                    <a:pt x="4576" y="804"/>
                    <a:pt x="4361" y="570"/>
                  </a:cubicBezTo>
                  <a:cubicBezTo>
                    <a:pt x="4155" y="336"/>
                    <a:pt x="4108" y="336"/>
                    <a:pt x="3706" y="196"/>
                  </a:cubicBezTo>
                  <a:cubicBezTo>
                    <a:pt x="3313" y="55"/>
                    <a:pt x="3126" y="27"/>
                    <a:pt x="2845" y="9"/>
                  </a:cubicBezTo>
                  <a:cubicBezTo>
                    <a:pt x="2795" y="4"/>
                    <a:pt x="2717" y="1"/>
                    <a:pt x="2620" y="1"/>
                  </a:cubicBezTo>
                  <a:close/>
                </a:path>
              </a:pathLst>
            </a:custGeom>
            <a:solidFill>
              <a:srgbClr val="B345B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7" name="Google Shape;217;p30"/>
            <p:cNvSpPr/>
            <p:nvPr/>
          </p:nvSpPr>
          <p:spPr>
            <a:xfrm>
              <a:off x="5193803" y="2881598"/>
              <a:ext cx="88843" cy="46903"/>
            </a:xfrm>
            <a:custGeom>
              <a:avLst/>
              <a:gdLst/>
              <a:ahLst/>
              <a:cxnLst/>
              <a:rect l="l" t="t" r="r" b="b"/>
              <a:pathLst>
                <a:path w="1468" h="775" extrusionOk="0">
                  <a:moveTo>
                    <a:pt x="1449" y="1"/>
                  </a:moveTo>
                  <a:cubicBezTo>
                    <a:pt x="1446" y="1"/>
                    <a:pt x="1443" y="3"/>
                    <a:pt x="1441" y="7"/>
                  </a:cubicBezTo>
                  <a:cubicBezTo>
                    <a:pt x="1207" y="129"/>
                    <a:pt x="983" y="297"/>
                    <a:pt x="749" y="409"/>
                  </a:cubicBezTo>
                  <a:cubicBezTo>
                    <a:pt x="627" y="475"/>
                    <a:pt x="505" y="531"/>
                    <a:pt x="374" y="587"/>
                  </a:cubicBezTo>
                  <a:cubicBezTo>
                    <a:pt x="243" y="634"/>
                    <a:pt x="131" y="671"/>
                    <a:pt x="9" y="737"/>
                  </a:cubicBezTo>
                  <a:cubicBezTo>
                    <a:pt x="0" y="756"/>
                    <a:pt x="0" y="774"/>
                    <a:pt x="19" y="774"/>
                  </a:cubicBezTo>
                  <a:cubicBezTo>
                    <a:pt x="159" y="765"/>
                    <a:pt x="281" y="718"/>
                    <a:pt x="403" y="671"/>
                  </a:cubicBezTo>
                  <a:cubicBezTo>
                    <a:pt x="534" y="625"/>
                    <a:pt x="665" y="568"/>
                    <a:pt x="777" y="503"/>
                  </a:cubicBezTo>
                  <a:cubicBezTo>
                    <a:pt x="1029" y="391"/>
                    <a:pt x="1273" y="241"/>
                    <a:pt x="1460" y="35"/>
                  </a:cubicBezTo>
                  <a:cubicBezTo>
                    <a:pt x="1467" y="21"/>
                    <a:pt x="1458" y="1"/>
                    <a:pt x="1449" y="1"/>
                  </a:cubicBezTo>
                  <a:close/>
                </a:path>
              </a:pathLst>
            </a:custGeom>
            <a:solidFill>
              <a:srgbClr val="D66EC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8" name="Google Shape;218;p30"/>
            <p:cNvSpPr/>
            <p:nvPr/>
          </p:nvSpPr>
          <p:spPr>
            <a:xfrm>
              <a:off x="5106594" y="3225109"/>
              <a:ext cx="110449" cy="167217"/>
            </a:xfrm>
            <a:custGeom>
              <a:avLst/>
              <a:gdLst/>
              <a:ahLst/>
              <a:cxnLst/>
              <a:rect l="l" t="t" r="r" b="b"/>
              <a:pathLst>
                <a:path w="1825" h="2763" extrusionOk="0">
                  <a:moveTo>
                    <a:pt x="1057" y="1"/>
                  </a:moveTo>
                  <a:cubicBezTo>
                    <a:pt x="903" y="1"/>
                    <a:pt x="462" y="150"/>
                    <a:pt x="356" y="208"/>
                  </a:cubicBezTo>
                  <a:cubicBezTo>
                    <a:pt x="225" y="292"/>
                    <a:pt x="122" y="254"/>
                    <a:pt x="122" y="376"/>
                  </a:cubicBezTo>
                  <a:cubicBezTo>
                    <a:pt x="122" y="376"/>
                    <a:pt x="0" y="1274"/>
                    <a:pt x="9" y="1405"/>
                  </a:cubicBezTo>
                  <a:cubicBezTo>
                    <a:pt x="28" y="1546"/>
                    <a:pt x="28" y="1574"/>
                    <a:pt x="94" y="1742"/>
                  </a:cubicBezTo>
                  <a:cubicBezTo>
                    <a:pt x="168" y="1901"/>
                    <a:pt x="505" y="2603"/>
                    <a:pt x="618" y="2669"/>
                  </a:cubicBezTo>
                  <a:cubicBezTo>
                    <a:pt x="739" y="2734"/>
                    <a:pt x="936" y="2762"/>
                    <a:pt x="1104" y="2762"/>
                  </a:cubicBezTo>
                  <a:cubicBezTo>
                    <a:pt x="1263" y="2762"/>
                    <a:pt x="1460" y="2678"/>
                    <a:pt x="1488" y="2547"/>
                  </a:cubicBezTo>
                  <a:cubicBezTo>
                    <a:pt x="1507" y="2416"/>
                    <a:pt x="1404" y="1995"/>
                    <a:pt x="1357" y="1789"/>
                  </a:cubicBezTo>
                  <a:cubicBezTo>
                    <a:pt x="1310" y="1574"/>
                    <a:pt x="1198" y="1171"/>
                    <a:pt x="1226" y="1171"/>
                  </a:cubicBezTo>
                  <a:cubicBezTo>
                    <a:pt x="1263" y="1171"/>
                    <a:pt x="1441" y="1518"/>
                    <a:pt x="1450" y="1574"/>
                  </a:cubicBezTo>
                  <a:cubicBezTo>
                    <a:pt x="1460" y="1639"/>
                    <a:pt x="1497" y="1845"/>
                    <a:pt x="1544" y="1929"/>
                  </a:cubicBezTo>
                  <a:cubicBezTo>
                    <a:pt x="1580" y="1994"/>
                    <a:pt x="1622" y="2020"/>
                    <a:pt x="1669" y="2020"/>
                  </a:cubicBezTo>
                  <a:cubicBezTo>
                    <a:pt x="1683" y="2020"/>
                    <a:pt x="1697" y="2018"/>
                    <a:pt x="1713" y="2014"/>
                  </a:cubicBezTo>
                  <a:cubicBezTo>
                    <a:pt x="1769" y="1986"/>
                    <a:pt x="1787" y="1658"/>
                    <a:pt x="1787" y="1499"/>
                  </a:cubicBezTo>
                  <a:cubicBezTo>
                    <a:pt x="1787" y="1331"/>
                    <a:pt x="1825" y="1181"/>
                    <a:pt x="1713" y="1022"/>
                  </a:cubicBezTo>
                  <a:cubicBezTo>
                    <a:pt x="1591" y="853"/>
                    <a:pt x="1160" y="67"/>
                    <a:pt x="1104" y="11"/>
                  </a:cubicBezTo>
                  <a:cubicBezTo>
                    <a:pt x="1096" y="4"/>
                    <a:pt x="1079" y="1"/>
                    <a:pt x="1057" y="1"/>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9" name="Google Shape;219;p30"/>
            <p:cNvSpPr/>
            <p:nvPr/>
          </p:nvSpPr>
          <p:spPr>
            <a:xfrm>
              <a:off x="5017630" y="2601451"/>
              <a:ext cx="163767" cy="648532"/>
            </a:xfrm>
            <a:custGeom>
              <a:avLst/>
              <a:gdLst/>
              <a:ahLst/>
              <a:cxnLst/>
              <a:rect l="l" t="t" r="r" b="b"/>
              <a:pathLst>
                <a:path w="2706" h="10716" extrusionOk="0">
                  <a:moveTo>
                    <a:pt x="1526" y="0"/>
                  </a:moveTo>
                  <a:cubicBezTo>
                    <a:pt x="1500" y="0"/>
                    <a:pt x="1475" y="5"/>
                    <a:pt x="1451" y="13"/>
                  </a:cubicBezTo>
                  <a:cubicBezTo>
                    <a:pt x="1274" y="69"/>
                    <a:pt x="1077" y="125"/>
                    <a:pt x="1049" y="266"/>
                  </a:cubicBezTo>
                  <a:cubicBezTo>
                    <a:pt x="1030" y="406"/>
                    <a:pt x="441" y="2390"/>
                    <a:pt x="300" y="2970"/>
                  </a:cubicBezTo>
                  <a:cubicBezTo>
                    <a:pt x="160" y="3560"/>
                    <a:pt x="1" y="6105"/>
                    <a:pt x="20" y="6507"/>
                  </a:cubicBezTo>
                  <a:cubicBezTo>
                    <a:pt x="38" y="6901"/>
                    <a:pt x="1339" y="10485"/>
                    <a:pt x="1461" y="10625"/>
                  </a:cubicBezTo>
                  <a:cubicBezTo>
                    <a:pt x="1513" y="10691"/>
                    <a:pt x="1582" y="10715"/>
                    <a:pt x="1668" y="10715"/>
                  </a:cubicBezTo>
                  <a:cubicBezTo>
                    <a:pt x="1765" y="10715"/>
                    <a:pt x="1883" y="10683"/>
                    <a:pt x="2022" y="10644"/>
                  </a:cubicBezTo>
                  <a:cubicBezTo>
                    <a:pt x="2275" y="10578"/>
                    <a:pt x="2705" y="10494"/>
                    <a:pt x="2602" y="10204"/>
                  </a:cubicBezTo>
                  <a:cubicBezTo>
                    <a:pt x="2565" y="10110"/>
                    <a:pt x="2209" y="8342"/>
                    <a:pt x="2163" y="8080"/>
                  </a:cubicBezTo>
                  <a:cubicBezTo>
                    <a:pt x="2116" y="7827"/>
                    <a:pt x="1835" y="6554"/>
                    <a:pt x="1807" y="6274"/>
                  </a:cubicBezTo>
                  <a:cubicBezTo>
                    <a:pt x="1788" y="5993"/>
                    <a:pt x="2209" y="3775"/>
                    <a:pt x="2303" y="3017"/>
                  </a:cubicBezTo>
                  <a:cubicBezTo>
                    <a:pt x="2396" y="2250"/>
                    <a:pt x="2350" y="1248"/>
                    <a:pt x="2256" y="809"/>
                  </a:cubicBezTo>
                  <a:cubicBezTo>
                    <a:pt x="2180" y="401"/>
                    <a:pt x="1787" y="0"/>
                    <a:pt x="1526" y="0"/>
                  </a:cubicBezTo>
                  <a:close/>
                </a:path>
              </a:pathLst>
            </a:custGeom>
            <a:solidFill>
              <a:srgbClr val="B345B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0" name="Google Shape;220;p30"/>
            <p:cNvSpPr/>
            <p:nvPr/>
          </p:nvSpPr>
          <p:spPr>
            <a:xfrm>
              <a:off x="5123540" y="2797112"/>
              <a:ext cx="39156" cy="361183"/>
            </a:xfrm>
            <a:custGeom>
              <a:avLst/>
              <a:gdLst/>
              <a:ahLst/>
              <a:cxnLst/>
              <a:rect l="l" t="t" r="r" b="b"/>
              <a:pathLst>
                <a:path w="647" h="5968" extrusionOk="0">
                  <a:moveTo>
                    <a:pt x="520" y="0"/>
                  </a:moveTo>
                  <a:cubicBezTo>
                    <a:pt x="502" y="0"/>
                    <a:pt x="486" y="8"/>
                    <a:pt x="478" y="27"/>
                  </a:cubicBezTo>
                  <a:cubicBezTo>
                    <a:pt x="366" y="514"/>
                    <a:pt x="319" y="1029"/>
                    <a:pt x="235" y="1506"/>
                  </a:cubicBezTo>
                  <a:cubicBezTo>
                    <a:pt x="150" y="1992"/>
                    <a:pt x="76" y="2488"/>
                    <a:pt x="1" y="2975"/>
                  </a:cubicBezTo>
                  <a:cubicBezTo>
                    <a:pt x="1" y="2994"/>
                    <a:pt x="1" y="3003"/>
                    <a:pt x="10" y="3012"/>
                  </a:cubicBezTo>
                  <a:cubicBezTo>
                    <a:pt x="76" y="3508"/>
                    <a:pt x="197" y="3986"/>
                    <a:pt x="291" y="4463"/>
                  </a:cubicBezTo>
                  <a:cubicBezTo>
                    <a:pt x="384" y="4959"/>
                    <a:pt x="459" y="5483"/>
                    <a:pt x="609" y="5960"/>
                  </a:cubicBezTo>
                  <a:cubicBezTo>
                    <a:pt x="609" y="5965"/>
                    <a:pt x="618" y="5967"/>
                    <a:pt x="628" y="5967"/>
                  </a:cubicBezTo>
                  <a:cubicBezTo>
                    <a:pt x="637" y="5967"/>
                    <a:pt x="646" y="5965"/>
                    <a:pt x="646" y="5960"/>
                  </a:cubicBezTo>
                  <a:cubicBezTo>
                    <a:pt x="609" y="5483"/>
                    <a:pt x="478" y="4987"/>
                    <a:pt x="384" y="4510"/>
                  </a:cubicBezTo>
                  <a:cubicBezTo>
                    <a:pt x="291" y="4023"/>
                    <a:pt x="225" y="3518"/>
                    <a:pt x="94" y="3041"/>
                  </a:cubicBezTo>
                  <a:cubicBezTo>
                    <a:pt x="94" y="3041"/>
                    <a:pt x="104" y="3022"/>
                    <a:pt x="104" y="3012"/>
                  </a:cubicBezTo>
                  <a:cubicBezTo>
                    <a:pt x="188" y="2507"/>
                    <a:pt x="272" y="2011"/>
                    <a:pt x="338" y="1506"/>
                  </a:cubicBezTo>
                  <a:cubicBezTo>
                    <a:pt x="422" y="1029"/>
                    <a:pt x="525" y="533"/>
                    <a:pt x="572" y="46"/>
                  </a:cubicBezTo>
                  <a:cubicBezTo>
                    <a:pt x="572" y="18"/>
                    <a:pt x="545" y="0"/>
                    <a:pt x="520" y="0"/>
                  </a:cubicBezTo>
                  <a:close/>
                </a:path>
              </a:pathLst>
            </a:custGeom>
            <a:solidFill>
              <a:srgbClr val="D66EC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 name="Google Shape;221;p30"/>
            <p:cNvSpPr/>
            <p:nvPr/>
          </p:nvSpPr>
          <p:spPr>
            <a:xfrm>
              <a:off x="5152468" y="2693986"/>
              <a:ext cx="11378" cy="87088"/>
            </a:xfrm>
            <a:custGeom>
              <a:avLst/>
              <a:gdLst/>
              <a:ahLst/>
              <a:cxnLst/>
              <a:rect l="l" t="t" r="r" b="b"/>
              <a:pathLst>
                <a:path w="188" h="1439" extrusionOk="0">
                  <a:moveTo>
                    <a:pt x="94" y="0"/>
                  </a:moveTo>
                  <a:cubicBezTo>
                    <a:pt x="0" y="0"/>
                    <a:pt x="66" y="206"/>
                    <a:pt x="66" y="253"/>
                  </a:cubicBezTo>
                  <a:cubicBezTo>
                    <a:pt x="75" y="393"/>
                    <a:pt x="84" y="515"/>
                    <a:pt x="84" y="655"/>
                  </a:cubicBezTo>
                  <a:lnTo>
                    <a:pt x="84" y="1067"/>
                  </a:lnTo>
                  <a:cubicBezTo>
                    <a:pt x="84" y="1123"/>
                    <a:pt x="84" y="1198"/>
                    <a:pt x="75" y="1254"/>
                  </a:cubicBezTo>
                  <a:cubicBezTo>
                    <a:pt x="75" y="1310"/>
                    <a:pt x="47" y="1376"/>
                    <a:pt x="84" y="1432"/>
                  </a:cubicBezTo>
                  <a:cubicBezTo>
                    <a:pt x="84" y="1437"/>
                    <a:pt x="87" y="1439"/>
                    <a:pt x="91" y="1439"/>
                  </a:cubicBezTo>
                  <a:cubicBezTo>
                    <a:pt x="96" y="1439"/>
                    <a:pt x="103" y="1437"/>
                    <a:pt x="112" y="1432"/>
                  </a:cubicBezTo>
                  <a:cubicBezTo>
                    <a:pt x="140" y="1394"/>
                    <a:pt x="140" y="1338"/>
                    <a:pt x="159" y="1282"/>
                  </a:cubicBezTo>
                  <a:cubicBezTo>
                    <a:pt x="168" y="1217"/>
                    <a:pt x="168" y="1151"/>
                    <a:pt x="178" y="1095"/>
                  </a:cubicBezTo>
                  <a:cubicBezTo>
                    <a:pt x="187" y="955"/>
                    <a:pt x="187" y="824"/>
                    <a:pt x="187" y="683"/>
                  </a:cubicBezTo>
                  <a:cubicBezTo>
                    <a:pt x="187" y="552"/>
                    <a:pt x="178" y="412"/>
                    <a:pt x="178" y="271"/>
                  </a:cubicBezTo>
                  <a:cubicBezTo>
                    <a:pt x="178" y="215"/>
                    <a:pt x="168" y="140"/>
                    <a:pt x="159" y="84"/>
                  </a:cubicBezTo>
                  <a:cubicBezTo>
                    <a:pt x="159" y="47"/>
                    <a:pt x="140" y="0"/>
                    <a:pt x="94" y="0"/>
                  </a:cubicBezTo>
                  <a:close/>
                </a:path>
              </a:pathLst>
            </a:custGeom>
            <a:solidFill>
              <a:srgbClr val="D66EC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2" name="Google Shape;222;p30"/>
            <p:cNvSpPr/>
            <p:nvPr/>
          </p:nvSpPr>
          <p:spPr>
            <a:xfrm>
              <a:off x="5347464" y="2615915"/>
              <a:ext cx="63970" cy="139680"/>
            </a:xfrm>
            <a:custGeom>
              <a:avLst/>
              <a:gdLst/>
              <a:ahLst/>
              <a:cxnLst/>
              <a:rect l="l" t="t" r="r" b="b"/>
              <a:pathLst>
                <a:path w="1057" h="2308" extrusionOk="0">
                  <a:moveTo>
                    <a:pt x="48" y="0"/>
                  </a:moveTo>
                  <a:cubicBezTo>
                    <a:pt x="24" y="0"/>
                    <a:pt x="0" y="23"/>
                    <a:pt x="6" y="55"/>
                  </a:cubicBezTo>
                  <a:cubicBezTo>
                    <a:pt x="81" y="242"/>
                    <a:pt x="194" y="420"/>
                    <a:pt x="278" y="588"/>
                  </a:cubicBezTo>
                  <a:cubicBezTo>
                    <a:pt x="362" y="766"/>
                    <a:pt x="446" y="944"/>
                    <a:pt x="521" y="1131"/>
                  </a:cubicBezTo>
                  <a:cubicBezTo>
                    <a:pt x="690" y="1515"/>
                    <a:pt x="839" y="1898"/>
                    <a:pt x="989" y="2291"/>
                  </a:cubicBezTo>
                  <a:cubicBezTo>
                    <a:pt x="993" y="2302"/>
                    <a:pt x="1005" y="2308"/>
                    <a:pt x="1018" y="2308"/>
                  </a:cubicBezTo>
                  <a:cubicBezTo>
                    <a:pt x="1037" y="2308"/>
                    <a:pt x="1057" y="2295"/>
                    <a:pt x="1045" y="2273"/>
                  </a:cubicBezTo>
                  <a:cubicBezTo>
                    <a:pt x="933" y="1870"/>
                    <a:pt x="793" y="1496"/>
                    <a:pt x="633" y="1131"/>
                  </a:cubicBezTo>
                  <a:cubicBezTo>
                    <a:pt x="549" y="944"/>
                    <a:pt x="465" y="757"/>
                    <a:pt x="371" y="579"/>
                  </a:cubicBezTo>
                  <a:cubicBezTo>
                    <a:pt x="278" y="392"/>
                    <a:pt x="194" y="186"/>
                    <a:pt x="81" y="17"/>
                  </a:cubicBezTo>
                  <a:cubicBezTo>
                    <a:pt x="72" y="5"/>
                    <a:pt x="60" y="0"/>
                    <a:pt x="48" y="0"/>
                  </a:cubicBezTo>
                  <a:close/>
                </a:path>
              </a:pathLst>
            </a:custGeom>
            <a:solidFill>
              <a:srgbClr val="D66EC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3" name="Google Shape;223;p30"/>
            <p:cNvSpPr/>
            <p:nvPr/>
          </p:nvSpPr>
          <p:spPr>
            <a:xfrm>
              <a:off x="5140546" y="2516480"/>
              <a:ext cx="119527" cy="124913"/>
            </a:xfrm>
            <a:custGeom>
              <a:avLst/>
              <a:gdLst/>
              <a:ahLst/>
              <a:cxnLst/>
              <a:rect l="l" t="t" r="r" b="b"/>
              <a:pathLst>
                <a:path w="1975" h="2064" extrusionOk="0">
                  <a:moveTo>
                    <a:pt x="1169" y="0"/>
                  </a:moveTo>
                  <a:cubicBezTo>
                    <a:pt x="785" y="0"/>
                    <a:pt x="319" y="500"/>
                    <a:pt x="319" y="500"/>
                  </a:cubicBezTo>
                  <a:cubicBezTo>
                    <a:pt x="319" y="500"/>
                    <a:pt x="1" y="1473"/>
                    <a:pt x="328" y="1801"/>
                  </a:cubicBezTo>
                  <a:cubicBezTo>
                    <a:pt x="513" y="1986"/>
                    <a:pt x="822" y="2064"/>
                    <a:pt x="1111" y="2064"/>
                  </a:cubicBezTo>
                  <a:cubicBezTo>
                    <a:pt x="1332" y="2064"/>
                    <a:pt x="1542" y="2018"/>
                    <a:pt x="1676" y="1941"/>
                  </a:cubicBezTo>
                  <a:cubicBezTo>
                    <a:pt x="1975" y="1763"/>
                    <a:pt x="1966" y="1548"/>
                    <a:pt x="1956" y="1408"/>
                  </a:cubicBezTo>
                  <a:cubicBezTo>
                    <a:pt x="1947" y="1267"/>
                    <a:pt x="1816" y="1015"/>
                    <a:pt x="1807" y="874"/>
                  </a:cubicBezTo>
                  <a:cubicBezTo>
                    <a:pt x="1788" y="734"/>
                    <a:pt x="1863" y="500"/>
                    <a:pt x="1863" y="500"/>
                  </a:cubicBezTo>
                  <a:cubicBezTo>
                    <a:pt x="1863" y="500"/>
                    <a:pt x="1619" y="32"/>
                    <a:pt x="1226" y="4"/>
                  </a:cubicBezTo>
                  <a:cubicBezTo>
                    <a:pt x="1207" y="1"/>
                    <a:pt x="1188" y="0"/>
                    <a:pt x="1169"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4" name="Google Shape;224;p30"/>
            <p:cNvSpPr/>
            <p:nvPr/>
          </p:nvSpPr>
          <p:spPr>
            <a:xfrm>
              <a:off x="5184725" y="2338310"/>
              <a:ext cx="159773" cy="230642"/>
            </a:xfrm>
            <a:custGeom>
              <a:avLst/>
              <a:gdLst/>
              <a:ahLst/>
              <a:cxnLst/>
              <a:rect l="l" t="t" r="r" b="b"/>
              <a:pathLst>
                <a:path w="2640" h="3811" extrusionOk="0">
                  <a:moveTo>
                    <a:pt x="1245" y="1"/>
                  </a:moveTo>
                  <a:cubicBezTo>
                    <a:pt x="941" y="1"/>
                    <a:pt x="911" y="128"/>
                    <a:pt x="684" y="290"/>
                  </a:cubicBezTo>
                  <a:cubicBezTo>
                    <a:pt x="431" y="478"/>
                    <a:pt x="57" y="1385"/>
                    <a:pt x="57" y="1385"/>
                  </a:cubicBezTo>
                  <a:cubicBezTo>
                    <a:pt x="57" y="1385"/>
                    <a:pt x="0" y="2855"/>
                    <a:pt x="94" y="3070"/>
                  </a:cubicBezTo>
                  <a:cubicBezTo>
                    <a:pt x="188" y="3294"/>
                    <a:pt x="524" y="3435"/>
                    <a:pt x="768" y="3528"/>
                  </a:cubicBezTo>
                  <a:cubicBezTo>
                    <a:pt x="768" y="3528"/>
                    <a:pt x="1357" y="3790"/>
                    <a:pt x="1526" y="3809"/>
                  </a:cubicBezTo>
                  <a:cubicBezTo>
                    <a:pt x="1532" y="3810"/>
                    <a:pt x="1539" y="3811"/>
                    <a:pt x="1545" y="3811"/>
                  </a:cubicBezTo>
                  <a:cubicBezTo>
                    <a:pt x="1727" y="3811"/>
                    <a:pt x="2038" y="3448"/>
                    <a:pt x="2228" y="3051"/>
                  </a:cubicBezTo>
                  <a:cubicBezTo>
                    <a:pt x="2433" y="2649"/>
                    <a:pt x="2593" y="2228"/>
                    <a:pt x="2621" y="2068"/>
                  </a:cubicBezTo>
                  <a:cubicBezTo>
                    <a:pt x="2639" y="1900"/>
                    <a:pt x="2368" y="1563"/>
                    <a:pt x="2321" y="1423"/>
                  </a:cubicBezTo>
                  <a:cubicBezTo>
                    <a:pt x="2274" y="1282"/>
                    <a:pt x="2405" y="992"/>
                    <a:pt x="2433" y="852"/>
                  </a:cubicBezTo>
                  <a:cubicBezTo>
                    <a:pt x="2452" y="712"/>
                    <a:pt x="2349" y="384"/>
                    <a:pt x="2302" y="253"/>
                  </a:cubicBezTo>
                  <a:cubicBezTo>
                    <a:pt x="2302" y="253"/>
                    <a:pt x="1853" y="47"/>
                    <a:pt x="1404" y="10"/>
                  </a:cubicBezTo>
                  <a:cubicBezTo>
                    <a:pt x="1344" y="4"/>
                    <a:pt x="1291" y="1"/>
                    <a:pt x="1245" y="1"/>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5" name="Google Shape;225;p30"/>
            <p:cNvSpPr/>
            <p:nvPr/>
          </p:nvSpPr>
          <p:spPr>
            <a:xfrm>
              <a:off x="4952510" y="2243293"/>
              <a:ext cx="388599" cy="691017"/>
            </a:xfrm>
            <a:custGeom>
              <a:avLst/>
              <a:gdLst/>
              <a:ahLst/>
              <a:cxnLst/>
              <a:rect l="l" t="t" r="r" b="b"/>
              <a:pathLst>
                <a:path w="6421" h="11418" extrusionOk="0">
                  <a:moveTo>
                    <a:pt x="3613" y="0"/>
                  </a:moveTo>
                  <a:cubicBezTo>
                    <a:pt x="3504" y="0"/>
                    <a:pt x="3398" y="8"/>
                    <a:pt x="3304" y="26"/>
                  </a:cubicBezTo>
                  <a:cubicBezTo>
                    <a:pt x="2836" y="120"/>
                    <a:pt x="2162" y="588"/>
                    <a:pt x="1872" y="1168"/>
                  </a:cubicBezTo>
                  <a:cubicBezTo>
                    <a:pt x="1573" y="1758"/>
                    <a:pt x="1423" y="2328"/>
                    <a:pt x="1423" y="2609"/>
                  </a:cubicBezTo>
                  <a:cubicBezTo>
                    <a:pt x="1423" y="2890"/>
                    <a:pt x="1320" y="3180"/>
                    <a:pt x="1320" y="3180"/>
                  </a:cubicBezTo>
                  <a:cubicBezTo>
                    <a:pt x="1320" y="3180"/>
                    <a:pt x="543" y="4565"/>
                    <a:pt x="347" y="5126"/>
                  </a:cubicBezTo>
                  <a:cubicBezTo>
                    <a:pt x="150" y="5688"/>
                    <a:pt x="1" y="7756"/>
                    <a:pt x="66" y="8271"/>
                  </a:cubicBezTo>
                  <a:cubicBezTo>
                    <a:pt x="150" y="8785"/>
                    <a:pt x="310" y="9908"/>
                    <a:pt x="534" y="10320"/>
                  </a:cubicBezTo>
                  <a:cubicBezTo>
                    <a:pt x="751" y="10699"/>
                    <a:pt x="1028" y="11418"/>
                    <a:pt x="1098" y="11418"/>
                  </a:cubicBezTo>
                  <a:cubicBezTo>
                    <a:pt x="1101" y="11418"/>
                    <a:pt x="1103" y="11417"/>
                    <a:pt x="1105" y="11415"/>
                  </a:cubicBezTo>
                  <a:cubicBezTo>
                    <a:pt x="1170" y="11359"/>
                    <a:pt x="1189" y="11368"/>
                    <a:pt x="1189" y="11265"/>
                  </a:cubicBezTo>
                  <a:cubicBezTo>
                    <a:pt x="1189" y="11162"/>
                    <a:pt x="1432" y="9852"/>
                    <a:pt x="1854" y="9272"/>
                  </a:cubicBezTo>
                  <a:cubicBezTo>
                    <a:pt x="2275" y="8701"/>
                    <a:pt x="2874" y="8224"/>
                    <a:pt x="3014" y="8074"/>
                  </a:cubicBezTo>
                  <a:cubicBezTo>
                    <a:pt x="3154" y="7915"/>
                    <a:pt x="3295" y="7859"/>
                    <a:pt x="3379" y="7700"/>
                  </a:cubicBezTo>
                  <a:cubicBezTo>
                    <a:pt x="3463" y="7531"/>
                    <a:pt x="3557" y="7400"/>
                    <a:pt x="3585" y="6839"/>
                  </a:cubicBezTo>
                  <a:cubicBezTo>
                    <a:pt x="3622" y="6277"/>
                    <a:pt x="3744" y="5650"/>
                    <a:pt x="3856" y="5407"/>
                  </a:cubicBezTo>
                  <a:cubicBezTo>
                    <a:pt x="3959" y="5154"/>
                    <a:pt x="4128" y="4565"/>
                    <a:pt x="4146" y="4256"/>
                  </a:cubicBezTo>
                  <a:cubicBezTo>
                    <a:pt x="4184" y="3957"/>
                    <a:pt x="4277" y="3143"/>
                    <a:pt x="4277" y="3143"/>
                  </a:cubicBezTo>
                  <a:cubicBezTo>
                    <a:pt x="4277" y="3143"/>
                    <a:pt x="4333" y="2618"/>
                    <a:pt x="4418" y="2385"/>
                  </a:cubicBezTo>
                  <a:cubicBezTo>
                    <a:pt x="4474" y="2141"/>
                    <a:pt x="4633" y="1926"/>
                    <a:pt x="4633" y="1926"/>
                  </a:cubicBezTo>
                  <a:cubicBezTo>
                    <a:pt x="4708" y="1991"/>
                    <a:pt x="4820" y="2235"/>
                    <a:pt x="4848" y="2300"/>
                  </a:cubicBezTo>
                  <a:cubicBezTo>
                    <a:pt x="4885" y="2366"/>
                    <a:pt x="4885" y="2385"/>
                    <a:pt x="4960" y="2385"/>
                  </a:cubicBezTo>
                  <a:cubicBezTo>
                    <a:pt x="5035" y="2385"/>
                    <a:pt x="5569" y="2244"/>
                    <a:pt x="5765" y="2188"/>
                  </a:cubicBezTo>
                  <a:cubicBezTo>
                    <a:pt x="5962" y="2132"/>
                    <a:pt x="6345" y="2141"/>
                    <a:pt x="6373" y="2057"/>
                  </a:cubicBezTo>
                  <a:cubicBezTo>
                    <a:pt x="6383" y="1973"/>
                    <a:pt x="6420" y="2001"/>
                    <a:pt x="6383" y="1879"/>
                  </a:cubicBezTo>
                  <a:cubicBezTo>
                    <a:pt x="6345" y="1776"/>
                    <a:pt x="6327" y="1112"/>
                    <a:pt x="6102" y="784"/>
                  </a:cubicBezTo>
                  <a:cubicBezTo>
                    <a:pt x="5877" y="457"/>
                    <a:pt x="5905" y="363"/>
                    <a:pt x="5400" y="214"/>
                  </a:cubicBezTo>
                  <a:cubicBezTo>
                    <a:pt x="5123" y="126"/>
                    <a:pt x="4894" y="107"/>
                    <a:pt x="4743" y="107"/>
                  </a:cubicBezTo>
                  <a:cubicBezTo>
                    <a:pt x="4619" y="107"/>
                    <a:pt x="4549" y="120"/>
                    <a:pt x="4549" y="120"/>
                  </a:cubicBezTo>
                  <a:cubicBezTo>
                    <a:pt x="4549" y="120"/>
                    <a:pt x="4052" y="0"/>
                    <a:pt x="3613" y="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6" name="Google Shape;226;p30"/>
            <p:cNvSpPr/>
            <p:nvPr/>
          </p:nvSpPr>
          <p:spPr>
            <a:xfrm>
              <a:off x="5188659" y="2358402"/>
              <a:ext cx="42122" cy="162496"/>
            </a:xfrm>
            <a:custGeom>
              <a:avLst/>
              <a:gdLst/>
              <a:ahLst/>
              <a:cxnLst/>
              <a:rect l="l" t="t" r="r" b="b"/>
              <a:pathLst>
                <a:path w="696" h="2685" extrusionOk="0">
                  <a:moveTo>
                    <a:pt x="549" y="0"/>
                  </a:moveTo>
                  <a:cubicBezTo>
                    <a:pt x="479" y="0"/>
                    <a:pt x="339" y="157"/>
                    <a:pt x="188" y="473"/>
                  </a:cubicBezTo>
                  <a:cubicBezTo>
                    <a:pt x="1" y="894"/>
                    <a:pt x="141" y="932"/>
                    <a:pt x="179" y="1222"/>
                  </a:cubicBezTo>
                  <a:cubicBezTo>
                    <a:pt x="216" y="1512"/>
                    <a:pt x="272" y="1736"/>
                    <a:pt x="366" y="2027"/>
                  </a:cubicBezTo>
                  <a:cubicBezTo>
                    <a:pt x="459" y="2317"/>
                    <a:pt x="590" y="2597"/>
                    <a:pt x="647" y="2663"/>
                  </a:cubicBezTo>
                  <a:cubicBezTo>
                    <a:pt x="661" y="2677"/>
                    <a:pt x="671" y="2685"/>
                    <a:pt x="677" y="2685"/>
                  </a:cubicBezTo>
                  <a:cubicBezTo>
                    <a:pt x="695" y="2685"/>
                    <a:pt x="681" y="2622"/>
                    <a:pt x="647" y="2476"/>
                  </a:cubicBezTo>
                  <a:cubicBezTo>
                    <a:pt x="600" y="2261"/>
                    <a:pt x="450" y="1194"/>
                    <a:pt x="459" y="960"/>
                  </a:cubicBezTo>
                  <a:cubicBezTo>
                    <a:pt x="478" y="745"/>
                    <a:pt x="647" y="286"/>
                    <a:pt x="590" y="43"/>
                  </a:cubicBezTo>
                  <a:cubicBezTo>
                    <a:pt x="584" y="15"/>
                    <a:pt x="569" y="0"/>
                    <a:pt x="549" y="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7" name="Google Shape;227;p30"/>
            <p:cNvSpPr/>
            <p:nvPr/>
          </p:nvSpPr>
          <p:spPr>
            <a:xfrm>
              <a:off x="4975750" y="2593643"/>
              <a:ext cx="20456" cy="238025"/>
            </a:xfrm>
            <a:custGeom>
              <a:avLst/>
              <a:gdLst/>
              <a:ahLst/>
              <a:cxnLst/>
              <a:rect l="l" t="t" r="r" b="b"/>
              <a:pathLst>
                <a:path w="338" h="3933" extrusionOk="0">
                  <a:moveTo>
                    <a:pt x="310" y="1"/>
                  </a:moveTo>
                  <a:cubicBezTo>
                    <a:pt x="302" y="1"/>
                    <a:pt x="294" y="4"/>
                    <a:pt x="290" y="11"/>
                  </a:cubicBezTo>
                  <a:cubicBezTo>
                    <a:pt x="150" y="292"/>
                    <a:pt x="113" y="657"/>
                    <a:pt x="66" y="956"/>
                  </a:cubicBezTo>
                  <a:cubicBezTo>
                    <a:pt x="19" y="1284"/>
                    <a:pt x="0" y="1611"/>
                    <a:pt x="0" y="1939"/>
                  </a:cubicBezTo>
                  <a:cubicBezTo>
                    <a:pt x="0" y="2613"/>
                    <a:pt x="85" y="3286"/>
                    <a:pt x="290" y="3923"/>
                  </a:cubicBezTo>
                  <a:cubicBezTo>
                    <a:pt x="294" y="3929"/>
                    <a:pt x="301" y="3932"/>
                    <a:pt x="308" y="3932"/>
                  </a:cubicBezTo>
                  <a:cubicBezTo>
                    <a:pt x="320" y="3932"/>
                    <a:pt x="334" y="3922"/>
                    <a:pt x="328" y="3904"/>
                  </a:cubicBezTo>
                  <a:cubicBezTo>
                    <a:pt x="188" y="3268"/>
                    <a:pt x="85" y="2613"/>
                    <a:pt x="85" y="1939"/>
                  </a:cubicBezTo>
                  <a:cubicBezTo>
                    <a:pt x="85" y="1611"/>
                    <a:pt x="103" y="1284"/>
                    <a:pt x="150" y="956"/>
                  </a:cubicBezTo>
                  <a:cubicBezTo>
                    <a:pt x="178" y="797"/>
                    <a:pt x="206" y="629"/>
                    <a:pt x="244" y="470"/>
                  </a:cubicBezTo>
                  <a:cubicBezTo>
                    <a:pt x="281" y="320"/>
                    <a:pt x="328" y="180"/>
                    <a:pt x="337" y="20"/>
                  </a:cubicBezTo>
                  <a:cubicBezTo>
                    <a:pt x="337" y="9"/>
                    <a:pt x="323" y="1"/>
                    <a:pt x="310" y="1"/>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8" name="Google Shape;228;p30"/>
            <p:cNvSpPr/>
            <p:nvPr/>
          </p:nvSpPr>
          <p:spPr>
            <a:xfrm>
              <a:off x="5004073" y="2654466"/>
              <a:ext cx="11378" cy="61186"/>
            </a:xfrm>
            <a:custGeom>
              <a:avLst/>
              <a:gdLst/>
              <a:ahLst/>
              <a:cxnLst/>
              <a:rect l="l" t="t" r="r" b="b"/>
              <a:pathLst>
                <a:path w="188" h="1011" extrusionOk="0">
                  <a:moveTo>
                    <a:pt x="137" y="0"/>
                  </a:moveTo>
                  <a:cubicBezTo>
                    <a:pt x="129" y="0"/>
                    <a:pt x="120" y="6"/>
                    <a:pt x="113" y="17"/>
                  </a:cubicBezTo>
                  <a:cubicBezTo>
                    <a:pt x="66" y="82"/>
                    <a:pt x="66" y="176"/>
                    <a:pt x="56" y="251"/>
                  </a:cubicBezTo>
                  <a:lnTo>
                    <a:pt x="19" y="494"/>
                  </a:lnTo>
                  <a:cubicBezTo>
                    <a:pt x="10" y="653"/>
                    <a:pt x="0" y="831"/>
                    <a:pt x="38" y="999"/>
                  </a:cubicBezTo>
                  <a:cubicBezTo>
                    <a:pt x="38" y="1007"/>
                    <a:pt x="41" y="1010"/>
                    <a:pt x="46" y="1010"/>
                  </a:cubicBezTo>
                  <a:cubicBezTo>
                    <a:pt x="52" y="1010"/>
                    <a:pt x="60" y="1005"/>
                    <a:pt x="66" y="999"/>
                  </a:cubicBezTo>
                  <a:cubicBezTo>
                    <a:pt x="84" y="831"/>
                    <a:pt x="84" y="672"/>
                    <a:pt x="103" y="513"/>
                  </a:cubicBezTo>
                  <a:lnTo>
                    <a:pt x="141" y="269"/>
                  </a:lnTo>
                  <a:cubicBezTo>
                    <a:pt x="150" y="185"/>
                    <a:pt x="187" y="120"/>
                    <a:pt x="169" y="35"/>
                  </a:cubicBezTo>
                  <a:cubicBezTo>
                    <a:pt x="163" y="13"/>
                    <a:pt x="151" y="0"/>
                    <a:pt x="137" y="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9" name="Google Shape;229;p30"/>
            <p:cNvSpPr/>
            <p:nvPr/>
          </p:nvSpPr>
          <p:spPr>
            <a:xfrm>
              <a:off x="5131710" y="2478837"/>
              <a:ext cx="50776" cy="197356"/>
            </a:xfrm>
            <a:custGeom>
              <a:avLst/>
              <a:gdLst/>
              <a:ahLst/>
              <a:cxnLst/>
              <a:rect l="l" t="t" r="r" b="b"/>
              <a:pathLst>
                <a:path w="839" h="3261" extrusionOk="0">
                  <a:moveTo>
                    <a:pt x="808" y="1"/>
                  </a:moveTo>
                  <a:cubicBezTo>
                    <a:pt x="797" y="1"/>
                    <a:pt x="787" y="6"/>
                    <a:pt x="783" y="18"/>
                  </a:cubicBezTo>
                  <a:cubicBezTo>
                    <a:pt x="689" y="271"/>
                    <a:pt x="642" y="551"/>
                    <a:pt x="577" y="804"/>
                  </a:cubicBezTo>
                  <a:cubicBezTo>
                    <a:pt x="511" y="1075"/>
                    <a:pt x="455" y="1347"/>
                    <a:pt x="380" y="1618"/>
                  </a:cubicBezTo>
                  <a:cubicBezTo>
                    <a:pt x="249" y="2151"/>
                    <a:pt x="128" y="2694"/>
                    <a:pt x="6" y="3228"/>
                  </a:cubicBezTo>
                  <a:cubicBezTo>
                    <a:pt x="1" y="3249"/>
                    <a:pt x="13" y="3261"/>
                    <a:pt x="27" y="3261"/>
                  </a:cubicBezTo>
                  <a:cubicBezTo>
                    <a:pt x="38" y="3261"/>
                    <a:pt x="49" y="3253"/>
                    <a:pt x="53" y="3237"/>
                  </a:cubicBezTo>
                  <a:cubicBezTo>
                    <a:pt x="193" y="2704"/>
                    <a:pt x="324" y="2180"/>
                    <a:pt x="455" y="1637"/>
                  </a:cubicBezTo>
                  <a:cubicBezTo>
                    <a:pt x="521" y="1365"/>
                    <a:pt x="577" y="1103"/>
                    <a:pt x="652" y="832"/>
                  </a:cubicBezTo>
                  <a:cubicBezTo>
                    <a:pt x="708" y="561"/>
                    <a:pt x="802" y="289"/>
                    <a:pt x="839" y="27"/>
                  </a:cubicBezTo>
                  <a:cubicBezTo>
                    <a:pt x="839" y="11"/>
                    <a:pt x="823" y="1"/>
                    <a:pt x="808" y="1"/>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0" name="Google Shape;230;p30"/>
            <p:cNvSpPr/>
            <p:nvPr/>
          </p:nvSpPr>
          <p:spPr>
            <a:xfrm>
              <a:off x="7456828" y="4059922"/>
              <a:ext cx="120737" cy="42303"/>
            </a:xfrm>
            <a:custGeom>
              <a:avLst/>
              <a:gdLst/>
              <a:ahLst/>
              <a:cxnLst/>
              <a:rect l="l" t="t" r="r" b="b"/>
              <a:pathLst>
                <a:path w="1995" h="699" extrusionOk="0">
                  <a:moveTo>
                    <a:pt x="1732" y="1"/>
                  </a:moveTo>
                  <a:cubicBezTo>
                    <a:pt x="1572" y="1"/>
                    <a:pt x="150" y="342"/>
                    <a:pt x="132" y="488"/>
                  </a:cubicBezTo>
                  <a:cubicBezTo>
                    <a:pt x="123" y="638"/>
                    <a:pt x="1" y="666"/>
                    <a:pt x="319" y="684"/>
                  </a:cubicBezTo>
                  <a:cubicBezTo>
                    <a:pt x="400" y="694"/>
                    <a:pt x="541" y="699"/>
                    <a:pt x="706" y="699"/>
                  </a:cubicBezTo>
                  <a:cubicBezTo>
                    <a:pt x="1192" y="699"/>
                    <a:pt x="1894" y="658"/>
                    <a:pt x="1929" y="581"/>
                  </a:cubicBezTo>
                  <a:cubicBezTo>
                    <a:pt x="1994" y="441"/>
                    <a:pt x="1835" y="11"/>
                    <a:pt x="1741" y="1"/>
                  </a:cubicBezTo>
                  <a:cubicBezTo>
                    <a:pt x="1739" y="1"/>
                    <a:pt x="1736" y="1"/>
                    <a:pt x="1732" y="1"/>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1" name="Google Shape;231;p30"/>
            <p:cNvSpPr/>
            <p:nvPr/>
          </p:nvSpPr>
          <p:spPr>
            <a:xfrm>
              <a:off x="7296026" y="4090424"/>
              <a:ext cx="291162" cy="112870"/>
            </a:xfrm>
            <a:custGeom>
              <a:avLst/>
              <a:gdLst/>
              <a:ahLst/>
              <a:cxnLst/>
              <a:rect l="l" t="t" r="r" b="b"/>
              <a:pathLst>
                <a:path w="4811" h="1865" extrusionOk="0">
                  <a:moveTo>
                    <a:pt x="4512" y="1"/>
                  </a:moveTo>
                  <a:cubicBezTo>
                    <a:pt x="4389" y="1"/>
                    <a:pt x="4326" y="24"/>
                    <a:pt x="3865" y="40"/>
                  </a:cubicBezTo>
                  <a:cubicBezTo>
                    <a:pt x="3741" y="47"/>
                    <a:pt x="3613" y="49"/>
                    <a:pt x="3489" y="49"/>
                  </a:cubicBezTo>
                  <a:cubicBezTo>
                    <a:pt x="3138" y="49"/>
                    <a:pt x="2819" y="29"/>
                    <a:pt x="2722" y="29"/>
                  </a:cubicBezTo>
                  <a:cubicBezTo>
                    <a:pt x="2709" y="29"/>
                    <a:pt x="2700" y="30"/>
                    <a:pt x="2695" y="31"/>
                  </a:cubicBezTo>
                  <a:cubicBezTo>
                    <a:pt x="2564" y="77"/>
                    <a:pt x="2798" y="87"/>
                    <a:pt x="2415" y="265"/>
                  </a:cubicBezTo>
                  <a:cubicBezTo>
                    <a:pt x="2031" y="442"/>
                    <a:pt x="1357" y="536"/>
                    <a:pt x="955" y="667"/>
                  </a:cubicBezTo>
                  <a:cubicBezTo>
                    <a:pt x="552" y="807"/>
                    <a:pt x="272" y="1013"/>
                    <a:pt x="178" y="1247"/>
                  </a:cubicBezTo>
                  <a:cubicBezTo>
                    <a:pt x="85" y="1481"/>
                    <a:pt x="0" y="1631"/>
                    <a:pt x="141" y="1724"/>
                  </a:cubicBezTo>
                  <a:cubicBezTo>
                    <a:pt x="281" y="1818"/>
                    <a:pt x="861" y="1865"/>
                    <a:pt x="1348" y="1865"/>
                  </a:cubicBezTo>
                  <a:cubicBezTo>
                    <a:pt x="1844" y="1865"/>
                    <a:pt x="2433" y="1724"/>
                    <a:pt x="2854" y="1724"/>
                  </a:cubicBezTo>
                  <a:cubicBezTo>
                    <a:pt x="3170" y="1724"/>
                    <a:pt x="3665" y="1709"/>
                    <a:pt x="3987" y="1709"/>
                  </a:cubicBezTo>
                  <a:cubicBezTo>
                    <a:pt x="4095" y="1709"/>
                    <a:pt x="4183" y="1710"/>
                    <a:pt x="4239" y="1715"/>
                  </a:cubicBezTo>
                  <a:cubicBezTo>
                    <a:pt x="4352" y="1720"/>
                    <a:pt x="4471" y="1734"/>
                    <a:pt x="4568" y="1734"/>
                  </a:cubicBezTo>
                  <a:cubicBezTo>
                    <a:pt x="4665" y="1734"/>
                    <a:pt x="4740" y="1720"/>
                    <a:pt x="4763" y="1668"/>
                  </a:cubicBezTo>
                  <a:cubicBezTo>
                    <a:pt x="4810" y="1565"/>
                    <a:pt x="4801" y="1032"/>
                    <a:pt x="4763" y="826"/>
                  </a:cubicBezTo>
                  <a:cubicBezTo>
                    <a:pt x="4726" y="630"/>
                    <a:pt x="4754" y="21"/>
                    <a:pt x="4576" y="3"/>
                  </a:cubicBezTo>
                  <a:cubicBezTo>
                    <a:pt x="4552" y="1"/>
                    <a:pt x="4531" y="1"/>
                    <a:pt x="4512" y="1"/>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2" name="Google Shape;232;p30"/>
            <p:cNvSpPr/>
            <p:nvPr/>
          </p:nvSpPr>
          <p:spPr>
            <a:xfrm>
              <a:off x="6957901" y="4077533"/>
              <a:ext cx="301390" cy="132720"/>
            </a:xfrm>
            <a:custGeom>
              <a:avLst/>
              <a:gdLst/>
              <a:ahLst/>
              <a:cxnLst/>
              <a:rect l="l" t="t" r="r" b="b"/>
              <a:pathLst>
                <a:path w="4980" h="2193" extrusionOk="0">
                  <a:moveTo>
                    <a:pt x="2817" y="0"/>
                  </a:moveTo>
                  <a:cubicBezTo>
                    <a:pt x="2677" y="131"/>
                    <a:pt x="2817" y="197"/>
                    <a:pt x="2546" y="375"/>
                  </a:cubicBezTo>
                  <a:cubicBezTo>
                    <a:pt x="2284" y="552"/>
                    <a:pt x="1217" y="852"/>
                    <a:pt x="843" y="992"/>
                  </a:cubicBezTo>
                  <a:cubicBezTo>
                    <a:pt x="469" y="1133"/>
                    <a:pt x="253" y="1395"/>
                    <a:pt x="141" y="1600"/>
                  </a:cubicBezTo>
                  <a:cubicBezTo>
                    <a:pt x="38" y="1797"/>
                    <a:pt x="1" y="1975"/>
                    <a:pt x="85" y="2031"/>
                  </a:cubicBezTo>
                  <a:cubicBezTo>
                    <a:pt x="154" y="2092"/>
                    <a:pt x="752" y="2192"/>
                    <a:pt x="1285" y="2192"/>
                  </a:cubicBezTo>
                  <a:cubicBezTo>
                    <a:pt x="1328" y="2192"/>
                    <a:pt x="1371" y="2191"/>
                    <a:pt x="1414" y="2190"/>
                  </a:cubicBezTo>
                  <a:cubicBezTo>
                    <a:pt x="1975" y="2171"/>
                    <a:pt x="2892" y="2078"/>
                    <a:pt x="3229" y="2059"/>
                  </a:cubicBezTo>
                  <a:cubicBezTo>
                    <a:pt x="3300" y="2057"/>
                    <a:pt x="3393" y="2056"/>
                    <a:pt x="3497" y="2056"/>
                  </a:cubicBezTo>
                  <a:cubicBezTo>
                    <a:pt x="3781" y="2056"/>
                    <a:pt x="4147" y="2062"/>
                    <a:pt x="4374" y="2062"/>
                  </a:cubicBezTo>
                  <a:cubicBezTo>
                    <a:pt x="4458" y="2062"/>
                    <a:pt x="4522" y="2061"/>
                    <a:pt x="4558" y="2059"/>
                  </a:cubicBezTo>
                  <a:cubicBezTo>
                    <a:pt x="4736" y="2050"/>
                    <a:pt x="4764" y="2022"/>
                    <a:pt x="4829" y="1965"/>
                  </a:cubicBezTo>
                  <a:cubicBezTo>
                    <a:pt x="4885" y="1909"/>
                    <a:pt x="4979" y="1825"/>
                    <a:pt x="4923" y="1488"/>
                  </a:cubicBezTo>
                  <a:cubicBezTo>
                    <a:pt x="4867" y="1142"/>
                    <a:pt x="4783" y="375"/>
                    <a:pt x="4642" y="244"/>
                  </a:cubicBezTo>
                  <a:cubicBezTo>
                    <a:pt x="4502" y="113"/>
                    <a:pt x="3313" y="56"/>
                    <a:pt x="3136" y="47"/>
                  </a:cubicBezTo>
                  <a:cubicBezTo>
                    <a:pt x="2967" y="19"/>
                    <a:pt x="2817" y="0"/>
                    <a:pt x="2817" y="0"/>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3" name="Google Shape;233;p30"/>
            <p:cNvSpPr/>
            <p:nvPr/>
          </p:nvSpPr>
          <p:spPr>
            <a:xfrm>
              <a:off x="7103452" y="3004937"/>
              <a:ext cx="250371" cy="1091357"/>
            </a:xfrm>
            <a:custGeom>
              <a:avLst/>
              <a:gdLst/>
              <a:ahLst/>
              <a:cxnLst/>
              <a:rect l="l" t="t" r="r" b="b"/>
              <a:pathLst>
                <a:path w="4137" h="18033" extrusionOk="0">
                  <a:moveTo>
                    <a:pt x="1455" y="0"/>
                  </a:moveTo>
                  <a:cubicBezTo>
                    <a:pt x="1021" y="0"/>
                    <a:pt x="464" y="29"/>
                    <a:pt x="347" y="140"/>
                  </a:cubicBezTo>
                  <a:cubicBezTo>
                    <a:pt x="188" y="290"/>
                    <a:pt x="66" y="234"/>
                    <a:pt x="38" y="477"/>
                  </a:cubicBezTo>
                  <a:cubicBezTo>
                    <a:pt x="1" y="729"/>
                    <a:pt x="94" y="8225"/>
                    <a:pt x="94" y="8730"/>
                  </a:cubicBezTo>
                  <a:cubicBezTo>
                    <a:pt x="94" y="9217"/>
                    <a:pt x="132" y="17620"/>
                    <a:pt x="281" y="17742"/>
                  </a:cubicBezTo>
                  <a:cubicBezTo>
                    <a:pt x="440" y="17873"/>
                    <a:pt x="1096" y="17873"/>
                    <a:pt x="1339" y="17901"/>
                  </a:cubicBezTo>
                  <a:cubicBezTo>
                    <a:pt x="1510" y="17921"/>
                    <a:pt x="1819" y="18033"/>
                    <a:pt x="2034" y="18033"/>
                  </a:cubicBezTo>
                  <a:cubicBezTo>
                    <a:pt x="2125" y="18033"/>
                    <a:pt x="2198" y="18013"/>
                    <a:pt x="2237" y="17957"/>
                  </a:cubicBezTo>
                  <a:cubicBezTo>
                    <a:pt x="2368" y="17770"/>
                    <a:pt x="2415" y="16928"/>
                    <a:pt x="2424" y="16497"/>
                  </a:cubicBezTo>
                  <a:cubicBezTo>
                    <a:pt x="2434" y="16058"/>
                    <a:pt x="2480" y="9367"/>
                    <a:pt x="2518" y="8964"/>
                  </a:cubicBezTo>
                  <a:cubicBezTo>
                    <a:pt x="2555" y="8562"/>
                    <a:pt x="2827" y="7851"/>
                    <a:pt x="2986" y="6952"/>
                  </a:cubicBezTo>
                  <a:cubicBezTo>
                    <a:pt x="3136" y="6045"/>
                    <a:pt x="3950" y="2554"/>
                    <a:pt x="4043" y="1927"/>
                  </a:cubicBezTo>
                  <a:cubicBezTo>
                    <a:pt x="4137" y="1310"/>
                    <a:pt x="3734" y="411"/>
                    <a:pt x="3734" y="411"/>
                  </a:cubicBezTo>
                  <a:cubicBezTo>
                    <a:pt x="3734" y="411"/>
                    <a:pt x="2218" y="37"/>
                    <a:pt x="1844" y="9"/>
                  </a:cubicBezTo>
                  <a:cubicBezTo>
                    <a:pt x="1746" y="4"/>
                    <a:pt x="1608" y="0"/>
                    <a:pt x="1455" y="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4" name="Google Shape;234;p30"/>
            <p:cNvSpPr/>
            <p:nvPr/>
          </p:nvSpPr>
          <p:spPr>
            <a:xfrm>
              <a:off x="7236535" y="3015105"/>
              <a:ext cx="336491" cy="1079798"/>
            </a:xfrm>
            <a:custGeom>
              <a:avLst/>
              <a:gdLst/>
              <a:ahLst/>
              <a:cxnLst/>
              <a:rect l="l" t="t" r="r" b="b"/>
              <a:pathLst>
                <a:path w="5560" h="17842" extrusionOk="0">
                  <a:moveTo>
                    <a:pt x="1348" y="0"/>
                  </a:moveTo>
                  <a:cubicBezTo>
                    <a:pt x="749" y="9"/>
                    <a:pt x="281" y="197"/>
                    <a:pt x="281" y="197"/>
                  </a:cubicBezTo>
                  <a:cubicBezTo>
                    <a:pt x="160" y="253"/>
                    <a:pt x="1" y="477"/>
                    <a:pt x="1" y="964"/>
                  </a:cubicBezTo>
                  <a:cubicBezTo>
                    <a:pt x="1" y="1460"/>
                    <a:pt x="843" y="8591"/>
                    <a:pt x="908" y="9086"/>
                  </a:cubicBezTo>
                  <a:cubicBezTo>
                    <a:pt x="965" y="9573"/>
                    <a:pt x="3201" y="17733"/>
                    <a:pt x="3538" y="17827"/>
                  </a:cubicBezTo>
                  <a:cubicBezTo>
                    <a:pt x="3574" y="17837"/>
                    <a:pt x="3625" y="17841"/>
                    <a:pt x="3686" y="17841"/>
                  </a:cubicBezTo>
                  <a:cubicBezTo>
                    <a:pt x="4203" y="17841"/>
                    <a:pt x="5497" y="17516"/>
                    <a:pt x="5522" y="17265"/>
                  </a:cubicBezTo>
                  <a:cubicBezTo>
                    <a:pt x="5559" y="16984"/>
                    <a:pt x="4942" y="14748"/>
                    <a:pt x="4848" y="14224"/>
                  </a:cubicBezTo>
                  <a:cubicBezTo>
                    <a:pt x="4754" y="13691"/>
                    <a:pt x="3510" y="9171"/>
                    <a:pt x="3482" y="8544"/>
                  </a:cubicBezTo>
                  <a:cubicBezTo>
                    <a:pt x="3444" y="7926"/>
                    <a:pt x="3575" y="3210"/>
                    <a:pt x="3603" y="2573"/>
                  </a:cubicBezTo>
                  <a:cubicBezTo>
                    <a:pt x="3641" y="1918"/>
                    <a:pt x="4043" y="674"/>
                    <a:pt x="3454" y="337"/>
                  </a:cubicBezTo>
                  <a:cubicBezTo>
                    <a:pt x="2874" y="0"/>
                    <a:pt x="1938" y="0"/>
                    <a:pt x="1348" y="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5" name="Google Shape;235;p30"/>
            <p:cNvSpPr/>
            <p:nvPr/>
          </p:nvSpPr>
          <p:spPr>
            <a:xfrm>
              <a:off x="7240529" y="3124404"/>
              <a:ext cx="34012" cy="289286"/>
            </a:xfrm>
            <a:custGeom>
              <a:avLst/>
              <a:gdLst/>
              <a:ahLst/>
              <a:cxnLst/>
              <a:rect l="l" t="t" r="r" b="b"/>
              <a:pathLst>
                <a:path w="562" h="4780" extrusionOk="0">
                  <a:moveTo>
                    <a:pt x="28" y="0"/>
                  </a:moveTo>
                  <a:cubicBezTo>
                    <a:pt x="14" y="0"/>
                    <a:pt x="0" y="9"/>
                    <a:pt x="0" y="28"/>
                  </a:cubicBezTo>
                  <a:cubicBezTo>
                    <a:pt x="159" y="1591"/>
                    <a:pt x="290" y="3172"/>
                    <a:pt x="477" y="4744"/>
                  </a:cubicBezTo>
                  <a:cubicBezTo>
                    <a:pt x="477" y="4768"/>
                    <a:pt x="499" y="4780"/>
                    <a:pt x="520" y="4780"/>
                  </a:cubicBezTo>
                  <a:cubicBezTo>
                    <a:pt x="541" y="4780"/>
                    <a:pt x="562" y="4768"/>
                    <a:pt x="562" y="4744"/>
                  </a:cubicBezTo>
                  <a:cubicBezTo>
                    <a:pt x="403" y="3172"/>
                    <a:pt x="215" y="1591"/>
                    <a:pt x="56" y="28"/>
                  </a:cubicBezTo>
                  <a:cubicBezTo>
                    <a:pt x="56" y="9"/>
                    <a:pt x="42" y="0"/>
                    <a:pt x="28" y="0"/>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6" name="Google Shape;236;p30"/>
            <p:cNvSpPr/>
            <p:nvPr/>
          </p:nvSpPr>
          <p:spPr>
            <a:xfrm>
              <a:off x="6573962" y="2702216"/>
              <a:ext cx="546011" cy="258420"/>
            </a:xfrm>
            <a:custGeom>
              <a:avLst/>
              <a:gdLst/>
              <a:ahLst/>
              <a:cxnLst/>
              <a:rect l="l" t="t" r="r" b="b"/>
              <a:pathLst>
                <a:path w="9022" h="4270" extrusionOk="0">
                  <a:moveTo>
                    <a:pt x="7939" y="1"/>
                  </a:moveTo>
                  <a:cubicBezTo>
                    <a:pt x="7914" y="1"/>
                    <a:pt x="7889" y="12"/>
                    <a:pt x="7842" y="51"/>
                  </a:cubicBezTo>
                  <a:cubicBezTo>
                    <a:pt x="7711" y="145"/>
                    <a:pt x="7758" y="98"/>
                    <a:pt x="7664" y="229"/>
                  </a:cubicBezTo>
                  <a:cubicBezTo>
                    <a:pt x="7571" y="360"/>
                    <a:pt x="7093" y="1193"/>
                    <a:pt x="6897" y="1343"/>
                  </a:cubicBezTo>
                  <a:cubicBezTo>
                    <a:pt x="6691" y="1492"/>
                    <a:pt x="5596" y="1867"/>
                    <a:pt x="5231" y="1998"/>
                  </a:cubicBezTo>
                  <a:cubicBezTo>
                    <a:pt x="4885" y="2129"/>
                    <a:pt x="2854" y="2765"/>
                    <a:pt x="2714" y="2793"/>
                  </a:cubicBezTo>
                  <a:cubicBezTo>
                    <a:pt x="2700" y="2795"/>
                    <a:pt x="2685" y="2796"/>
                    <a:pt x="2669" y="2796"/>
                  </a:cubicBezTo>
                  <a:cubicBezTo>
                    <a:pt x="2547" y="2796"/>
                    <a:pt x="2382" y="2744"/>
                    <a:pt x="2170" y="2744"/>
                  </a:cubicBezTo>
                  <a:cubicBezTo>
                    <a:pt x="2143" y="2744"/>
                    <a:pt x="2115" y="2744"/>
                    <a:pt x="2087" y="2746"/>
                  </a:cubicBezTo>
                  <a:cubicBezTo>
                    <a:pt x="1806" y="2756"/>
                    <a:pt x="1497" y="2840"/>
                    <a:pt x="1282" y="2840"/>
                  </a:cubicBezTo>
                  <a:cubicBezTo>
                    <a:pt x="1229" y="2840"/>
                    <a:pt x="1180" y="2839"/>
                    <a:pt x="1134" y="2839"/>
                  </a:cubicBezTo>
                  <a:cubicBezTo>
                    <a:pt x="987" y="2839"/>
                    <a:pt x="887" y="2850"/>
                    <a:pt x="880" y="2943"/>
                  </a:cubicBezTo>
                  <a:cubicBezTo>
                    <a:pt x="870" y="3074"/>
                    <a:pt x="833" y="3121"/>
                    <a:pt x="973" y="3130"/>
                  </a:cubicBezTo>
                  <a:cubicBezTo>
                    <a:pt x="1114" y="3139"/>
                    <a:pt x="1553" y="3224"/>
                    <a:pt x="1553" y="3224"/>
                  </a:cubicBezTo>
                  <a:cubicBezTo>
                    <a:pt x="1553" y="3224"/>
                    <a:pt x="318" y="3280"/>
                    <a:pt x="234" y="3355"/>
                  </a:cubicBezTo>
                  <a:cubicBezTo>
                    <a:pt x="150" y="3411"/>
                    <a:pt x="0" y="3598"/>
                    <a:pt x="9" y="3738"/>
                  </a:cubicBezTo>
                  <a:cubicBezTo>
                    <a:pt x="28" y="3879"/>
                    <a:pt x="290" y="4169"/>
                    <a:pt x="496" y="4225"/>
                  </a:cubicBezTo>
                  <a:cubicBezTo>
                    <a:pt x="581" y="4253"/>
                    <a:pt x="715" y="4269"/>
                    <a:pt x="877" y="4269"/>
                  </a:cubicBezTo>
                  <a:cubicBezTo>
                    <a:pt x="1088" y="4269"/>
                    <a:pt x="1346" y="4242"/>
                    <a:pt x="1600" y="4178"/>
                  </a:cubicBezTo>
                  <a:cubicBezTo>
                    <a:pt x="2068" y="4075"/>
                    <a:pt x="2789" y="3645"/>
                    <a:pt x="2938" y="3607"/>
                  </a:cubicBezTo>
                  <a:cubicBezTo>
                    <a:pt x="3088" y="3579"/>
                    <a:pt x="7758" y="2709"/>
                    <a:pt x="7814" y="2690"/>
                  </a:cubicBezTo>
                  <a:cubicBezTo>
                    <a:pt x="7870" y="2662"/>
                    <a:pt x="7907" y="2671"/>
                    <a:pt x="7964" y="2606"/>
                  </a:cubicBezTo>
                  <a:cubicBezTo>
                    <a:pt x="8029" y="2540"/>
                    <a:pt x="8057" y="2494"/>
                    <a:pt x="8198" y="2372"/>
                  </a:cubicBezTo>
                  <a:cubicBezTo>
                    <a:pt x="8338" y="2241"/>
                    <a:pt x="8927" y="1520"/>
                    <a:pt x="8974" y="1361"/>
                  </a:cubicBezTo>
                  <a:cubicBezTo>
                    <a:pt x="9021" y="1212"/>
                    <a:pt x="8918" y="940"/>
                    <a:pt x="8918" y="940"/>
                  </a:cubicBezTo>
                  <a:cubicBezTo>
                    <a:pt x="8918" y="940"/>
                    <a:pt x="8478" y="332"/>
                    <a:pt x="8329" y="238"/>
                  </a:cubicBezTo>
                  <a:cubicBezTo>
                    <a:pt x="8179" y="145"/>
                    <a:pt x="8198" y="98"/>
                    <a:pt x="8151" y="61"/>
                  </a:cubicBezTo>
                  <a:lnTo>
                    <a:pt x="8085" y="23"/>
                  </a:lnTo>
                  <a:cubicBezTo>
                    <a:pt x="8003" y="23"/>
                    <a:pt x="7972" y="1"/>
                    <a:pt x="7939" y="1"/>
                  </a:cubicBezTo>
                  <a:close/>
                </a:path>
              </a:pathLst>
            </a:custGeom>
            <a:solidFill>
              <a:srgbClr val="737373"/>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7" name="Google Shape;237;p30"/>
            <p:cNvSpPr/>
            <p:nvPr/>
          </p:nvSpPr>
          <p:spPr>
            <a:xfrm>
              <a:off x="7034338" y="2476900"/>
              <a:ext cx="153539" cy="316217"/>
            </a:xfrm>
            <a:custGeom>
              <a:avLst/>
              <a:gdLst/>
              <a:ahLst/>
              <a:cxnLst/>
              <a:rect l="l" t="t" r="r" b="b"/>
              <a:pathLst>
                <a:path w="2537" h="5225" extrusionOk="0">
                  <a:moveTo>
                    <a:pt x="2442" y="0"/>
                  </a:moveTo>
                  <a:cubicBezTo>
                    <a:pt x="2411" y="0"/>
                    <a:pt x="2378" y="12"/>
                    <a:pt x="2378" y="12"/>
                  </a:cubicBezTo>
                  <a:cubicBezTo>
                    <a:pt x="2144" y="153"/>
                    <a:pt x="2078" y="340"/>
                    <a:pt x="1882" y="574"/>
                  </a:cubicBezTo>
                  <a:cubicBezTo>
                    <a:pt x="1685" y="808"/>
                    <a:pt x="20" y="3821"/>
                    <a:pt x="10" y="3933"/>
                  </a:cubicBezTo>
                  <a:cubicBezTo>
                    <a:pt x="1" y="4036"/>
                    <a:pt x="927" y="5206"/>
                    <a:pt x="1554" y="5225"/>
                  </a:cubicBezTo>
                  <a:cubicBezTo>
                    <a:pt x="1558" y="5225"/>
                    <a:pt x="1561" y="5225"/>
                    <a:pt x="1565" y="5225"/>
                  </a:cubicBezTo>
                  <a:cubicBezTo>
                    <a:pt x="2189" y="5225"/>
                    <a:pt x="2070" y="2714"/>
                    <a:pt x="2172" y="2268"/>
                  </a:cubicBezTo>
                  <a:cubicBezTo>
                    <a:pt x="2275" y="1828"/>
                    <a:pt x="2415" y="1360"/>
                    <a:pt x="2481" y="920"/>
                  </a:cubicBezTo>
                  <a:cubicBezTo>
                    <a:pt x="2537" y="490"/>
                    <a:pt x="2509" y="106"/>
                    <a:pt x="2490" y="31"/>
                  </a:cubicBezTo>
                  <a:cubicBezTo>
                    <a:pt x="2486" y="7"/>
                    <a:pt x="2465" y="0"/>
                    <a:pt x="2442" y="0"/>
                  </a:cubicBezTo>
                  <a:close/>
                </a:path>
              </a:pathLst>
            </a:custGeom>
            <a:solidFill>
              <a:srgbClr val="EB992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8" name="Google Shape;238;p30"/>
            <p:cNvSpPr/>
            <p:nvPr/>
          </p:nvSpPr>
          <p:spPr>
            <a:xfrm>
              <a:off x="7097218" y="2438470"/>
              <a:ext cx="382910" cy="606168"/>
            </a:xfrm>
            <a:custGeom>
              <a:avLst/>
              <a:gdLst/>
              <a:ahLst/>
              <a:cxnLst/>
              <a:rect l="l" t="t" r="r" b="b"/>
              <a:pathLst>
                <a:path w="6327" h="10016" extrusionOk="0">
                  <a:moveTo>
                    <a:pt x="3510" y="0"/>
                  </a:moveTo>
                  <a:cubicBezTo>
                    <a:pt x="2845" y="0"/>
                    <a:pt x="2243" y="185"/>
                    <a:pt x="1975" y="311"/>
                  </a:cubicBezTo>
                  <a:cubicBezTo>
                    <a:pt x="1592" y="479"/>
                    <a:pt x="1348" y="516"/>
                    <a:pt x="1105" y="835"/>
                  </a:cubicBezTo>
                  <a:cubicBezTo>
                    <a:pt x="852" y="1134"/>
                    <a:pt x="609" y="1677"/>
                    <a:pt x="543" y="2014"/>
                  </a:cubicBezTo>
                  <a:cubicBezTo>
                    <a:pt x="478" y="2351"/>
                    <a:pt x="525" y="5083"/>
                    <a:pt x="525" y="5551"/>
                  </a:cubicBezTo>
                  <a:cubicBezTo>
                    <a:pt x="525" y="6019"/>
                    <a:pt x="1" y="9603"/>
                    <a:pt x="104" y="9715"/>
                  </a:cubicBezTo>
                  <a:cubicBezTo>
                    <a:pt x="216" y="9818"/>
                    <a:pt x="543" y="9884"/>
                    <a:pt x="543" y="9884"/>
                  </a:cubicBezTo>
                  <a:cubicBezTo>
                    <a:pt x="543" y="9884"/>
                    <a:pt x="2691" y="10015"/>
                    <a:pt x="3219" y="10015"/>
                  </a:cubicBezTo>
                  <a:cubicBezTo>
                    <a:pt x="3237" y="10015"/>
                    <a:pt x="3253" y="10015"/>
                    <a:pt x="3267" y="10015"/>
                  </a:cubicBezTo>
                  <a:cubicBezTo>
                    <a:pt x="3697" y="10005"/>
                    <a:pt x="5035" y="9884"/>
                    <a:pt x="5466" y="9781"/>
                  </a:cubicBezTo>
                  <a:cubicBezTo>
                    <a:pt x="5896" y="9678"/>
                    <a:pt x="6093" y="9687"/>
                    <a:pt x="6214" y="9360"/>
                  </a:cubicBezTo>
                  <a:cubicBezTo>
                    <a:pt x="6327" y="9032"/>
                    <a:pt x="6270" y="8293"/>
                    <a:pt x="6214" y="7816"/>
                  </a:cubicBezTo>
                  <a:cubicBezTo>
                    <a:pt x="6158" y="7338"/>
                    <a:pt x="5877" y="5944"/>
                    <a:pt x="5887" y="5523"/>
                  </a:cubicBezTo>
                  <a:cubicBezTo>
                    <a:pt x="5896" y="5102"/>
                    <a:pt x="5943" y="2903"/>
                    <a:pt x="5943" y="2435"/>
                  </a:cubicBezTo>
                  <a:cubicBezTo>
                    <a:pt x="5943" y="1967"/>
                    <a:pt x="5999" y="750"/>
                    <a:pt x="5653" y="516"/>
                  </a:cubicBezTo>
                  <a:cubicBezTo>
                    <a:pt x="5297" y="282"/>
                    <a:pt x="4305" y="30"/>
                    <a:pt x="3603" y="2"/>
                  </a:cubicBezTo>
                  <a:cubicBezTo>
                    <a:pt x="3572" y="1"/>
                    <a:pt x="3541" y="0"/>
                    <a:pt x="3510" y="0"/>
                  </a:cubicBezTo>
                  <a:close/>
                </a:path>
              </a:pathLst>
            </a:custGeom>
            <a:solidFill>
              <a:srgbClr val="EB992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39" name="Google Shape;239;p30"/>
            <p:cNvSpPr/>
            <p:nvPr/>
          </p:nvSpPr>
          <p:spPr>
            <a:xfrm>
              <a:off x="7224068" y="2732355"/>
              <a:ext cx="437318" cy="447545"/>
            </a:xfrm>
            <a:custGeom>
              <a:avLst/>
              <a:gdLst/>
              <a:ahLst/>
              <a:cxnLst/>
              <a:rect l="l" t="t" r="r" b="b"/>
              <a:pathLst>
                <a:path w="7226" h="7395" extrusionOk="0">
                  <a:moveTo>
                    <a:pt x="3294" y="1"/>
                  </a:moveTo>
                  <a:cubicBezTo>
                    <a:pt x="3288" y="1"/>
                    <a:pt x="3282" y="1"/>
                    <a:pt x="3276" y="2"/>
                  </a:cubicBezTo>
                  <a:cubicBezTo>
                    <a:pt x="3136" y="21"/>
                    <a:pt x="1788" y="1022"/>
                    <a:pt x="1461" y="1228"/>
                  </a:cubicBezTo>
                  <a:cubicBezTo>
                    <a:pt x="1133" y="1453"/>
                    <a:pt x="235" y="2061"/>
                    <a:pt x="160" y="2173"/>
                  </a:cubicBezTo>
                  <a:cubicBezTo>
                    <a:pt x="113" y="2258"/>
                    <a:pt x="1" y="2314"/>
                    <a:pt x="20" y="2454"/>
                  </a:cubicBezTo>
                  <a:cubicBezTo>
                    <a:pt x="48" y="2595"/>
                    <a:pt x="235" y="2857"/>
                    <a:pt x="422" y="3137"/>
                  </a:cubicBezTo>
                  <a:cubicBezTo>
                    <a:pt x="609" y="3418"/>
                    <a:pt x="2256" y="5767"/>
                    <a:pt x="2471" y="5963"/>
                  </a:cubicBezTo>
                  <a:cubicBezTo>
                    <a:pt x="2677" y="6179"/>
                    <a:pt x="3576" y="7292"/>
                    <a:pt x="3716" y="7386"/>
                  </a:cubicBezTo>
                  <a:cubicBezTo>
                    <a:pt x="3725" y="7392"/>
                    <a:pt x="3738" y="7395"/>
                    <a:pt x="3753" y="7395"/>
                  </a:cubicBezTo>
                  <a:cubicBezTo>
                    <a:pt x="3970" y="7395"/>
                    <a:pt x="4761" y="6810"/>
                    <a:pt x="5110" y="6609"/>
                  </a:cubicBezTo>
                  <a:cubicBezTo>
                    <a:pt x="5485" y="6403"/>
                    <a:pt x="6926" y="5430"/>
                    <a:pt x="7019" y="5308"/>
                  </a:cubicBezTo>
                  <a:cubicBezTo>
                    <a:pt x="7113" y="5196"/>
                    <a:pt x="7225" y="5355"/>
                    <a:pt x="7160" y="5121"/>
                  </a:cubicBezTo>
                  <a:cubicBezTo>
                    <a:pt x="7085" y="4887"/>
                    <a:pt x="5934" y="3268"/>
                    <a:pt x="5718" y="3053"/>
                  </a:cubicBezTo>
                  <a:cubicBezTo>
                    <a:pt x="5513" y="2838"/>
                    <a:pt x="4231" y="1051"/>
                    <a:pt x="3978" y="676"/>
                  </a:cubicBezTo>
                  <a:cubicBezTo>
                    <a:pt x="3726" y="317"/>
                    <a:pt x="3440" y="1"/>
                    <a:pt x="3294" y="1"/>
                  </a:cubicBezTo>
                  <a:close/>
                </a:path>
              </a:pathLst>
            </a:custGeom>
            <a:solidFill>
              <a:srgbClr val="4C598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40" name="Google Shape;240;p30"/>
            <p:cNvSpPr/>
            <p:nvPr/>
          </p:nvSpPr>
          <p:spPr>
            <a:xfrm>
              <a:off x="7351039" y="2636855"/>
              <a:ext cx="244077" cy="511394"/>
            </a:xfrm>
            <a:custGeom>
              <a:avLst/>
              <a:gdLst/>
              <a:ahLst/>
              <a:cxnLst/>
              <a:rect l="l" t="t" r="r" b="b"/>
              <a:pathLst>
                <a:path w="4033" h="8450" extrusionOk="0">
                  <a:moveTo>
                    <a:pt x="2977" y="1"/>
                  </a:moveTo>
                  <a:cubicBezTo>
                    <a:pt x="2684" y="1"/>
                    <a:pt x="2216" y="258"/>
                    <a:pt x="2039" y="364"/>
                  </a:cubicBezTo>
                  <a:cubicBezTo>
                    <a:pt x="1805" y="504"/>
                    <a:pt x="1711" y="879"/>
                    <a:pt x="1711" y="879"/>
                  </a:cubicBezTo>
                  <a:cubicBezTo>
                    <a:pt x="1711" y="879"/>
                    <a:pt x="1646" y="925"/>
                    <a:pt x="1683" y="1010"/>
                  </a:cubicBezTo>
                  <a:cubicBezTo>
                    <a:pt x="1683" y="1010"/>
                    <a:pt x="2151" y="1964"/>
                    <a:pt x="2254" y="2151"/>
                  </a:cubicBezTo>
                  <a:cubicBezTo>
                    <a:pt x="2357" y="2338"/>
                    <a:pt x="2441" y="2488"/>
                    <a:pt x="2451" y="2582"/>
                  </a:cubicBezTo>
                  <a:cubicBezTo>
                    <a:pt x="2460" y="2675"/>
                    <a:pt x="2488" y="2788"/>
                    <a:pt x="2413" y="3068"/>
                  </a:cubicBezTo>
                  <a:cubicBezTo>
                    <a:pt x="2357" y="3349"/>
                    <a:pt x="1805" y="5277"/>
                    <a:pt x="1702" y="5501"/>
                  </a:cubicBezTo>
                  <a:cubicBezTo>
                    <a:pt x="1599" y="5717"/>
                    <a:pt x="1403" y="6110"/>
                    <a:pt x="1262" y="6222"/>
                  </a:cubicBezTo>
                  <a:cubicBezTo>
                    <a:pt x="1124" y="6351"/>
                    <a:pt x="238" y="6690"/>
                    <a:pt x="125" y="6690"/>
                  </a:cubicBezTo>
                  <a:cubicBezTo>
                    <a:pt x="123" y="6690"/>
                    <a:pt x="122" y="6690"/>
                    <a:pt x="121" y="6690"/>
                  </a:cubicBezTo>
                  <a:cubicBezTo>
                    <a:pt x="117" y="6689"/>
                    <a:pt x="113" y="6689"/>
                    <a:pt x="110" y="6689"/>
                  </a:cubicBezTo>
                  <a:cubicBezTo>
                    <a:pt x="25" y="6689"/>
                    <a:pt x="0" y="6796"/>
                    <a:pt x="27" y="6868"/>
                  </a:cubicBezTo>
                  <a:cubicBezTo>
                    <a:pt x="61" y="6919"/>
                    <a:pt x="127" y="6962"/>
                    <a:pt x="259" y="6962"/>
                  </a:cubicBezTo>
                  <a:cubicBezTo>
                    <a:pt x="272" y="6962"/>
                    <a:pt x="285" y="6962"/>
                    <a:pt x="298" y="6961"/>
                  </a:cubicBezTo>
                  <a:cubicBezTo>
                    <a:pt x="448" y="6952"/>
                    <a:pt x="813" y="6914"/>
                    <a:pt x="813" y="6914"/>
                  </a:cubicBezTo>
                  <a:lnTo>
                    <a:pt x="813" y="6914"/>
                  </a:lnTo>
                  <a:cubicBezTo>
                    <a:pt x="813" y="6914"/>
                    <a:pt x="626" y="7092"/>
                    <a:pt x="514" y="7186"/>
                  </a:cubicBezTo>
                  <a:cubicBezTo>
                    <a:pt x="383" y="7279"/>
                    <a:pt x="233" y="7354"/>
                    <a:pt x="205" y="7448"/>
                  </a:cubicBezTo>
                  <a:cubicBezTo>
                    <a:pt x="167" y="7541"/>
                    <a:pt x="252" y="7775"/>
                    <a:pt x="308" y="7897"/>
                  </a:cubicBezTo>
                  <a:cubicBezTo>
                    <a:pt x="373" y="8019"/>
                    <a:pt x="486" y="8112"/>
                    <a:pt x="710" y="8243"/>
                  </a:cubicBezTo>
                  <a:cubicBezTo>
                    <a:pt x="944" y="8384"/>
                    <a:pt x="1094" y="8449"/>
                    <a:pt x="1141" y="8449"/>
                  </a:cubicBezTo>
                  <a:cubicBezTo>
                    <a:pt x="1187" y="8449"/>
                    <a:pt x="1590" y="7906"/>
                    <a:pt x="1777" y="7719"/>
                  </a:cubicBezTo>
                  <a:cubicBezTo>
                    <a:pt x="1964" y="7532"/>
                    <a:pt x="1992" y="7476"/>
                    <a:pt x="2058" y="7223"/>
                  </a:cubicBezTo>
                  <a:cubicBezTo>
                    <a:pt x="2114" y="6980"/>
                    <a:pt x="2114" y="6559"/>
                    <a:pt x="2133" y="6418"/>
                  </a:cubicBezTo>
                  <a:cubicBezTo>
                    <a:pt x="2151" y="6278"/>
                    <a:pt x="3059" y="4640"/>
                    <a:pt x="3321" y="4229"/>
                  </a:cubicBezTo>
                  <a:cubicBezTo>
                    <a:pt x="3564" y="3836"/>
                    <a:pt x="4032" y="2750"/>
                    <a:pt x="4032" y="2516"/>
                  </a:cubicBezTo>
                  <a:cubicBezTo>
                    <a:pt x="4032" y="2282"/>
                    <a:pt x="3368" y="364"/>
                    <a:pt x="3190" y="93"/>
                  </a:cubicBezTo>
                  <a:cubicBezTo>
                    <a:pt x="3147" y="27"/>
                    <a:pt x="3071" y="1"/>
                    <a:pt x="2977" y="1"/>
                  </a:cubicBezTo>
                  <a:close/>
                </a:path>
              </a:pathLst>
            </a:custGeom>
            <a:solidFill>
              <a:srgbClr val="737373"/>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41" name="Google Shape;241;p30"/>
            <p:cNvSpPr/>
            <p:nvPr/>
          </p:nvSpPr>
          <p:spPr>
            <a:xfrm>
              <a:off x="7365079" y="2468185"/>
              <a:ext cx="218719" cy="238872"/>
            </a:xfrm>
            <a:custGeom>
              <a:avLst/>
              <a:gdLst/>
              <a:ahLst/>
              <a:cxnLst/>
              <a:rect l="l" t="t" r="r" b="b"/>
              <a:pathLst>
                <a:path w="3614" h="3947" extrusionOk="0">
                  <a:moveTo>
                    <a:pt x="1042" y="1"/>
                  </a:moveTo>
                  <a:cubicBezTo>
                    <a:pt x="591" y="1"/>
                    <a:pt x="144" y="756"/>
                    <a:pt x="66" y="1111"/>
                  </a:cubicBezTo>
                  <a:cubicBezTo>
                    <a:pt x="1" y="1504"/>
                    <a:pt x="291" y="2093"/>
                    <a:pt x="581" y="2599"/>
                  </a:cubicBezTo>
                  <a:cubicBezTo>
                    <a:pt x="712" y="2823"/>
                    <a:pt x="1377" y="3946"/>
                    <a:pt x="1479" y="3946"/>
                  </a:cubicBezTo>
                  <a:cubicBezTo>
                    <a:pt x="1592" y="3946"/>
                    <a:pt x="2902" y="3235"/>
                    <a:pt x="3164" y="3020"/>
                  </a:cubicBezTo>
                  <a:cubicBezTo>
                    <a:pt x="3445" y="2795"/>
                    <a:pt x="3613" y="2636"/>
                    <a:pt x="3566" y="2533"/>
                  </a:cubicBezTo>
                  <a:cubicBezTo>
                    <a:pt x="3519" y="2421"/>
                    <a:pt x="3613" y="2402"/>
                    <a:pt x="3417" y="2206"/>
                  </a:cubicBezTo>
                  <a:cubicBezTo>
                    <a:pt x="3211" y="2000"/>
                    <a:pt x="1648" y="156"/>
                    <a:pt x="1152" y="16"/>
                  </a:cubicBezTo>
                  <a:cubicBezTo>
                    <a:pt x="1116" y="6"/>
                    <a:pt x="1079" y="1"/>
                    <a:pt x="1042" y="1"/>
                  </a:cubicBezTo>
                  <a:close/>
                </a:path>
              </a:pathLst>
            </a:custGeom>
            <a:solidFill>
              <a:srgbClr val="EB992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42" name="Google Shape;242;p30"/>
            <p:cNvSpPr/>
            <p:nvPr/>
          </p:nvSpPr>
          <p:spPr>
            <a:xfrm>
              <a:off x="7365685" y="2532821"/>
              <a:ext cx="79281" cy="161165"/>
            </a:xfrm>
            <a:custGeom>
              <a:avLst/>
              <a:gdLst/>
              <a:ahLst/>
              <a:cxnLst/>
              <a:rect l="l" t="t" r="r" b="b"/>
              <a:pathLst>
                <a:path w="1310" h="2663" extrusionOk="0">
                  <a:moveTo>
                    <a:pt x="30" y="0"/>
                  </a:moveTo>
                  <a:cubicBezTo>
                    <a:pt x="15" y="0"/>
                    <a:pt x="0" y="13"/>
                    <a:pt x="0" y="34"/>
                  </a:cubicBezTo>
                  <a:cubicBezTo>
                    <a:pt x="141" y="997"/>
                    <a:pt x="599" y="1905"/>
                    <a:pt x="1226" y="2644"/>
                  </a:cubicBezTo>
                  <a:cubicBezTo>
                    <a:pt x="1236" y="2657"/>
                    <a:pt x="1248" y="2662"/>
                    <a:pt x="1258" y="2662"/>
                  </a:cubicBezTo>
                  <a:cubicBezTo>
                    <a:pt x="1287" y="2662"/>
                    <a:pt x="1310" y="2625"/>
                    <a:pt x="1282" y="2598"/>
                  </a:cubicBezTo>
                  <a:cubicBezTo>
                    <a:pt x="646" y="1858"/>
                    <a:pt x="253" y="979"/>
                    <a:pt x="56" y="24"/>
                  </a:cubicBezTo>
                  <a:cubicBezTo>
                    <a:pt x="52" y="8"/>
                    <a:pt x="41" y="0"/>
                    <a:pt x="30" y="0"/>
                  </a:cubicBezTo>
                  <a:close/>
                </a:path>
              </a:pathLst>
            </a:custGeom>
            <a:solidFill>
              <a:srgbClr val="FFD07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43" name="Google Shape;243;p30"/>
            <p:cNvSpPr/>
            <p:nvPr/>
          </p:nvSpPr>
          <p:spPr>
            <a:xfrm>
              <a:off x="7123847" y="2559994"/>
              <a:ext cx="7444" cy="220535"/>
            </a:xfrm>
            <a:custGeom>
              <a:avLst/>
              <a:gdLst/>
              <a:ahLst/>
              <a:cxnLst/>
              <a:rect l="l" t="t" r="r" b="b"/>
              <a:pathLst>
                <a:path w="123" h="3644" extrusionOk="0">
                  <a:moveTo>
                    <a:pt x="68" y="1"/>
                  </a:moveTo>
                  <a:cubicBezTo>
                    <a:pt x="59" y="1"/>
                    <a:pt x="47" y="6"/>
                    <a:pt x="38" y="15"/>
                  </a:cubicBezTo>
                  <a:cubicBezTo>
                    <a:pt x="1" y="155"/>
                    <a:pt x="19" y="296"/>
                    <a:pt x="19" y="436"/>
                  </a:cubicBezTo>
                  <a:lnTo>
                    <a:pt x="19" y="857"/>
                  </a:lnTo>
                  <a:lnTo>
                    <a:pt x="19" y="1784"/>
                  </a:lnTo>
                  <a:lnTo>
                    <a:pt x="19" y="3608"/>
                  </a:lnTo>
                  <a:cubicBezTo>
                    <a:pt x="19" y="3632"/>
                    <a:pt x="38" y="3644"/>
                    <a:pt x="57" y="3644"/>
                  </a:cubicBezTo>
                  <a:cubicBezTo>
                    <a:pt x="75" y="3644"/>
                    <a:pt x="94" y="3632"/>
                    <a:pt x="94" y="3608"/>
                  </a:cubicBezTo>
                  <a:cubicBezTo>
                    <a:pt x="113" y="3000"/>
                    <a:pt x="113" y="2392"/>
                    <a:pt x="113" y="1784"/>
                  </a:cubicBezTo>
                  <a:lnTo>
                    <a:pt x="113" y="885"/>
                  </a:lnTo>
                  <a:lnTo>
                    <a:pt x="113" y="436"/>
                  </a:lnTo>
                  <a:cubicBezTo>
                    <a:pt x="113" y="296"/>
                    <a:pt x="122" y="155"/>
                    <a:pt x="85" y="15"/>
                  </a:cubicBezTo>
                  <a:cubicBezTo>
                    <a:pt x="85" y="6"/>
                    <a:pt x="78" y="1"/>
                    <a:pt x="68" y="1"/>
                  </a:cubicBezTo>
                  <a:close/>
                </a:path>
              </a:pathLst>
            </a:custGeom>
            <a:solidFill>
              <a:srgbClr val="FFD07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44" name="Google Shape;244;p30"/>
            <p:cNvSpPr/>
            <p:nvPr/>
          </p:nvSpPr>
          <p:spPr>
            <a:xfrm>
              <a:off x="7190661" y="2437986"/>
              <a:ext cx="192090" cy="95924"/>
            </a:xfrm>
            <a:custGeom>
              <a:avLst/>
              <a:gdLst/>
              <a:ahLst/>
              <a:cxnLst/>
              <a:rect l="l" t="t" r="r" b="b"/>
              <a:pathLst>
                <a:path w="3174" h="1585" extrusionOk="0">
                  <a:moveTo>
                    <a:pt x="2020" y="0"/>
                  </a:moveTo>
                  <a:cubicBezTo>
                    <a:pt x="1337" y="0"/>
                    <a:pt x="705" y="191"/>
                    <a:pt x="431" y="319"/>
                  </a:cubicBezTo>
                  <a:cubicBezTo>
                    <a:pt x="319" y="365"/>
                    <a:pt x="225" y="412"/>
                    <a:pt x="132" y="440"/>
                  </a:cubicBezTo>
                  <a:cubicBezTo>
                    <a:pt x="76" y="618"/>
                    <a:pt x="1" y="946"/>
                    <a:pt x="263" y="1236"/>
                  </a:cubicBezTo>
                  <a:cubicBezTo>
                    <a:pt x="460" y="1465"/>
                    <a:pt x="737" y="1585"/>
                    <a:pt x="1071" y="1585"/>
                  </a:cubicBezTo>
                  <a:cubicBezTo>
                    <a:pt x="1324" y="1585"/>
                    <a:pt x="1609" y="1517"/>
                    <a:pt x="1919" y="1376"/>
                  </a:cubicBezTo>
                  <a:cubicBezTo>
                    <a:pt x="2555" y="1095"/>
                    <a:pt x="3089" y="440"/>
                    <a:pt x="3173" y="178"/>
                  </a:cubicBezTo>
                  <a:cubicBezTo>
                    <a:pt x="2808" y="66"/>
                    <a:pt x="2396" y="10"/>
                    <a:pt x="2069" y="0"/>
                  </a:cubicBezTo>
                  <a:cubicBezTo>
                    <a:pt x="2053" y="0"/>
                    <a:pt x="2036" y="0"/>
                    <a:pt x="2020" y="0"/>
                  </a:cubicBezTo>
                  <a:close/>
                </a:path>
              </a:pathLst>
            </a:custGeom>
            <a:solidFill>
              <a:srgbClr val="737373"/>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45" name="Google Shape;245;p30"/>
            <p:cNvSpPr/>
            <p:nvPr/>
          </p:nvSpPr>
          <p:spPr>
            <a:xfrm>
              <a:off x="7210511" y="2351866"/>
              <a:ext cx="119527" cy="141859"/>
            </a:xfrm>
            <a:custGeom>
              <a:avLst/>
              <a:gdLst/>
              <a:ahLst/>
              <a:cxnLst/>
              <a:rect l="l" t="t" r="r" b="b"/>
              <a:pathLst>
                <a:path w="1975" h="2344" extrusionOk="0">
                  <a:moveTo>
                    <a:pt x="1268" y="0"/>
                  </a:moveTo>
                  <a:cubicBezTo>
                    <a:pt x="1238" y="0"/>
                    <a:pt x="1200" y="34"/>
                    <a:pt x="1104" y="76"/>
                  </a:cubicBezTo>
                  <a:cubicBezTo>
                    <a:pt x="945" y="151"/>
                    <a:pt x="244" y="815"/>
                    <a:pt x="244" y="815"/>
                  </a:cubicBezTo>
                  <a:cubicBezTo>
                    <a:pt x="244" y="815"/>
                    <a:pt x="0" y="1012"/>
                    <a:pt x="10" y="1152"/>
                  </a:cubicBezTo>
                  <a:cubicBezTo>
                    <a:pt x="28" y="1292"/>
                    <a:pt x="84" y="1442"/>
                    <a:pt x="103" y="1657"/>
                  </a:cubicBezTo>
                  <a:cubicBezTo>
                    <a:pt x="131" y="1863"/>
                    <a:pt x="103" y="1882"/>
                    <a:pt x="84" y="2022"/>
                  </a:cubicBezTo>
                  <a:cubicBezTo>
                    <a:pt x="33" y="2291"/>
                    <a:pt x="173" y="2343"/>
                    <a:pt x="291" y="2343"/>
                  </a:cubicBezTo>
                  <a:cubicBezTo>
                    <a:pt x="365" y="2343"/>
                    <a:pt x="431" y="2322"/>
                    <a:pt x="431" y="2322"/>
                  </a:cubicBezTo>
                  <a:cubicBezTo>
                    <a:pt x="431" y="2322"/>
                    <a:pt x="1076" y="2209"/>
                    <a:pt x="1460" y="1994"/>
                  </a:cubicBezTo>
                  <a:cubicBezTo>
                    <a:pt x="1853" y="1788"/>
                    <a:pt x="1956" y="1723"/>
                    <a:pt x="1965" y="1629"/>
                  </a:cubicBezTo>
                  <a:cubicBezTo>
                    <a:pt x="1975" y="1536"/>
                    <a:pt x="1834" y="1302"/>
                    <a:pt x="1834" y="1302"/>
                  </a:cubicBezTo>
                  <a:cubicBezTo>
                    <a:pt x="1834" y="1302"/>
                    <a:pt x="1554" y="488"/>
                    <a:pt x="1488" y="291"/>
                  </a:cubicBezTo>
                  <a:cubicBezTo>
                    <a:pt x="1413" y="85"/>
                    <a:pt x="1385" y="123"/>
                    <a:pt x="1320" y="38"/>
                  </a:cubicBezTo>
                  <a:cubicBezTo>
                    <a:pt x="1299" y="11"/>
                    <a:pt x="1285" y="0"/>
                    <a:pt x="1268" y="0"/>
                  </a:cubicBezTo>
                  <a:close/>
                </a:path>
              </a:pathLst>
            </a:custGeom>
            <a:solidFill>
              <a:srgbClr val="737373"/>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46" name="Google Shape;246;p30"/>
            <p:cNvSpPr/>
            <p:nvPr/>
          </p:nvSpPr>
          <p:spPr>
            <a:xfrm>
              <a:off x="7124997" y="2223866"/>
              <a:ext cx="184102" cy="215451"/>
            </a:xfrm>
            <a:custGeom>
              <a:avLst/>
              <a:gdLst/>
              <a:ahLst/>
              <a:cxnLst/>
              <a:rect l="l" t="t" r="r" b="b"/>
              <a:pathLst>
                <a:path w="3042" h="3560" extrusionOk="0">
                  <a:moveTo>
                    <a:pt x="1760" y="1"/>
                  </a:moveTo>
                  <a:cubicBezTo>
                    <a:pt x="1391" y="1"/>
                    <a:pt x="976" y="60"/>
                    <a:pt x="749" y="123"/>
                  </a:cubicBezTo>
                  <a:cubicBezTo>
                    <a:pt x="393" y="207"/>
                    <a:pt x="234" y="329"/>
                    <a:pt x="159" y="413"/>
                  </a:cubicBezTo>
                  <a:cubicBezTo>
                    <a:pt x="47" y="553"/>
                    <a:pt x="0" y="591"/>
                    <a:pt x="94" y="974"/>
                  </a:cubicBezTo>
                  <a:cubicBezTo>
                    <a:pt x="187" y="1358"/>
                    <a:pt x="318" y="1583"/>
                    <a:pt x="290" y="1845"/>
                  </a:cubicBezTo>
                  <a:cubicBezTo>
                    <a:pt x="272" y="2097"/>
                    <a:pt x="272" y="2415"/>
                    <a:pt x="318" y="2603"/>
                  </a:cubicBezTo>
                  <a:cubicBezTo>
                    <a:pt x="365" y="2790"/>
                    <a:pt x="927" y="3529"/>
                    <a:pt x="1123" y="3557"/>
                  </a:cubicBezTo>
                  <a:cubicBezTo>
                    <a:pt x="1132" y="3559"/>
                    <a:pt x="1141" y="3559"/>
                    <a:pt x="1152" y="3559"/>
                  </a:cubicBezTo>
                  <a:cubicBezTo>
                    <a:pt x="1393" y="3559"/>
                    <a:pt x="2200" y="3174"/>
                    <a:pt x="2424" y="2968"/>
                  </a:cubicBezTo>
                  <a:cubicBezTo>
                    <a:pt x="2658" y="2743"/>
                    <a:pt x="2948" y="2013"/>
                    <a:pt x="2995" y="1910"/>
                  </a:cubicBezTo>
                  <a:cubicBezTo>
                    <a:pt x="3042" y="1807"/>
                    <a:pt x="3032" y="890"/>
                    <a:pt x="2911" y="600"/>
                  </a:cubicBezTo>
                  <a:cubicBezTo>
                    <a:pt x="2798" y="310"/>
                    <a:pt x="2630" y="160"/>
                    <a:pt x="2237" y="48"/>
                  </a:cubicBezTo>
                  <a:cubicBezTo>
                    <a:pt x="2106" y="14"/>
                    <a:pt x="1938" y="1"/>
                    <a:pt x="1760" y="1"/>
                  </a:cubicBezTo>
                  <a:close/>
                </a:path>
              </a:pathLst>
            </a:custGeom>
            <a:solidFill>
              <a:srgbClr val="737373"/>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47" name="Google Shape;247;p30"/>
            <p:cNvSpPr/>
            <p:nvPr/>
          </p:nvSpPr>
          <p:spPr>
            <a:xfrm>
              <a:off x="7037182" y="2146643"/>
              <a:ext cx="343269" cy="233970"/>
            </a:xfrm>
            <a:custGeom>
              <a:avLst/>
              <a:gdLst/>
              <a:ahLst/>
              <a:cxnLst/>
              <a:rect l="l" t="t" r="r" b="b"/>
              <a:pathLst>
                <a:path w="5672" h="3866" extrusionOk="0">
                  <a:moveTo>
                    <a:pt x="3502" y="0"/>
                  </a:moveTo>
                  <a:cubicBezTo>
                    <a:pt x="2937" y="0"/>
                    <a:pt x="2256" y="145"/>
                    <a:pt x="2256" y="145"/>
                  </a:cubicBezTo>
                  <a:cubicBezTo>
                    <a:pt x="2256" y="145"/>
                    <a:pt x="2041" y="175"/>
                    <a:pt x="1789" y="175"/>
                  </a:cubicBezTo>
                  <a:cubicBezTo>
                    <a:pt x="1647" y="175"/>
                    <a:pt x="1492" y="166"/>
                    <a:pt x="1358" y="135"/>
                  </a:cubicBezTo>
                  <a:cubicBezTo>
                    <a:pt x="1182" y="95"/>
                    <a:pt x="992" y="55"/>
                    <a:pt x="810" y="55"/>
                  </a:cubicBezTo>
                  <a:cubicBezTo>
                    <a:pt x="614" y="55"/>
                    <a:pt x="427" y="102"/>
                    <a:pt x="282" y="248"/>
                  </a:cubicBezTo>
                  <a:cubicBezTo>
                    <a:pt x="1" y="528"/>
                    <a:pt x="20" y="959"/>
                    <a:pt x="300" y="1455"/>
                  </a:cubicBezTo>
                  <a:cubicBezTo>
                    <a:pt x="572" y="1951"/>
                    <a:pt x="1311" y="2026"/>
                    <a:pt x="1461" y="2054"/>
                  </a:cubicBezTo>
                  <a:cubicBezTo>
                    <a:pt x="1474" y="2055"/>
                    <a:pt x="1488" y="2056"/>
                    <a:pt x="1502" y="2056"/>
                  </a:cubicBezTo>
                  <a:cubicBezTo>
                    <a:pt x="1652" y="2056"/>
                    <a:pt x="1861" y="1975"/>
                    <a:pt x="2031" y="1932"/>
                  </a:cubicBezTo>
                  <a:cubicBezTo>
                    <a:pt x="2219" y="1885"/>
                    <a:pt x="3557" y="1782"/>
                    <a:pt x="3800" y="1782"/>
                  </a:cubicBezTo>
                  <a:cubicBezTo>
                    <a:pt x="4043" y="1782"/>
                    <a:pt x="4231" y="1904"/>
                    <a:pt x="4296" y="2063"/>
                  </a:cubicBezTo>
                  <a:cubicBezTo>
                    <a:pt x="4324" y="2166"/>
                    <a:pt x="4277" y="3149"/>
                    <a:pt x="4231" y="3317"/>
                  </a:cubicBezTo>
                  <a:cubicBezTo>
                    <a:pt x="4184" y="3495"/>
                    <a:pt x="4362" y="3794"/>
                    <a:pt x="4399" y="3851"/>
                  </a:cubicBezTo>
                  <a:cubicBezTo>
                    <a:pt x="4405" y="3861"/>
                    <a:pt x="4413" y="3865"/>
                    <a:pt x="4425" y="3865"/>
                  </a:cubicBezTo>
                  <a:cubicBezTo>
                    <a:pt x="4487" y="3865"/>
                    <a:pt x="4626" y="3724"/>
                    <a:pt x="4792" y="3542"/>
                  </a:cubicBezTo>
                  <a:cubicBezTo>
                    <a:pt x="4998" y="3317"/>
                    <a:pt x="5120" y="3214"/>
                    <a:pt x="5344" y="2746"/>
                  </a:cubicBezTo>
                  <a:cubicBezTo>
                    <a:pt x="5569" y="2278"/>
                    <a:pt x="5672" y="2073"/>
                    <a:pt x="5606" y="1548"/>
                  </a:cubicBezTo>
                  <a:cubicBezTo>
                    <a:pt x="5531" y="1034"/>
                    <a:pt x="4820" y="688"/>
                    <a:pt x="4792" y="641"/>
                  </a:cubicBezTo>
                  <a:cubicBezTo>
                    <a:pt x="4773" y="594"/>
                    <a:pt x="4680" y="388"/>
                    <a:pt x="4567" y="266"/>
                  </a:cubicBezTo>
                  <a:cubicBezTo>
                    <a:pt x="4464" y="135"/>
                    <a:pt x="4371" y="89"/>
                    <a:pt x="3772" y="14"/>
                  </a:cubicBezTo>
                  <a:cubicBezTo>
                    <a:pt x="3688" y="4"/>
                    <a:pt x="3597" y="0"/>
                    <a:pt x="3502" y="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48" name="Google Shape;248;p30"/>
            <p:cNvSpPr/>
            <p:nvPr/>
          </p:nvSpPr>
          <p:spPr>
            <a:xfrm>
              <a:off x="7290337" y="2286202"/>
              <a:ext cx="32923" cy="67480"/>
            </a:xfrm>
            <a:custGeom>
              <a:avLst/>
              <a:gdLst/>
              <a:ahLst/>
              <a:cxnLst/>
              <a:rect l="l" t="t" r="r" b="b"/>
              <a:pathLst>
                <a:path w="544" h="1115" extrusionOk="0">
                  <a:moveTo>
                    <a:pt x="375" y="0"/>
                  </a:moveTo>
                  <a:cubicBezTo>
                    <a:pt x="328" y="0"/>
                    <a:pt x="281" y="29"/>
                    <a:pt x="253" y="47"/>
                  </a:cubicBezTo>
                  <a:cubicBezTo>
                    <a:pt x="188" y="94"/>
                    <a:pt x="132" y="169"/>
                    <a:pt x="94" y="225"/>
                  </a:cubicBezTo>
                  <a:cubicBezTo>
                    <a:pt x="57" y="309"/>
                    <a:pt x="57" y="394"/>
                    <a:pt x="57" y="487"/>
                  </a:cubicBezTo>
                  <a:cubicBezTo>
                    <a:pt x="57" y="590"/>
                    <a:pt x="48" y="702"/>
                    <a:pt x="38" y="815"/>
                  </a:cubicBezTo>
                  <a:cubicBezTo>
                    <a:pt x="38" y="861"/>
                    <a:pt x="29" y="1095"/>
                    <a:pt x="1" y="1114"/>
                  </a:cubicBezTo>
                  <a:cubicBezTo>
                    <a:pt x="216" y="974"/>
                    <a:pt x="375" y="749"/>
                    <a:pt x="478" y="487"/>
                  </a:cubicBezTo>
                  <a:cubicBezTo>
                    <a:pt x="515" y="403"/>
                    <a:pt x="543" y="300"/>
                    <a:pt x="525" y="206"/>
                  </a:cubicBezTo>
                  <a:cubicBezTo>
                    <a:pt x="515" y="113"/>
                    <a:pt x="459" y="19"/>
                    <a:pt x="375" y="0"/>
                  </a:cubicBezTo>
                  <a:close/>
                </a:path>
              </a:pathLst>
            </a:custGeom>
            <a:solidFill>
              <a:srgbClr val="737373"/>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49" name="Google Shape;249;p30"/>
            <p:cNvSpPr/>
            <p:nvPr/>
          </p:nvSpPr>
          <p:spPr>
            <a:xfrm>
              <a:off x="7277325" y="2232097"/>
              <a:ext cx="30078" cy="101976"/>
            </a:xfrm>
            <a:custGeom>
              <a:avLst/>
              <a:gdLst/>
              <a:ahLst/>
              <a:cxnLst/>
              <a:rect l="l" t="t" r="r" b="b"/>
              <a:pathLst>
                <a:path w="497" h="1685" extrusionOk="0">
                  <a:moveTo>
                    <a:pt x="254" y="0"/>
                  </a:moveTo>
                  <a:cubicBezTo>
                    <a:pt x="140" y="0"/>
                    <a:pt x="52" y="192"/>
                    <a:pt x="19" y="370"/>
                  </a:cubicBezTo>
                  <a:cubicBezTo>
                    <a:pt x="0" y="586"/>
                    <a:pt x="66" y="969"/>
                    <a:pt x="66" y="1213"/>
                  </a:cubicBezTo>
                  <a:cubicBezTo>
                    <a:pt x="66" y="1447"/>
                    <a:pt x="19" y="1521"/>
                    <a:pt x="57" y="1634"/>
                  </a:cubicBezTo>
                  <a:cubicBezTo>
                    <a:pt x="67" y="1668"/>
                    <a:pt x="80" y="1685"/>
                    <a:pt x="96" y="1685"/>
                  </a:cubicBezTo>
                  <a:cubicBezTo>
                    <a:pt x="137" y="1685"/>
                    <a:pt x="199" y="1578"/>
                    <a:pt x="300" y="1390"/>
                  </a:cubicBezTo>
                  <a:cubicBezTo>
                    <a:pt x="431" y="1119"/>
                    <a:pt x="431" y="745"/>
                    <a:pt x="468" y="651"/>
                  </a:cubicBezTo>
                  <a:cubicBezTo>
                    <a:pt x="496" y="567"/>
                    <a:pt x="496" y="473"/>
                    <a:pt x="496" y="380"/>
                  </a:cubicBezTo>
                  <a:cubicBezTo>
                    <a:pt x="496" y="286"/>
                    <a:pt x="450" y="108"/>
                    <a:pt x="309" y="15"/>
                  </a:cubicBezTo>
                  <a:cubicBezTo>
                    <a:pt x="290" y="5"/>
                    <a:pt x="272" y="0"/>
                    <a:pt x="254" y="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50" name="Google Shape;250;p30"/>
            <p:cNvSpPr/>
            <p:nvPr/>
          </p:nvSpPr>
          <p:spPr>
            <a:xfrm>
              <a:off x="7129536" y="2168914"/>
              <a:ext cx="159712" cy="12588"/>
            </a:xfrm>
            <a:custGeom>
              <a:avLst/>
              <a:gdLst/>
              <a:ahLst/>
              <a:cxnLst/>
              <a:rect l="l" t="t" r="r" b="b"/>
              <a:pathLst>
                <a:path w="2639" h="208" extrusionOk="0">
                  <a:moveTo>
                    <a:pt x="2309" y="0"/>
                  </a:moveTo>
                  <a:cubicBezTo>
                    <a:pt x="2197" y="0"/>
                    <a:pt x="2084" y="11"/>
                    <a:pt x="1984" y="11"/>
                  </a:cubicBezTo>
                  <a:cubicBezTo>
                    <a:pt x="1759" y="11"/>
                    <a:pt x="1525" y="20"/>
                    <a:pt x="1301" y="39"/>
                  </a:cubicBezTo>
                  <a:cubicBezTo>
                    <a:pt x="870" y="58"/>
                    <a:pt x="449" y="95"/>
                    <a:pt x="28" y="179"/>
                  </a:cubicBezTo>
                  <a:cubicBezTo>
                    <a:pt x="0" y="179"/>
                    <a:pt x="19" y="207"/>
                    <a:pt x="28" y="207"/>
                  </a:cubicBezTo>
                  <a:cubicBezTo>
                    <a:pt x="459" y="189"/>
                    <a:pt x="898" y="142"/>
                    <a:pt x="1329" y="132"/>
                  </a:cubicBezTo>
                  <a:cubicBezTo>
                    <a:pt x="1544" y="114"/>
                    <a:pt x="1759" y="114"/>
                    <a:pt x="1984" y="114"/>
                  </a:cubicBezTo>
                  <a:cubicBezTo>
                    <a:pt x="2115" y="114"/>
                    <a:pt x="2258" y="130"/>
                    <a:pt x="2395" y="130"/>
                  </a:cubicBezTo>
                  <a:cubicBezTo>
                    <a:pt x="2463" y="130"/>
                    <a:pt x="2530" y="126"/>
                    <a:pt x="2592" y="114"/>
                  </a:cubicBezTo>
                  <a:cubicBezTo>
                    <a:pt x="2639" y="114"/>
                    <a:pt x="2639" y="48"/>
                    <a:pt x="2592" y="39"/>
                  </a:cubicBezTo>
                  <a:cubicBezTo>
                    <a:pt x="2505" y="8"/>
                    <a:pt x="2407" y="0"/>
                    <a:pt x="2309" y="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51" name="Google Shape;251;p30"/>
            <p:cNvSpPr/>
            <p:nvPr/>
          </p:nvSpPr>
          <p:spPr>
            <a:xfrm>
              <a:off x="7230301" y="2188765"/>
              <a:ext cx="27234" cy="4539"/>
            </a:xfrm>
            <a:custGeom>
              <a:avLst/>
              <a:gdLst/>
              <a:ahLst/>
              <a:cxnLst/>
              <a:rect l="l" t="t" r="r" b="b"/>
              <a:pathLst>
                <a:path w="450" h="75" extrusionOk="0">
                  <a:moveTo>
                    <a:pt x="122" y="1"/>
                  </a:moveTo>
                  <a:cubicBezTo>
                    <a:pt x="85" y="1"/>
                    <a:pt x="57" y="10"/>
                    <a:pt x="29" y="10"/>
                  </a:cubicBezTo>
                  <a:cubicBezTo>
                    <a:pt x="1" y="10"/>
                    <a:pt x="1" y="48"/>
                    <a:pt x="29" y="57"/>
                  </a:cubicBezTo>
                  <a:cubicBezTo>
                    <a:pt x="57" y="57"/>
                    <a:pt x="85" y="66"/>
                    <a:pt x="122" y="66"/>
                  </a:cubicBezTo>
                  <a:lnTo>
                    <a:pt x="216" y="66"/>
                  </a:lnTo>
                  <a:cubicBezTo>
                    <a:pt x="253" y="66"/>
                    <a:pt x="295" y="75"/>
                    <a:pt x="338" y="75"/>
                  </a:cubicBezTo>
                  <a:cubicBezTo>
                    <a:pt x="360" y="75"/>
                    <a:pt x="381" y="73"/>
                    <a:pt x="403" y="66"/>
                  </a:cubicBezTo>
                  <a:cubicBezTo>
                    <a:pt x="422" y="66"/>
                    <a:pt x="431" y="57"/>
                    <a:pt x="450" y="38"/>
                  </a:cubicBezTo>
                  <a:lnTo>
                    <a:pt x="450" y="10"/>
                  </a:lnTo>
                  <a:cubicBezTo>
                    <a:pt x="431" y="10"/>
                    <a:pt x="422" y="1"/>
                    <a:pt x="403" y="1"/>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52" name="Google Shape;252;p30"/>
            <p:cNvSpPr/>
            <p:nvPr/>
          </p:nvSpPr>
          <p:spPr>
            <a:xfrm>
              <a:off x="5668946" y="3767187"/>
              <a:ext cx="1159926" cy="100766"/>
            </a:xfrm>
            <a:custGeom>
              <a:avLst/>
              <a:gdLst/>
              <a:ahLst/>
              <a:cxnLst/>
              <a:rect l="l" t="t" r="r" b="b"/>
              <a:pathLst>
                <a:path w="19166" h="1665" extrusionOk="0">
                  <a:moveTo>
                    <a:pt x="18342" y="0"/>
                  </a:moveTo>
                  <a:cubicBezTo>
                    <a:pt x="18201" y="0"/>
                    <a:pt x="15600" y="47"/>
                    <a:pt x="15132" y="47"/>
                  </a:cubicBezTo>
                  <a:cubicBezTo>
                    <a:pt x="14664" y="47"/>
                    <a:pt x="6794" y="178"/>
                    <a:pt x="6139" y="178"/>
                  </a:cubicBezTo>
                  <a:cubicBezTo>
                    <a:pt x="5698" y="172"/>
                    <a:pt x="3572" y="156"/>
                    <a:pt x="2218" y="156"/>
                  </a:cubicBezTo>
                  <a:cubicBezTo>
                    <a:pt x="1589" y="156"/>
                    <a:pt x="1127" y="160"/>
                    <a:pt x="1076" y="169"/>
                  </a:cubicBezTo>
                  <a:cubicBezTo>
                    <a:pt x="908" y="178"/>
                    <a:pt x="796" y="440"/>
                    <a:pt x="609" y="693"/>
                  </a:cubicBezTo>
                  <a:cubicBezTo>
                    <a:pt x="421" y="955"/>
                    <a:pt x="0" y="1469"/>
                    <a:pt x="66" y="1526"/>
                  </a:cubicBezTo>
                  <a:cubicBezTo>
                    <a:pt x="159" y="1591"/>
                    <a:pt x="1189" y="1591"/>
                    <a:pt x="1647" y="1657"/>
                  </a:cubicBezTo>
                  <a:cubicBezTo>
                    <a:pt x="1800" y="1663"/>
                    <a:pt x="2715" y="1665"/>
                    <a:pt x="3888" y="1665"/>
                  </a:cubicBezTo>
                  <a:cubicBezTo>
                    <a:pt x="6234" y="1665"/>
                    <a:pt x="9611" y="1657"/>
                    <a:pt x="9985" y="1657"/>
                  </a:cubicBezTo>
                  <a:cubicBezTo>
                    <a:pt x="10016" y="1657"/>
                    <a:pt x="10071" y="1657"/>
                    <a:pt x="10146" y="1657"/>
                  </a:cubicBezTo>
                  <a:cubicBezTo>
                    <a:pt x="11393" y="1657"/>
                    <a:pt x="18295" y="1586"/>
                    <a:pt x="18604" y="1497"/>
                  </a:cubicBezTo>
                  <a:cubicBezTo>
                    <a:pt x="18931" y="1404"/>
                    <a:pt x="18978" y="1479"/>
                    <a:pt x="19072" y="1385"/>
                  </a:cubicBezTo>
                  <a:cubicBezTo>
                    <a:pt x="19165" y="1292"/>
                    <a:pt x="18482" y="0"/>
                    <a:pt x="18342" y="0"/>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53" name="Google Shape;253;p30"/>
            <p:cNvSpPr/>
            <p:nvPr/>
          </p:nvSpPr>
          <p:spPr>
            <a:xfrm>
              <a:off x="5599832" y="3833033"/>
              <a:ext cx="1305477" cy="341938"/>
            </a:xfrm>
            <a:custGeom>
              <a:avLst/>
              <a:gdLst/>
              <a:ahLst/>
              <a:cxnLst/>
              <a:rect l="l" t="t" r="r" b="b"/>
              <a:pathLst>
                <a:path w="21571" h="5650" extrusionOk="0">
                  <a:moveTo>
                    <a:pt x="21111" y="1"/>
                  </a:moveTo>
                  <a:cubicBezTo>
                    <a:pt x="20617" y="1"/>
                    <a:pt x="19141" y="61"/>
                    <a:pt x="18529" y="101"/>
                  </a:cubicBezTo>
                  <a:cubicBezTo>
                    <a:pt x="17818" y="147"/>
                    <a:pt x="10612" y="166"/>
                    <a:pt x="9770" y="260"/>
                  </a:cubicBezTo>
                  <a:cubicBezTo>
                    <a:pt x="9493" y="291"/>
                    <a:pt x="8486" y="301"/>
                    <a:pt x="7254" y="301"/>
                  </a:cubicBezTo>
                  <a:cubicBezTo>
                    <a:pt x="4789" y="301"/>
                    <a:pt x="1420" y="260"/>
                    <a:pt x="1170" y="260"/>
                  </a:cubicBezTo>
                  <a:cubicBezTo>
                    <a:pt x="882" y="260"/>
                    <a:pt x="667" y="232"/>
                    <a:pt x="518" y="232"/>
                  </a:cubicBezTo>
                  <a:cubicBezTo>
                    <a:pt x="474" y="232"/>
                    <a:pt x="435" y="235"/>
                    <a:pt x="403" y="241"/>
                  </a:cubicBezTo>
                  <a:cubicBezTo>
                    <a:pt x="263" y="260"/>
                    <a:pt x="263" y="353"/>
                    <a:pt x="188" y="540"/>
                  </a:cubicBezTo>
                  <a:cubicBezTo>
                    <a:pt x="122" y="728"/>
                    <a:pt x="29" y="2861"/>
                    <a:pt x="29" y="3563"/>
                  </a:cubicBezTo>
                  <a:cubicBezTo>
                    <a:pt x="29" y="4246"/>
                    <a:pt x="1" y="4995"/>
                    <a:pt x="47" y="5163"/>
                  </a:cubicBezTo>
                  <a:cubicBezTo>
                    <a:pt x="94" y="5322"/>
                    <a:pt x="141" y="5453"/>
                    <a:pt x="590" y="5491"/>
                  </a:cubicBezTo>
                  <a:cubicBezTo>
                    <a:pt x="897" y="5508"/>
                    <a:pt x="3352" y="5633"/>
                    <a:pt x="4814" y="5633"/>
                  </a:cubicBezTo>
                  <a:cubicBezTo>
                    <a:pt x="4911" y="5633"/>
                    <a:pt x="5004" y="5632"/>
                    <a:pt x="5091" y="5631"/>
                  </a:cubicBezTo>
                  <a:cubicBezTo>
                    <a:pt x="5417" y="5625"/>
                    <a:pt x="6031" y="5622"/>
                    <a:pt x="6789" y="5622"/>
                  </a:cubicBezTo>
                  <a:cubicBezTo>
                    <a:pt x="9316" y="5622"/>
                    <a:pt x="13446" y="5650"/>
                    <a:pt x="13878" y="5650"/>
                  </a:cubicBezTo>
                  <a:cubicBezTo>
                    <a:pt x="14440" y="5650"/>
                    <a:pt x="20756" y="5463"/>
                    <a:pt x="21103" y="5397"/>
                  </a:cubicBezTo>
                  <a:cubicBezTo>
                    <a:pt x="21458" y="5322"/>
                    <a:pt x="21383" y="5350"/>
                    <a:pt x="21477" y="5257"/>
                  </a:cubicBezTo>
                  <a:cubicBezTo>
                    <a:pt x="21570" y="5173"/>
                    <a:pt x="21458" y="4518"/>
                    <a:pt x="21458" y="4284"/>
                  </a:cubicBezTo>
                  <a:cubicBezTo>
                    <a:pt x="21458" y="4050"/>
                    <a:pt x="21458" y="241"/>
                    <a:pt x="21430" y="147"/>
                  </a:cubicBezTo>
                  <a:cubicBezTo>
                    <a:pt x="21411" y="54"/>
                    <a:pt x="21383" y="26"/>
                    <a:pt x="21271" y="7"/>
                  </a:cubicBezTo>
                  <a:cubicBezTo>
                    <a:pt x="21255" y="3"/>
                    <a:pt x="21199" y="1"/>
                    <a:pt x="21111" y="1"/>
                  </a:cubicBezTo>
                  <a:close/>
                </a:path>
              </a:pathLst>
            </a:custGeom>
            <a:solidFill>
              <a:srgbClr val="4C598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54" name="Google Shape;254;p30"/>
            <p:cNvSpPr/>
            <p:nvPr/>
          </p:nvSpPr>
          <p:spPr>
            <a:xfrm>
              <a:off x="5601527" y="4106401"/>
              <a:ext cx="1299243" cy="28384"/>
            </a:xfrm>
            <a:custGeom>
              <a:avLst/>
              <a:gdLst/>
              <a:ahLst/>
              <a:cxnLst/>
              <a:rect l="l" t="t" r="r" b="b"/>
              <a:pathLst>
                <a:path w="21468" h="469" extrusionOk="0">
                  <a:moveTo>
                    <a:pt x="21449" y="1"/>
                  </a:moveTo>
                  <a:cubicBezTo>
                    <a:pt x="21308" y="29"/>
                    <a:pt x="21168" y="47"/>
                    <a:pt x="21046" y="57"/>
                  </a:cubicBezTo>
                  <a:cubicBezTo>
                    <a:pt x="20682" y="103"/>
                    <a:pt x="20317" y="132"/>
                    <a:pt x="19952" y="150"/>
                  </a:cubicBezTo>
                  <a:cubicBezTo>
                    <a:pt x="19615" y="178"/>
                    <a:pt x="19268" y="188"/>
                    <a:pt x="18922" y="188"/>
                  </a:cubicBezTo>
                  <a:lnTo>
                    <a:pt x="18426" y="188"/>
                  </a:lnTo>
                  <a:cubicBezTo>
                    <a:pt x="18370" y="188"/>
                    <a:pt x="18313" y="187"/>
                    <a:pt x="18255" y="187"/>
                  </a:cubicBezTo>
                  <a:cubicBezTo>
                    <a:pt x="18140" y="187"/>
                    <a:pt x="18024" y="191"/>
                    <a:pt x="17912" y="216"/>
                  </a:cubicBezTo>
                  <a:cubicBezTo>
                    <a:pt x="17874" y="225"/>
                    <a:pt x="17874" y="272"/>
                    <a:pt x="17912" y="272"/>
                  </a:cubicBezTo>
                  <a:cubicBezTo>
                    <a:pt x="18073" y="321"/>
                    <a:pt x="18253" y="334"/>
                    <a:pt x="18433" y="334"/>
                  </a:cubicBezTo>
                  <a:cubicBezTo>
                    <a:pt x="18597" y="334"/>
                    <a:pt x="18761" y="323"/>
                    <a:pt x="18913" y="319"/>
                  </a:cubicBezTo>
                  <a:cubicBezTo>
                    <a:pt x="19268" y="319"/>
                    <a:pt x="19615" y="309"/>
                    <a:pt x="19970" y="281"/>
                  </a:cubicBezTo>
                  <a:cubicBezTo>
                    <a:pt x="20298" y="263"/>
                    <a:pt x="20625" y="235"/>
                    <a:pt x="20953" y="197"/>
                  </a:cubicBezTo>
                  <a:cubicBezTo>
                    <a:pt x="21121" y="178"/>
                    <a:pt x="21290" y="169"/>
                    <a:pt x="21468" y="141"/>
                  </a:cubicBezTo>
                  <a:cubicBezTo>
                    <a:pt x="21468" y="103"/>
                    <a:pt x="21468" y="47"/>
                    <a:pt x="21449" y="1"/>
                  </a:cubicBezTo>
                  <a:close/>
                  <a:moveTo>
                    <a:pt x="1" y="150"/>
                  </a:moveTo>
                  <a:lnTo>
                    <a:pt x="1" y="291"/>
                  </a:lnTo>
                  <a:cubicBezTo>
                    <a:pt x="422" y="319"/>
                    <a:pt x="834" y="328"/>
                    <a:pt x="1255" y="347"/>
                  </a:cubicBezTo>
                  <a:cubicBezTo>
                    <a:pt x="1788" y="375"/>
                    <a:pt x="2331" y="384"/>
                    <a:pt x="2864" y="403"/>
                  </a:cubicBezTo>
                  <a:cubicBezTo>
                    <a:pt x="3950" y="422"/>
                    <a:pt x="5045" y="450"/>
                    <a:pt x="6130" y="459"/>
                  </a:cubicBezTo>
                  <a:cubicBezTo>
                    <a:pt x="6860" y="465"/>
                    <a:pt x="7588" y="468"/>
                    <a:pt x="8315" y="468"/>
                  </a:cubicBezTo>
                  <a:cubicBezTo>
                    <a:pt x="9769" y="468"/>
                    <a:pt x="11221" y="456"/>
                    <a:pt x="12681" y="431"/>
                  </a:cubicBezTo>
                  <a:cubicBezTo>
                    <a:pt x="13906" y="412"/>
                    <a:pt x="15132" y="384"/>
                    <a:pt x="16349" y="347"/>
                  </a:cubicBezTo>
                  <a:cubicBezTo>
                    <a:pt x="16455" y="320"/>
                    <a:pt x="16461" y="168"/>
                    <a:pt x="16366" y="168"/>
                  </a:cubicBezTo>
                  <a:cubicBezTo>
                    <a:pt x="16360" y="168"/>
                    <a:pt x="16355" y="168"/>
                    <a:pt x="16349" y="169"/>
                  </a:cubicBezTo>
                  <a:cubicBezTo>
                    <a:pt x="14178" y="225"/>
                    <a:pt x="12016" y="263"/>
                    <a:pt x="9836" y="272"/>
                  </a:cubicBezTo>
                  <a:cubicBezTo>
                    <a:pt x="7646" y="272"/>
                    <a:pt x="5475" y="263"/>
                    <a:pt x="3285" y="216"/>
                  </a:cubicBezTo>
                  <a:cubicBezTo>
                    <a:pt x="2677" y="197"/>
                    <a:pt x="2069" y="178"/>
                    <a:pt x="1461" y="178"/>
                  </a:cubicBezTo>
                  <a:cubicBezTo>
                    <a:pt x="974" y="169"/>
                    <a:pt x="487" y="150"/>
                    <a:pt x="1" y="150"/>
                  </a:cubicBezTo>
                  <a:close/>
                </a:path>
              </a:pathLst>
            </a:custGeom>
            <a:solidFill>
              <a:srgbClr val="00000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55" name="Google Shape;255;p30"/>
            <p:cNvSpPr/>
            <p:nvPr/>
          </p:nvSpPr>
          <p:spPr>
            <a:xfrm>
              <a:off x="5820730" y="3987480"/>
              <a:ext cx="118982" cy="232457"/>
            </a:xfrm>
            <a:custGeom>
              <a:avLst/>
              <a:gdLst/>
              <a:ahLst/>
              <a:cxnLst/>
              <a:rect l="l" t="t" r="r" b="b"/>
              <a:pathLst>
                <a:path w="1966" h="3841" extrusionOk="0">
                  <a:moveTo>
                    <a:pt x="1179" y="0"/>
                  </a:moveTo>
                  <a:cubicBezTo>
                    <a:pt x="1151" y="0"/>
                    <a:pt x="1133" y="10"/>
                    <a:pt x="1114" y="28"/>
                  </a:cubicBezTo>
                  <a:cubicBezTo>
                    <a:pt x="1104" y="28"/>
                    <a:pt x="272" y="431"/>
                    <a:pt x="84" y="1320"/>
                  </a:cubicBezTo>
                  <a:cubicBezTo>
                    <a:pt x="19" y="1675"/>
                    <a:pt x="0" y="2040"/>
                    <a:pt x="0" y="2396"/>
                  </a:cubicBezTo>
                  <a:cubicBezTo>
                    <a:pt x="10" y="2817"/>
                    <a:pt x="10" y="3229"/>
                    <a:pt x="0" y="3650"/>
                  </a:cubicBezTo>
                  <a:cubicBezTo>
                    <a:pt x="0" y="3659"/>
                    <a:pt x="10" y="3678"/>
                    <a:pt x="28" y="3678"/>
                  </a:cubicBezTo>
                  <a:lnTo>
                    <a:pt x="28" y="3697"/>
                  </a:lnTo>
                  <a:cubicBezTo>
                    <a:pt x="66" y="3744"/>
                    <a:pt x="113" y="3753"/>
                    <a:pt x="169" y="3772"/>
                  </a:cubicBezTo>
                  <a:cubicBezTo>
                    <a:pt x="225" y="3790"/>
                    <a:pt x="281" y="3800"/>
                    <a:pt x="346" y="3818"/>
                  </a:cubicBezTo>
                  <a:cubicBezTo>
                    <a:pt x="429" y="3832"/>
                    <a:pt x="521" y="3841"/>
                    <a:pt x="608" y="3841"/>
                  </a:cubicBezTo>
                  <a:cubicBezTo>
                    <a:pt x="641" y="3841"/>
                    <a:pt x="672" y="3840"/>
                    <a:pt x="702" y="3837"/>
                  </a:cubicBezTo>
                  <a:cubicBezTo>
                    <a:pt x="824" y="3828"/>
                    <a:pt x="936" y="3818"/>
                    <a:pt x="1058" y="3781"/>
                  </a:cubicBezTo>
                  <a:cubicBezTo>
                    <a:pt x="1161" y="3744"/>
                    <a:pt x="1292" y="3697"/>
                    <a:pt x="1376" y="3613"/>
                  </a:cubicBezTo>
                  <a:lnTo>
                    <a:pt x="1385" y="3603"/>
                  </a:lnTo>
                  <a:cubicBezTo>
                    <a:pt x="1395" y="3594"/>
                    <a:pt x="1395" y="3584"/>
                    <a:pt x="1395" y="3566"/>
                  </a:cubicBezTo>
                  <a:cubicBezTo>
                    <a:pt x="1366" y="3051"/>
                    <a:pt x="1310" y="2527"/>
                    <a:pt x="1404" y="2012"/>
                  </a:cubicBezTo>
                  <a:cubicBezTo>
                    <a:pt x="1441" y="1806"/>
                    <a:pt x="1507" y="1591"/>
                    <a:pt x="1600" y="1404"/>
                  </a:cubicBezTo>
                  <a:cubicBezTo>
                    <a:pt x="1647" y="1311"/>
                    <a:pt x="1694" y="1226"/>
                    <a:pt x="1759" y="1151"/>
                  </a:cubicBezTo>
                  <a:cubicBezTo>
                    <a:pt x="1816" y="1067"/>
                    <a:pt x="1881" y="992"/>
                    <a:pt x="1928" y="917"/>
                  </a:cubicBezTo>
                  <a:cubicBezTo>
                    <a:pt x="1956" y="899"/>
                    <a:pt x="1965" y="889"/>
                    <a:pt x="1965" y="871"/>
                  </a:cubicBezTo>
                  <a:cubicBezTo>
                    <a:pt x="1965" y="637"/>
                    <a:pt x="1891" y="403"/>
                    <a:pt x="1722" y="234"/>
                  </a:cubicBezTo>
                  <a:cubicBezTo>
                    <a:pt x="1638" y="150"/>
                    <a:pt x="1544" y="94"/>
                    <a:pt x="1441" y="47"/>
                  </a:cubicBezTo>
                  <a:cubicBezTo>
                    <a:pt x="1395" y="19"/>
                    <a:pt x="1338" y="10"/>
                    <a:pt x="1273" y="10"/>
                  </a:cubicBezTo>
                  <a:cubicBezTo>
                    <a:pt x="1245" y="10"/>
                    <a:pt x="1217" y="0"/>
                    <a:pt x="1179" y="0"/>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56" name="Google Shape;256;p30"/>
            <p:cNvSpPr/>
            <p:nvPr/>
          </p:nvSpPr>
          <p:spPr>
            <a:xfrm>
              <a:off x="5961137" y="3987480"/>
              <a:ext cx="119588" cy="232457"/>
            </a:xfrm>
            <a:custGeom>
              <a:avLst/>
              <a:gdLst/>
              <a:ahLst/>
              <a:cxnLst/>
              <a:rect l="l" t="t" r="r" b="b"/>
              <a:pathLst>
                <a:path w="1976" h="3841" extrusionOk="0">
                  <a:moveTo>
                    <a:pt x="1180" y="0"/>
                  </a:moveTo>
                  <a:cubicBezTo>
                    <a:pt x="1143" y="0"/>
                    <a:pt x="1133" y="10"/>
                    <a:pt x="1115" y="28"/>
                  </a:cubicBezTo>
                  <a:cubicBezTo>
                    <a:pt x="1096" y="28"/>
                    <a:pt x="188" y="571"/>
                    <a:pt x="85" y="1320"/>
                  </a:cubicBezTo>
                  <a:cubicBezTo>
                    <a:pt x="29" y="1675"/>
                    <a:pt x="1" y="2040"/>
                    <a:pt x="1" y="2396"/>
                  </a:cubicBezTo>
                  <a:cubicBezTo>
                    <a:pt x="10" y="2817"/>
                    <a:pt x="10" y="3229"/>
                    <a:pt x="1" y="3650"/>
                  </a:cubicBezTo>
                  <a:cubicBezTo>
                    <a:pt x="1" y="3659"/>
                    <a:pt x="10" y="3678"/>
                    <a:pt x="20" y="3678"/>
                  </a:cubicBezTo>
                  <a:lnTo>
                    <a:pt x="20" y="3697"/>
                  </a:lnTo>
                  <a:cubicBezTo>
                    <a:pt x="57" y="3744"/>
                    <a:pt x="104" y="3753"/>
                    <a:pt x="160" y="3772"/>
                  </a:cubicBezTo>
                  <a:cubicBezTo>
                    <a:pt x="226" y="3790"/>
                    <a:pt x="282" y="3800"/>
                    <a:pt x="338" y="3818"/>
                  </a:cubicBezTo>
                  <a:cubicBezTo>
                    <a:pt x="427" y="3832"/>
                    <a:pt x="516" y="3841"/>
                    <a:pt x="605" y="3841"/>
                  </a:cubicBezTo>
                  <a:cubicBezTo>
                    <a:pt x="638" y="3841"/>
                    <a:pt x="670" y="3840"/>
                    <a:pt x="703" y="3837"/>
                  </a:cubicBezTo>
                  <a:cubicBezTo>
                    <a:pt x="815" y="3828"/>
                    <a:pt x="937" y="3818"/>
                    <a:pt x="1049" y="3781"/>
                  </a:cubicBezTo>
                  <a:cubicBezTo>
                    <a:pt x="1161" y="3744"/>
                    <a:pt x="1283" y="3697"/>
                    <a:pt x="1367" y="3613"/>
                  </a:cubicBezTo>
                  <a:lnTo>
                    <a:pt x="1377" y="3603"/>
                  </a:lnTo>
                  <a:cubicBezTo>
                    <a:pt x="1386" y="3594"/>
                    <a:pt x="1386" y="3584"/>
                    <a:pt x="1386" y="3566"/>
                  </a:cubicBezTo>
                  <a:cubicBezTo>
                    <a:pt x="1367" y="3051"/>
                    <a:pt x="1311" y="2527"/>
                    <a:pt x="1405" y="2012"/>
                  </a:cubicBezTo>
                  <a:cubicBezTo>
                    <a:pt x="1433" y="1806"/>
                    <a:pt x="1508" y="1591"/>
                    <a:pt x="1601" y="1404"/>
                  </a:cubicBezTo>
                  <a:cubicBezTo>
                    <a:pt x="1648" y="1311"/>
                    <a:pt x="1695" y="1226"/>
                    <a:pt x="1751" y="1151"/>
                  </a:cubicBezTo>
                  <a:cubicBezTo>
                    <a:pt x="1807" y="1067"/>
                    <a:pt x="1882" y="992"/>
                    <a:pt x="1929" y="917"/>
                  </a:cubicBezTo>
                  <a:cubicBezTo>
                    <a:pt x="1947" y="899"/>
                    <a:pt x="1966" y="889"/>
                    <a:pt x="1966" y="871"/>
                  </a:cubicBezTo>
                  <a:cubicBezTo>
                    <a:pt x="1975" y="637"/>
                    <a:pt x="1882" y="403"/>
                    <a:pt x="1723" y="234"/>
                  </a:cubicBezTo>
                  <a:cubicBezTo>
                    <a:pt x="1639" y="150"/>
                    <a:pt x="1545" y="94"/>
                    <a:pt x="1433" y="47"/>
                  </a:cubicBezTo>
                  <a:cubicBezTo>
                    <a:pt x="1386" y="19"/>
                    <a:pt x="1330" y="10"/>
                    <a:pt x="1274" y="10"/>
                  </a:cubicBezTo>
                  <a:cubicBezTo>
                    <a:pt x="1236" y="10"/>
                    <a:pt x="1217" y="0"/>
                    <a:pt x="1180" y="0"/>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57" name="Google Shape;257;p30"/>
            <p:cNvSpPr/>
            <p:nvPr/>
          </p:nvSpPr>
          <p:spPr>
            <a:xfrm>
              <a:off x="5728982" y="3843079"/>
              <a:ext cx="576029" cy="10288"/>
            </a:xfrm>
            <a:custGeom>
              <a:avLst/>
              <a:gdLst/>
              <a:ahLst/>
              <a:cxnLst/>
              <a:rect l="l" t="t" r="r" b="b"/>
              <a:pathLst>
                <a:path w="9518" h="170" extrusionOk="0">
                  <a:moveTo>
                    <a:pt x="9452" y="0"/>
                  </a:moveTo>
                  <a:cubicBezTo>
                    <a:pt x="6991" y="10"/>
                    <a:pt x="4529" y="38"/>
                    <a:pt x="2068" y="47"/>
                  </a:cubicBezTo>
                  <a:cubicBezTo>
                    <a:pt x="1731" y="47"/>
                    <a:pt x="1395" y="47"/>
                    <a:pt x="1048" y="56"/>
                  </a:cubicBezTo>
                  <a:cubicBezTo>
                    <a:pt x="952" y="56"/>
                    <a:pt x="855" y="56"/>
                    <a:pt x="758" y="56"/>
                  </a:cubicBezTo>
                  <a:cubicBezTo>
                    <a:pt x="514" y="56"/>
                    <a:pt x="266" y="60"/>
                    <a:pt x="19" y="94"/>
                  </a:cubicBezTo>
                  <a:cubicBezTo>
                    <a:pt x="0" y="94"/>
                    <a:pt x="10" y="141"/>
                    <a:pt x="38" y="141"/>
                  </a:cubicBezTo>
                  <a:cubicBezTo>
                    <a:pt x="237" y="165"/>
                    <a:pt x="445" y="170"/>
                    <a:pt x="656" y="170"/>
                  </a:cubicBezTo>
                  <a:cubicBezTo>
                    <a:pt x="761" y="170"/>
                    <a:pt x="867" y="169"/>
                    <a:pt x="973" y="169"/>
                  </a:cubicBezTo>
                  <a:cubicBezTo>
                    <a:pt x="1273" y="169"/>
                    <a:pt x="1563" y="169"/>
                    <a:pt x="1872" y="150"/>
                  </a:cubicBezTo>
                  <a:cubicBezTo>
                    <a:pt x="2480" y="150"/>
                    <a:pt x="3088" y="141"/>
                    <a:pt x="3697" y="141"/>
                  </a:cubicBezTo>
                  <a:cubicBezTo>
                    <a:pt x="4913" y="131"/>
                    <a:pt x="6139" y="131"/>
                    <a:pt x="7355" y="112"/>
                  </a:cubicBezTo>
                  <a:cubicBezTo>
                    <a:pt x="8057" y="112"/>
                    <a:pt x="8759" y="103"/>
                    <a:pt x="9461" y="103"/>
                  </a:cubicBezTo>
                  <a:cubicBezTo>
                    <a:pt x="9517" y="103"/>
                    <a:pt x="9517" y="0"/>
                    <a:pt x="9452"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58" name="Google Shape;258;p30"/>
            <p:cNvSpPr/>
            <p:nvPr/>
          </p:nvSpPr>
          <p:spPr>
            <a:xfrm>
              <a:off x="6348525" y="3836845"/>
              <a:ext cx="208491" cy="12709"/>
            </a:xfrm>
            <a:custGeom>
              <a:avLst/>
              <a:gdLst/>
              <a:ahLst/>
              <a:cxnLst/>
              <a:rect l="l" t="t" r="r" b="b"/>
              <a:pathLst>
                <a:path w="3445" h="210" extrusionOk="0">
                  <a:moveTo>
                    <a:pt x="3379" y="0"/>
                  </a:moveTo>
                  <a:cubicBezTo>
                    <a:pt x="2817" y="10"/>
                    <a:pt x="2256" y="19"/>
                    <a:pt x="1685" y="47"/>
                  </a:cubicBezTo>
                  <a:lnTo>
                    <a:pt x="852" y="66"/>
                  </a:lnTo>
                  <a:cubicBezTo>
                    <a:pt x="712" y="66"/>
                    <a:pt x="572" y="84"/>
                    <a:pt x="431" y="84"/>
                  </a:cubicBezTo>
                  <a:cubicBezTo>
                    <a:pt x="373" y="84"/>
                    <a:pt x="313" y="81"/>
                    <a:pt x="253" y="81"/>
                  </a:cubicBezTo>
                  <a:cubicBezTo>
                    <a:pt x="177" y="81"/>
                    <a:pt x="102" y="87"/>
                    <a:pt x="29" y="113"/>
                  </a:cubicBezTo>
                  <a:cubicBezTo>
                    <a:pt x="1" y="131"/>
                    <a:pt x="1" y="178"/>
                    <a:pt x="29" y="187"/>
                  </a:cubicBezTo>
                  <a:cubicBezTo>
                    <a:pt x="84" y="204"/>
                    <a:pt x="141" y="210"/>
                    <a:pt x="197" y="210"/>
                  </a:cubicBezTo>
                  <a:cubicBezTo>
                    <a:pt x="265" y="210"/>
                    <a:pt x="332" y="202"/>
                    <a:pt x="394" y="197"/>
                  </a:cubicBezTo>
                  <a:cubicBezTo>
                    <a:pt x="534" y="197"/>
                    <a:pt x="674" y="187"/>
                    <a:pt x="815" y="187"/>
                  </a:cubicBezTo>
                  <a:lnTo>
                    <a:pt x="1685" y="159"/>
                  </a:lnTo>
                  <a:cubicBezTo>
                    <a:pt x="2247" y="150"/>
                    <a:pt x="2808" y="131"/>
                    <a:pt x="3379" y="113"/>
                  </a:cubicBezTo>
                  <a:cubicBezTo>
                    <a:pt x="3444" y="103"/>
                    <a:pt x="3444" y="0"/>
                    <a:pt x="3379"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59" name="Google Shape;259;p30"/>
            <p:cNvSpPr/>
            <p:nvPr/>
          </p:nvSpPr>
          <p:spPr>
            <a:xfrm>
              <a:off x="5676269" y="2053321"/>
              <a:ext cx="1154843" cy="98163"/>
            </a:xfrm>
            <a:custGeom>
              <a:avLst/>
              <a:gdLst/>
              <a:ahLst/>
              <a:cxnLst/>
              <a:rect l="l" t="t" r="r" b="b"/>
              <a:pathLst>
                <a:path w="19082" h="1622" extrusionOk="0">
                  <a:moveTo>
                    <a:pt x="8473" y="0"/>
                  </a:moveTo>
                  <a:cubicBezTo>
                    <a:pt x="6469" y="0"/>
                    <a:pt x="841" y="26"/>
                    <a:pt x="562" y="105"/>
                  </a:cubicBezTo>
                  <a:cubicBezTo>
                    <a:pt x="235" y="199"/>
                    <a:pt x="188" y="133"/>
                    <a:pt x="95" y="227"/>
                  </a:cubicBezTo>
                  <a:cubicBezTo>
                    <a:pt x="1" y="321"/>
                    <a:pt x="684" y="1621"/>
                    <a:pt x="824" y="1621"/>
                  </a:cubicBezTo>
                  <a:cubicBezTo>
                    <a:pt x="965" y="1621"/>
                    <a:pt x="3548" y="1584"/>
                    <a:pt x="4015" y="1584"/>
                  </a:cubicBezTo>
                  <a:cubicBezTo>
                    <a:pt x="4461" y="1584"/>
                    <a:pt x="11595" y="1499"/>
                    <a:pt x="12823" y="1499"/>
                  </a:cubicBezTo>
                  <a:cubicBezTo>
                    <a:pt x="12885" y="1499"/>
                    <a:pt x="12931" y="1499"/>
                    <a:pt x="12962" y="1500"/>
                  </a:cubicBezTo>
                  <a:cubicBezTo>
                    <a:pt x="13523" y="1500"/>
                    <a:pt x="16711" y="1541"/>
                    <a:pt x="17710" y="1541"/>
                  </a:cubicBezTo>
                  <a:cubicBezTo>
                    <a:pt x="17877" y="1541"/>
                    <a:pt x="17983" y="1540"/>
                    <a:pt x="18005" y="1537"/>
                  </a:cubicBezTo>
                  <a:cubicBezTo>
                    <a:pt x="18174" y="1528"/>
                    <a:pt x="18286" y="1266"/>
                    <a:pt x="18473" y="1013"/>
                  </a:cubicBezTo>
                  <a:cubicBezTo>
                    <a:pt x="18660" y="760"/>
                    <a:pt x="19082" y="236"/>
                    <a:pt x="19016" y="180"/>
                  </a:cubicBezTo>
                  <a:cubicBezTo>
                    <a:pt x="18922" y="105"/>
                    <a:pt x="17902" y="96"/>
                    <a:pt x="17435" y="59"/>
                  </a:cubicBezTo>
                  <a:cubicBezTo>
                    <a:pt x="16976" y="30"/>
                    <a:pt x="9686" y="12"/>
                    <a:pt x="9144" y="2"/>
                  </a:cubicBezTo>
                  <a:cubicBezTo>
                    <a:pt x="9062" y="1"/>
                    <a:pt x="8822" y="0"/>
                    <a:pt x="8473" y="0"/>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60" name="Google Shape;260;p30"/>
            <p:cNvSpPr/>
            <p:nvPr/>
          </p:nvSpPr>
          <p:spPr>
            <a:xfrm>
              <a:off x="5602677" y="1743580"/>
              <a:ext cx="1298093" cy="341454"/>
            </a:xfrm>
            <a:custGeom>
              <a:avLst/>
              <a:gdLst/>
              <a:ahLst/>
              <a:cxnLst/>
              <a:rect l="l" t="t" r="r" b="b"/>
              <a:pathLst>
                <a:path w="21449" h="5642" extrusionOk="0">
                  <a:moveTo>
                    <a:pt x="7511" y="0"/>
                  </a:moveTo>
                  <a:cubicBezTo>
                    <a:pt x="6395" y="0"/>
                    <a:pt x="803" y="137"/>
                    <a:pt x="468" y="208"/>
                  </a:cubicBezTo>
                  <a:cubicBezTo>
                    <a:pt x="122" y="282"/>
                    <a:pt x="188" y="254"/>
                    <a:pt x="94" y="348"/>
                  </a:cubicBezTo>
                  <a:cubicBezTo>
                    <a:pt x="0" y="441"/>
                    <a:pt x="113" y="1097"/>
                    <a:pt x="113" y="1330"/>
                  </a:cubicBezTo>
                  <a:cubicBezTo>
                    <a:pt x="113" y="1564"/>
                    <a:pt x="85" y="5401"/>
                    <a:pt x="113" y="5495"/>
                  </a:cubicBezTo>
                  <a:cubicBezTo>
                    <a:pt x="131" y="5588"/>
                    <a:pt x="160" y="5616"/>
                    <a:pt x="272" y="5635"/>
                  </a:cubicBezTo>
                  <a:cubicBezTo>
                    <a:pt x="292" y="5640"/>
                    <a:pt x="362" y="5642"/>
                    <a:pt x="466" y="5642"/>
                  </a:cubicBezTo>
                  <a:cubicBezTo>
                    <a:pt x="991" y="5642"/>
                    <a:pt x="2402" y="5590"/>
                    <a:pt x="2995" y="5551"/>
                  </a:cubicBezTo>
                  <a:cubicBezTo>
                    <a:pt x="3716" y="5504"/>
                    <a:pt x="10884" y="5532"/>
                    <a:pt x="11716" y="5439"/>
                  </a:cubicBezTo>
                  <a:cubicBezTo>
                    <a:pt x="11922" y="5415"/>
                    <a:pt x="12537" y="5406"/>
                    <a:pt x="13349" y="5406"/>
                  </a:cubicBezTo>
                  <a:cubicBezTo>
                    <a:pt x="15784" y="5406"/>
                    <a:pt x="19993" y="5485"/>
                    <a:pt x="20260" y="5485"/>
                  </a:cubicBezTo>
                  <a:cubicBezTo>
                    <a:pt x="20541" y="5485"/>
                    <a:pt x="20761" y="5513"/>
                    <a:pt x="20911" y="5513"/>
                  </a:cubicBezTo>
                  <a:cubicBezTo>
                    <a:pt x="20956" y="5513"/>
                    <a:pt x="20995" y="5511"/>
                    <a:pt x="21027" y="5504"/>
                  </a:cubicBezTo>
                  <a:cubicBezTo>
                    <a:pt x="21168" y="5485"/>
                    <a:pt x="21168" y="5392"/>
                    <a:pt x="21233" y="5205"/>
                  </a:cubicBezTo>
                  <a:cubicBezTo>
                    <a:pt x="21308" y="5017"/>
                    <a:pt x="21411" y="2865"/>
                    <a:pt x="21411" y="2163"/>
                  </a:cubicBezTo>
                  <a:cubicBezTo>
                    <a:pt x="21420" y="1461"/>
                    <a:pt x="21449" y="713"/>
                    <a:pt x="21402" y="544"/>
                  </a:cubicBezTo>
                  <a:cubicBezTo>
                    <a:pt x="21355" y="385"/>
                    <a:pt x="21318" y="254"/>
                    <a:pt x="20868" y="217"/>
                  </a:cubicBezTo>
                  <a:cubicBezTo>
                    <a:pt x="20575" y="192"/>
                    <a:pt x="18345" y="62"/>
                    <a:pt x="16881" y="62"/>
                  </a:cubicBezTo>
                  <a:cubicBezTo>
                    <a:pt x="16710" y="62"/>
                    <a:pt x="16550" y="63"/>
                    <a:pt x="16405" y="67"/>
                  </a:cubicBezTo>
                  <a:cubicBezTo>
                    <a:pt x="16263" y="69"/>
                    <a:pt x="16068" y="70"/>
                    <a:pt x="15832" y="70"/>
                  </a:cubicBezTo>
                  <a:cubicBezTo>
                    <a:pt x="13699" y="70"/>
                    <a:pt x="8161" y="2"/>
                    <a:pt x="7665" y="2"/>
                  </a:cubicBezTo>
                  <a:cubicBezTo>
                    <a:pt x="7632" y="1"/>
                    <a:pt x="7580" y="0"/>
                    <a:pt x="7511" y="0"/>
                  </a:cubicBezTo>
                  <a:close/>
                </a:path>
              </a:pathLst>
            </a:custGeom>
            <a:solidFill>
              <a:srgbClr val="4C598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61" name="Google Shape;261;p30"/>
            <p:cNvSpPr/>
            <p:nvPr/>
          </p:nvSpPr>
          <p:spPr>
            <a:xfrm>
              <a:off x="6739303" y="1815598"/>
              <a:ext cx="42546" cy="126366"/>
            </a:xfrm>
            <a:custGeom>
              <a:avLst/>
              <a:gdLst/>
              <a:ahLst/>
              <a:cxnLst/>
              <a:rect l="l" t="t" r="r" b="b"/>
              <a:pathLst>
                <a:path w="703" h="2088" extrusionOk="0">
                  <a:moveTo>
                    <a:pt x="347" y="0"/>
                  </a:moveTo>
                  <a:cubicBezTo>
                    <a:pt x="169" y="9"/>
                    <a:pt x="29" y="140"/>
                    <a:pt x="29" y="318"/>
                  </a:cubicBezTo>
                  <a:cubicBezTo>
                    <a:pt x="29" y="337"/>
                    <a:pt x="29" y="1011"/>
                    <a:pt x="20" y="1011"/>
                  </a:cubicBezTo>
                  <a:cubicBezTo>
                    <a:pt x="20" y="1011"/>
                    <a:pt x="19" y="1011"/>
                    <a:pt x="19" y="1011"/>
                  </a:cubicBezTo>
                  <a:cubicBezTo>
                    <a:pt x="19" y="1010"/>
                    <a:pt x="19" y="1009"/>
                    <a:pt x="19" y="1009"/>
                  </a:cubicBezTo>
                  <a:cubicBezTo>
                    <a:pt x="19" y="1009"/>
                    <a:pt x="10" y="1339"/>
                    <a:pt x="10" y="1366"/>
                  </a:cubicBezTo>
                  <a:lnTo>
                    <a:pt x="10" y="1694"/>
                  </a:lnTo>
                  <a:lnTo>
                    <a:pt x="10" y="1741"/>
                  </a:lnTo>
                  <a:cubicBezTo>
                    <a:pt x="1" y="1914"/>
                    <a:pt x="161" y="2087"/>
                    <a:pt x="333" y="2087"/>
                  </a:cubicBezTo>
                  <a:cubicBezTo>
                    <a:pt x="338" y="2087"/>
                    <a:pt x="342" y="2087"/>
                    <a:pt x="347" y="2087"/>
                  </a:cubicBezTo>
                  <a:cubicBezTo>
                    <a:pt x="525" y="2068"/>
                    <a:pt x="702" y="1928"/>
                    <a:pt x="684" y="1741"/>
                  </a:cubicBezTo>
                  <a:lnTo>
                    <a:pt x="684" y="1685"/>
                  </a:lnTo>
                  <a:cubicBezTo>
                    <a:pt x="683" y="1686"/>
                    <a:pt x="683" y="1687"/>
                    <a:pt x="682" y="1687"/>
                  </a:cubicBezTo>
                  <a:cubicBezTo>
                    <a:pt x="674" y="1687"/>
                    <a:pt x="675" y="1486"/>
                    <a:pt x="684" y="1451"/>
                  </a:cubicBezTo>
                  <a:cubicBezTo>
                    <a:pt x="684" y="1405"/>
                    <a:pt x="684" y="1029"/>
                    <a:pt x="675" y="1029"/>
                  </a:cubicBezTo>
                  <a:cubicBezTo>
                    <a:pt x="675" y="1029"/>
                    <a:pt x="675" y="1029"/>
                    <a:pt x="674" y="1029"/>
                  </a:cubicBezTo>
                  <a:cubicBezTo>
                    <a:pt x="674" y="1030"/>
                    <a:pt x="674" y="1030"/>
                    <a:pt x="674" y="1030"/>
                  </a:cubicBezTo>
                  <a:cubicBezTo>
                    <a:pt x="665" y="1030"/>
                    <a:pt x="674" y="467"/>
                    <a:pt x="665" y="412"/>
                  </a:cubicBezTo>
                  <a:cubicBezTo>
                    <a:pt x="665" y="384"/>
                    <a:pt x="674" y="365"/>
                    <a:pt x="665" y="328"/>
                  </a:cubicBezTo>
                  <a:cubicBezTo>
                    <a:pt x="665" y="169"/>
                    <a:pt x="525" y="0"/>
                    <a:pt x="347" y="0"/>
                  </a:cubicBezTo>
                  <a:close/>
                </a:path>
              </a:pathLst>
            </a:custGeom>
            <a:solidFill>
              <a:srgbClr val="D66EC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62" name="Google Shape;262;p30"/>
            <p:cNvSpPr/>
            <p:nvPr/>
          </p:nvSpPr>
          <p:spPr>
            <a:xfrm>
              <a:off x="6649249" y="1815598"/>
              <a:ext cx="42546" cy="126366"/>
            </a:xfrm>
            <a:custGeom>
              <a:avLst/>
              <a:gdLst/>
              <a:ahLst/>
              <a:cxnLst/>
              <a:rect l="l" t="t" r="r" b="b"/>
              <a:pathLst>
                <a:path w="703" h="2088" extrusionOk="0">
                  <a:moveTo>
                    <a:pt x="347" y="0"/>
                  </a:moveTo>
                  <a:cubicBezTo>
                    <a:pt x="178" y="9"/>
                    <a:pt x="38" y="140"/>
                    <a:pt x="38" y="318"/>
                  </a:cubicBezTo>
                  <a:cubicBezTo>
                    <a:pt x="38" y="337"/>
                    <a:pt x="38" y="1011"/>
                    <a:pt x="20" y="1011"/>
                  </a:cubicBezTo>
                  <a:cubicBezTo>
                    <a:pt x="20" y="1011"/>
                    <a:pt x="20" y="1011"/>
                    <a:pt x="19" y="1011"/>
                  </a:cubicBezTo>
                  <a:cubicBezTo>
                    <a:pt x="19" y="1010"/>
                    <a:pt x="19" y="1009"/>
                    <a:pt x="19" y="1009"/>
                  </a:cubicBezTo>
                  <a:cubicBezTo>
                    <a:pt x="19" y="1009"/>
                    <a:pt x="10" y="1339"/>
                    <a:pt x="10" y="1366"/>
                  </a:cubicBezTo>
                  <a:lnTo>
                    <a:pt x="10" y="1694"/>
                  </a:lnTo>
                  <a:lnTo>
                    <a:pt x="10" y="1741"/>
                  </a:lnTo>
                  <a:cubicBezTo>
                    <a:pt x="1" y="1914"/>
                    <a:pt x="170" y="2087"/>
                    <a:pt x="334" y="2087"/>
                  </a:cubicBezTo>
                  <a:cubicBezTo>
                    <a:pt x="338" y="2087"/>
                    <a:pt x="343" y="2087"/>
                    <a:pt x="347" y="2087"/>
                  </a:cubicBezTo>
                  <a:cubicBezTo>
                    <a:pt x="525" y="2068"/>
                    <a:pt x="703" y="1928"/>
                    <a:pt x="693" y="1741"/>
                  </a:cubicBezTo>
                  <a:lnTo>
                    <a:pt x="693" y="1685"/>
                  </a:lnTo>
                  <a:lnTo>
                    <a:pt x="693" y="1451"/>
                  </a:lnTo>
                  <a:cubicBezTo>
                    <a:pt x="693" y="1405"/>
                    <a:pt x="693" y="1029"/>
                    <a:pt x="676" y="1029"/>
                  </a:cubicBezTo>
                  <a:cubicBezTo>
                    <a:pt x="675" y="1029"/>
                    <a:pt x="675" y="1029"/>
                    <a:pt x="674" y="1029"/>
                  </a:cubicBezTo>
                  <a:cubicBezTo>
                    <a:pt x="674" y="1030"/>
                    <a:pt x="674" y="1030"/>
                    <a:pt x="674" y="1030"/>
                  </a:cubicBezTo>
                  <a:cubicBezTo>
                    <a:pt x="666" y="1030"/>
                    <a:pt x="674" y="467"/>
                    <a:pt x="665" y="412"/>
                  </a:cubicBezTo>
                  <a:cubicBezTo>
                    <a:pt x="665" y="384"/>
                    <a:pt x="674" y="365"/>
                    <a:pt x="665" y="328"/>
                  </a:cubicBezTo>
                  <a:cubicBezTo>
                    <a:pt x="665" y="169"/>
                    <a:pt x="525" y="0"/>
                    <a:pt x="347" y="0"/>
                  </a:cubicBezTo>
                  <a:close/>
                </a:path>
              </a:pathLst>
            </a:custGeom>
            <a:solidFill>
              <a:srgbClr val="FFD07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63" name="Google Shape;263;p30"/>
            <p:cNvSpPr/>
            <p:nvPr/>
          </p:nvSpPr>
          <p:spPr>
            <a:xfrm>
              <a:off x="6559861" y="1814993"/>
              <a:ext cx="42425" cy="125882"/>
            </a:xfrm>
            <a:custGeom>
              <a:avLst/>
              <a:gdLst/>
              <a:ahLst/>
              <a:cxnLst/>
              <a:rect l="l" t="t" r="r" b="b"/>
              <a:pathLst>
                <a:path w="701" h="2080" extrusionOk="0">
                  <a:moveTo>
                    <a:pt x="355" y="1"/>
                  </a:moveTo>
                  <a:cubicBezTo>
                    <a:pt x="177" y="10"/>
                    <a:pt x="37" y="141"/>
                    <a:pt x="37" y="319"/>
                  </a:cubicBezTo>
                  <a:cubicBezTo>
                    <a:pt x="37" y="337"/>
                    <a:pt x="37" y="1003"/>
                    <a:pt x="28" y="1003"/>
                  </a:cubicBezTo>
                  <a:cubicBezTo>
                    <a:pt x="28" y="1003"/>
                    <a:pt x="27" y="1003"/>
                    <a:pt x="27" y="1002"/>
                  </a:cubicBezTo>
                  <a:cubicBezTo>
                    <a:pt x="27" y="1002"/>
                    <a:pt x="27" y="1001"/>
                    <a:pt x="27" y="1001"/>
                  </a:cubicBezTo>
                  <a:cubicBezTo>
                    <a:pt x="27" y="1001"/>
                    <a:pt x="18" y="1331"/>
                    <a:pt x="18" y="1367"/>
                  </a:cubicBezTo>
                  <a:lnTo>
                    <a:pt x="18" y="1695"/>
                  </a:lnTo>
                  <a:lnTo>
                    <a:pt x="18" y="1741"/>
                  </a:lnTo>
                  <a:cubicBezTo>
                    <a:pt x="0" y="1910"/>
                    <a:pt x="160" y="2080"/>
                    <a:pt x="329" y="2080"/>
                  </a:cubicBezTo>
                  <a:cubicBezTo>
                    <a:pt x="337" y="2080"/>
                    <a:pt x="346" y="2079"/>
                    <a:pt x="355" y="2078"/>
                  </a:cubicBezTo>
                  <a:cubicBezTo>
                    <a:pt x="533" y="2069"/>
                    <a:pt x="701" y="1928"/>
                    <a:pt x="692" y="1741"/>
                  </a:cubicBezTo>
                  <a:lnTo>
                    <a:pt x="692" y="1685"/>
                  </a:lnTo>
                  <a:lnTo>
                    <a:pt x="692" y="1451"/>
                  </a:lnTo>
                  <a:cubicBezTo>
                    <a:pt x="692" y="1406"/>
                    <a:pt x="692" y="1029"/>
                    <a:pt x="683" y="1029"/>
                  </a:cubicBezTo>
                  <a:cubicBezTo>
                    <a:pt x="683" y="1029"/>
                    <a:pt x="683" y="1029"/>
                    <a:pt x="682" y="1030"/>
                  </a:cubicBezTo>
                  <a:cubicBezTo>
                    <a:pt x="682" y="1030"/>
                    <a:pt x="682" y="1031"/>
                    <a:pt x="682" y="1031"/>
                  </a:cubicBezTo>
                  <a:cubicBezTo>
                    <a:pt x="673" y="1031"/>
                    <a:pt x="682" y="468"/>
                    <a:pt x="673" y="413"/>
                  </a:cubicBezTo>
                  <a:cubicBezTo>
                    <a:pt x="673" y="384"/>
                    <a:pt x="682" y="366"/>
                    <a:pt x="673" y="328"/>
                  </a:cubicBezTo>
                  <a:cubicBezTo>
                    <a:pt x="673" y="160"/>
                    <a:pt x="533" y="1"/>
                    <a:pt x="355" y="1"/>
                  </a:cubicBezTo>
                  <a:close/>
                </a:path>
              </a:pathLst>
            </a:custGeom>
            <a:solidFill>
              <a:srgbClr val="FFD075"/>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64" name="Google Shape;264;p30"/>
            <p:cNvSpPr/>
            <p:nvPr/>
          </p:nvSpPr>
          <p:spPr>
            <a:xfrm>
              <a:off x="5748772" y="2064699"/>
              <a:ext cx="838263" cy="14888"/>
            </a:xfrm>
            <a:custGeom>
              <a:avLst/>
              <a:gdLst/>
              <a:ahLst/>
              <a:cxnLst/>
              <a:rect l="l" t="t" r="r" b="b"/>
              <a:pathLst>
                <a:path w="13851" h="246" extrusionOk="0">
                  <a:moveTo>
                    <a:pt x="13802" y="1"/>
                  </a:moveTo>
                  <a:cubicBezTo>
                    <a:pt x="13799" y="1"/>
                    <a:pt x="13797" y="1"/>
                    <a:pt x="13794" y="2"/>
                  </a:cubicBezTo>
                  <a:cubicBezTo>
                    <a:pt x="10220" y="30"/>
                    <a:pt x="6654" y="76"/>
                    <a:pt x="3080" y="104"/>
                  </a:cubicBezTo>
                  <a:cubicBezTo>
                    <a:pt x="2059" y="123"/>
                    <a:pt x="1049" y="133"/>
                    <a:pt x="48" y="170"/>
                  </a:cubicBezTo>
                  <a:cubicBezTo>
                    <a:pt x="1" y="170"/>
                    <a:pt x="1" y="236"/>
                    <a:pt x="48" y="236"/>
                  </a:cubicBezTo>
                  <a:cubicBezTo>
                    <a:pt x="494" y="243"/>
                    <a:pt x="941" y="245"/>
                    <a:pt x="1387" y="245"/>
                  </a:cubicBezTo>
                  <a:cubicBezTo>
                    <a:pt x="2724" y="245"/>
                    <a:pt x="4060" y="219"/>
                    <a:pt x="5400" y="198"/>
                  </a:cubicBezTo>
                  <a:cubicBezTo>
                    <a:pt x="7197" y="179"/>
                    <a:pt x="8975" y="170"/>
                    <a:pt x="10762" y="142"/>
                  </a:cubicBezTo>
                  <a:cubicBezTo>
                    <a:pt x="11764" y="133"/>
                    <a:pt x="12784" y="123"/>
                    <a:pt x="13794" y="104"/>
                  </a:cubicBezTo>
                  <a:cubicBezTo>
                    <a:pt x="13848" y="87"/>
                    <a:pt x="13850" y="1"/>
                    <a:pt x="13802" y="1"/>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65" name="Google Shape;265;p30"/>
            <p:cNvSpPr/>
            <p:nvPr/>
          </p:nvSpPr>
          <p:spPr>
            <a:xfrm>
              <a:off x="6624315" y="2066635"/>
              <a:ext cx="130905" cy="9199"/>
            </a:xfrm>
            <a:custGeom>
              <a:avLst/>
              <a:gdLst/>
              <a:ahLst/>
              <a:cxnLst/>
              <a:rect l="l" t="t" r="r" b="b"/>
              <a:pathLst>
                <a:path w="2163" h="152" extrusionOk="0">
                  <a:moveTo>
                    <a:pt x="182" y="0"/>
                  </a:moveTo>
                  <a:cubicBezTo>
                    <a:pt x="129" y="0"/>
                    <a:pt x="77" y="4"/>
                    <a:pt x="29" y="16"/>
                  </a:cubicBezTo>
                  <a:cubicBezTo>
                    <a:pt x="1" y="16"/>
                    <a:pt x="1" y="54"/>
                    <a:pt x="29" y="63"/>
                  </a:cubicBezTo>
                  <a:cubicBezTo>
                    <a:pt x="169" y="119"/>
                    <a:pt x="366" y="110"/>
                    <a:pt x="516" y="119"/>
                  </a:cubicBezTo>
                  <a:cubicBezTo>
                    <a:pt x="693" y="138"/>
                    <a:pt x="871" y="147"/>
                    <a:pt x="1040" y="147"/>
                  </a:cubicBezTo>
                  <a:cubicBezTo>
                    <a:pt x="1144" y="150"/>
                    <a:pt x="1247" y="151"/>
                    <a:pt x="1350" y="151"/>
                  </a:cubicBezTo>
                  <a:cubicBezTo>
                    <a:pt x="1599" y="151"/>
                    <a:pt x="1846" y="145"/>
                    <a:pt x="2097" y="138"/>
                  </a:cubicBezTo>
                  <a:cubicBezTo>
                    <a:pt x="2163" y="138"/>
                    <a:pt x="2163" y="26"/>
                    <a:pt x="2097" y="26"/>
                  </a:cubicBezTo>
                  <a:cubicBezTo>
                    <a:pt x="1837" y="39"/>
                    <a:pt x="1581" y="48"/>
                    <a:pt x="1324" y="48"/>
                  </a:cubicBezTo>
                  <a:cubicBezTo>
                    <a:pt x="1230" y="48"/>
                    <a:pt x="1135" y="47"/>
                    <a:pt x="1040" y="44"/>
                  </a:cubicBezTo>
                  <a:cubicBezTo>
                    <a:pt x="871" y="44"/>
                    <a:pt x="693" y="26"/>
                    <a:pt x="516" y="26"/>
                  </a:cubicBezTo>
                  <a:cubicBezTo>
                    <a:pt x="414" y="19"/>
                    <a:pt x="295" y="0"/>
                    <a:pt x="182" y="0"/>
                  </a:cubicBezTo>
                  <a:close/>
                </a:path>
              </a:pathLst>
            </a:custGeom>
            <a:solidFill>
              <a:srgbClr val="7991D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66" name="Google Shape;266;p30"/>
            <p:cNvSpPr/>
            <p:nvPr/>
          </p:nvSpPr>
          <p:spPr>
            <a:xfrm>
              <a:off x="5604371" y="1841622"/>
              <a:ext cx="6839" cy="81884"/>
            </a:xfrm>
            <a:custGeom>
              <a:avLst/>
              <a:gdLst/>
              <a:ahLst/>
              <a:cxnLst/>
              <a:rect l="l" t="t" r="r" b="b"/>
              <a:pathLst>
                <a:path w="113" h="1353" extrusionOk="0">
                  <a:moveTo>
                    <a:pt x="60" y="1"/>
                  </a:moveTo>
                  <a:cubicBezTo>
                    <a:pt x="45" y="1"/>
                    <a:pt x="29" y="10"/>
                    <a:pt x="19" y="29"/>
                  </a:cubicBezTo>
                  <a:cubicBezTo>
                    <a:pt x="10" y="75"/>
                    <a:pt x="10" y="132"/>
                    <a:pt x="10" y="188"/>
                  </a:cubicBezTo>
                  <a:lnTo>
                    <a:pt x="10" y="347"/>
                  </a:lnTo>
                  <a:lnTo>
                    <a:pt x="10" y="684"/>
                  </a:lnTo>
                  <a:cubicBezTo>
                    <a:pt x="10" y="890"/>
                    <a:pt x="1" y="1124"/>
                    <a:pt x="38" y="1339"/>
                  </a:cubicBezTo>
                  <a:cubicBezTo>
                    <a:pt x="38" y="1348"/>
                    <a:pt x="50" y="1353"/>
                    <a:pt x="61" y="1353"/>
                  </a:cubicBezTo>
                  <a:cubicBezTo>
                    <a:pt x="73" y="1353"/>
                    <a:pt x="85" y="1348"/>
                    <a:pt x="85" y="1339"/>
                  </a:cubicBezTo>
                  <a:cubicBezTo>
                    <a:pt x="113" y="1124"/>
                    <a:pt x="103" y="890"/>
                    <a:pt x="103" y="684"/>
                  </a:cubicBezTo>
                  <a:lnTo>
                    <a:pt x="103" y="356"/>
                  </a:lnTo>
                  <a:lnTo>
                    <a:pt x="103" y="188"/>
                  </a:lnTo>
                  <a:cubicBezTo>
                    <a:pt x="103" y="132"/>
                    <a:pt x="113" y="75"/>
                    <a:pt x="94" y="29"/>
                  </a:cubicBezTo>
                  <a:cubicBezTo>
                    <a:pt x="89" y="10"/>
                    <a:pt x="75" y="1"/>
                    <a:pt x="60" y="1"/>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67" name="Google Shape;267;p30"/>
            <p:cNvSpPr/>
            <p:nvPr/>
          </p:nvSpPr>
          <p:spPr>
            <a:xfrm>
              <a:off x="5604371" y="1740735"/>
              <a:ext cx="724424" cy="62094"/>
            </a:xfrm>
            <a:custGeom>
              <a:avLst/>
              <a:gdLst/>
              <a:ahLst/>
              <a:cxnLst/>
              <a:rect l="l" t="t" r="r" b="b"/>
              <a:pathLst>
                <a:path w="11970" h="1026" extrusionOk="0">
                  <a:moveTo>
                    <a:pt x="10894" y="0"/>
                  </a:moveTo>
                  <a:cubicBezTo>
                    <a:pt x="10580" y="0"/>
                    <a:pt x="10266" y="4"/>
                    <a:pt x="9953" y="4"/>
                  </a:cubicBezTo>
                  <a:cubicBezTo>
                    <a:pt x="9829" y="4"/>
                    <a:pt x="9706" y="3"/>
                    <a:pt x="9583" y="2"/>
                  </a:cubicBezTo>
                  <a:cubicBezTo>
                    <a:pt x="8806" y="2"/>
                    <a:pt x="8039" y="2"/>
                    <a:pt x="7262" y="11"/>
                  </a:cubicBezTo>
                  <a:cubicBezTo>
                    <a:pt x="5746" y="21"/>
                    <a:pt x="4221" y="58"/>
                    <a:pt x="2686" y="95"/>
                  </a:cubicBezTo>
                  <a:cubicBezTo>
                    <a:pt x="1825" y="114"/>
                    <a:pt x="946" y="142"/>
                    <a:pt x="85" y="189"/>
                  </a:cubicBezTo>
                  <a:cubicBezTo>
                    <a:pt x="57" y="189"/>
                    <a:pt x="38" y="208"/>
                    <a:pt x="38" y="236"/>
                  </a:cubicBezTo>
                  <a:cubicBezTo>
                    <a:pt x="1" y="255"/>
                    <a:pt x="10" y="339"/>
                    <a:pt x="10" y="376"/>
                  </a:cubicBezTo>
                  <a:lnTo>
                    <a:pt x="10" y="582"/>
                  </a:lnTo>
                  <a:cubicBezTo>
                    <a:pt x="10" y="657"/>
                    <a:pt x="10" y="713"/>
                    <a:pt x="19" y="779"/>
                  </a:cubicBezTo>
                  <a:cubicBezTo>
                    <a:pt x="19" y="853"/>
                    <a:pt x="19" y="919"/>
                    <a:pt x="38" y="994"/>
                  </a:cubicBezTo>
                  <a:cubicBezTo>
                    <a:pt x="43" y="1014"/>
                    <a:pt x="61" y="1025"/>
                    <a:pt x="78" y="1025"/>
                  </a:cubicBezTo>
                  <a:cubicBezTo>
                    <a:pt x="94" y="1025"/>
                    <a:pt x="108" y="1016"/>
                    <a:pt x="113" y="994"/>
                  </a:cubicBezTo>
                  <a:cubicBezTo>
                    <a:pt x="132" y="919"/>
                    <a:pt x="113" y="853"/>
                    <a:pt x="113" y="779"/>
                  </a:cubicBezTo>
                  <a:lnTo>
                    <a:pt x="113" y="582"/>
                  </a:lnTo>
                  <a:lnTo>
                    <a:pt x="113" y="376"/>
                  </a:lnTo>
                  <a:lnTo>
                    <a:pt x="113" y="292"/>
                  </a:lnTo>
                  <a:cubicBezTo>
                    <a:pt x="3173" y="208"/>
                    <a:pt x="6223" y="124"/>
                    <a:pt x="9283" y="114"/>
                  </a:cubicBezTo>
                  <a:cubicBezTo>
                    <a:pt x="9864" y="114"/>
                    <a:pt x="10448" y="127"/>
                    <a:pt x="11028" y="127"/>
                  </a:cubicBezTo>
                  <a:cubicBezTo>
                    <a:pt x="11318" y="127"/>
                    <a:pt x="11607" y="124"/>
                    <a:pt x="11894" y="114"/>
                  </a:cubicBezTo>
                  <a:cubicBezTo>
                    <a:pt x="11969" y="114"/>
                    <a:pt x="11969" y="21"/>
                    <a:pt x="11894" y="21"/>
                  </a:cubicBezTo>
                  <a:cubicBezTo>
                    <a:pt x="11562" y="4"/>
                    <a:pt x="11228" y="0"/>
                    <a:pt x="10894"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68" name="Google Shape;268;p30"/>
            <p:cNvSpPr/>
            <p:nvPr/>
          </p:nvSpPr>
          <p:spPr>
            <a:xfrm>
              <a:off x="5535257" y="3408424"/>
              <a:ext cx="390838" cy="261507"/>
            </a:xfrm>
            <a:custGeom>
              <a:avLst/>
              <a:gdLst/>
              <a:ahLst/>
              <a:cxnLst/>
              <a:rect l="l" t="t" r="r" b="b"/>
              <a:pathLst>
                <a:path w="6458" h="4321" extrusionOk="0">
                  <a:moveTo>
                    <a:pt x="5893" y="0"/>
                  </a:moveTo>
                  <a:cubicBezTo>
                    <a:pt x="5761" y="0"/>
                    <a:pt x="5630" y="5"/>
                    <a:pt x="5503" y="5"/>
                  </a:cubicBezTo>
                  <a:lnTo>
                    <a:pt x="3173" y="5"/>
                  </a:lnTo>
                  <a:cubicBezTo>
                    <a:pt x="2659" y="5"/>
                    <a:pt x="2144" y="5"/>
                    <a:pt x="1629" y="14"/>
                  </a:cubicBezTo>
                  <a:cubicBezTo>
                    <a:pt x="1105" y="14"/>
                    <a:pt x="581" y="14"/>
                    <a:pt x="48" y="51"/>
                  </a:cubicBezTo>
                  <a:cubicBezTo>
                    <a:pt x="38" y="51"/>
                    <a:pt x="20" y="51"/>
                    <a:pt x="1" y="61"/>
                  </a:cubicBezTo>
                  <a:cubicBezTo>
                    <a:pt x="29" y="1455"/>
                    <a:pt x="48" y="2859"/>
                    <a:pt x="76" y="4263"/>
                  </a:cubicBezTo>
                  <a:cubicBezTo>
                    <a:pt x="85" y="4281"/>
                    <a:pt x="113" y="4291"/>
                    <a:pt x="141" y="4291"/>
                  </a:cubicBezTo>
                  <a:cubicBezTo>
                    <a:pt x="394" y="4314"/>
                    <a:pt x="651" y="4321"/>
                    <a:pt x="909" y="4321"/>
                  </a:cubicBezTo>
                  <a:cubicBezTo>
                    <a:pt x="1166" y="4321"/>
                    <a:pt x="1423" y="4314"/>
                    <a:pt x="1676" y="4309"/>
                  </a:cubicBezTo>
                  <a:cubicBezTo>
                    <a:pt x="2200" y="4309"/>
                    <a:pt x="2733" y="4291"/>
                    <a:pt x="3257" y="4281"/>
                  </a:cubicBezTo>
                  <a:cubicBezTo>
                    <a:pt x="3772" y="4272"/>
                    <a:pt x="4296" y="4272"/>
                    <a:pt x="4811" y="4253"/>
                  </a:cubicBezTo>
                  <a:cubicBezTo>
                    <a:pt x="5073" y="4253"/>
                    <a:pt x="5325" y="4244"/>
                    <a:pt x="5587" y="4244"/>
                  </a:cubicBezTo>
                  <a:cubicBezTo>
                    <a:pt x="5689" y="4244"/>
                    <a:pt x="5794" y="4245"/>
                    <a:pt x="5901" y="4245"/>
                  </a:cubicBezTo>
                  <a:cubicBezTo>
                    <a:pt x="6062" y="4245"/>
                    <a:pt x="6226" y="4242"/>
                    <a:pt x="6383" y="4225"/>
                  </a:cubicBezTo>
                  <a:lnTo>
                    <a:pt x="6402" y="4225"/>
                  </a:lnTo>
                  <a:cubicBezTo>
                    <a:pt x="6430" y="4225"/>
                    <a:pt x="6448" y="4206"/>
                    <a:pt x="6458" y="4197"/>
                  </a:cubicBezTo>
                  <a:cubicBezTo>
                    <a:pt x="6458" y="3542"/>
                    <a:pt x="6458" y="2896"/>
                    <a:pt x="6439" y="2260"/>
                  </a:cubicBezTo>
                  <a:lnTo>
                    <a:pt x="6439" y="772"/>
                  </a:lnTo>
                  <a:cubicBezTo>
                    <a:pt x="6430" y="566"/>
                    <a:pt x="6430" y="360"/>
                    <a:pt x="6420" y="154"/>
                  </a:cubicBezTo>
                  <a:cubicBezTo>
                    <a:pt x="6420" y="126"/>
                    <a:pt x="6402" y="117"/>
                    <a:pt x="6392" y="98"/>
                  </a:cubicBezTo>
                  <a:cubicBezTo>
                    <a:pt x="6383" y="61"/>
                    <a:pt x="6345" y="33"/>
                    <a:pt x="6289" y="23"/>
                  </a:cubicBezTo>
                  <a:cubicBezTo>
                    <a:pt x="6158" y="5"/>
                    <a:pt x="6025" y="0"/>
                    <a:pt x="5893" y="0"/>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69" name="Google Shape;269;p30"/>
            <p:cNvSpPr/>
            <p:nvPr/>
          </p:nvSpPr>
          <p:spPr>
            <a:xfrm>
              <a:off x="5564367" y="3469428"/>
              <a:ext cx="334736" cy="160378"/>
            </a:xfrm>
            <a:custGeom>
              <a:avLst/>
              <a:gdLst/>
              <a:ahLst/>
              <a:cxnLst/>
              <a:rect l="l" t="t" r="r" b="b"/>
              <a:pathLst>
                <a:path w="5531" h="2650" extrusionOk="0">
                  <a:moveTo>
                    <a:pt x="5394" y="0"/>
                  </a:moveTo>
                  <a:cubicBezTo>
                    <a:pt x="5373" y="0"/>
                    <a:pt x="5351" y="8"/>
                    <a:pt x="5331" y="26"/>
                  </a:cubicBezTo>
                  <a:cubicBezTo>
                    <a:pt x="5125" y="213"/>
                    <a:pt x="4919" y="382"/>
                    <a:pt x="4723" y="559"/>
                  </a:cubicBezTo>
                  <a:cubicBezTo>
                    <a:pt x="4564" y="428"/>
                    <a:pt x="4423" y="288"/>
                    <a:pt x="4274" y="166"/>
                  </a:cubicBezTo>
                  <a:cubicBezTo>
                    <a:pt x="4255" y="148"/>
                    <a:pt x="4232" y="138"/>
                    <a:pt x="4208" y="138"/>
                  </a:cubicBezTo>
                  <a:cubicBezTo>
                    <a:pt x="4185" y="138"/>
                    <a:pt x="4161" y="148"/>
                    <a:pt x="4143" y="166"/>
                  </a:cubicBezTo>
                  <a:cubicBezTo>
                    <a:pt x="3600" y="662"/>
                    <a:pt x="3066" y="1177"/>
                    <a:pt x="2524" y="1682"/>
                  </a:cubicBezTo>
                  <a:cubicBezTo>
                    <a:pt x="2299" y="1439"/>
                    <a:pt x="2075" y="1196"/>
                    <a:pt x="1869" y="943"/>
                  </a:cubicBezTo>
                  <a:cubicBezTo>
                    <a:pt x="1854" y="924"/>
                    <a:pt x="1835" y="918"/>
                    <a:pt x="1817" y="918"/>
                  </a:cubicBezTo>
                  <a:cubicBezTo>
                    <a:pt x="1789" y="918"/>
                    <a:pt x="1760" y="932"/>
                    <a:pt x="1738" y="943"/>
                  </a:cubicBezTo>
                  <a:cubicBezTo>
                    <a:pt x="1429" y="1196"/>
                    <a:pt x="1148" y="1477"/>
                    <a:pt x="867" y="1739"/>
                  </a:cubicBezTo>
                  <a:cubicBezTo>
                    <a:pt x="587" y="2010"/>
                    <a:pt x="297" y="2281"/>
                    <a:pt x="25" y="2571"/>
                  </a:cubicBezTo>
                  <a:cubicBezTo>
                    <a:pt x="1" y="2604"/>
                    <a:pt x="33" y="2650"/>
                    <a:pt x="60" y="2650"/>
                  </a:cubicBezTo>
                  <a:cubicBezTo>
                    <a:pt x="64" y="2650"/>
                    <a:pt x="68" y="2649"/>
                    <a:pt x="72" y="2646"/>
                  </a:cubicBezTo>
                  <a:cubicBezTo>
                    <a:pt x="390" y="2412"/>
                    <a:pt x="671" y="2150"/>
                    <a:pt x="961" y="1898"/>
                  </a:cubicBezTo>
                  <a:cubicBezTo>
                    <a:pt x="1242" y="1645"/>
                    <a:pt x="1522" y="1402"/>
                    <a:pt x="1794" y="1149"/>
                  </a:cubicBezTo>
                  <a:cubicBezTo>
                    <a:pt x="2018" y="1383"/>
                    <a:pt x="2243" y="1626"/>
                    <a:pt x="2458" y="1860"/>
                  </a:cubicBezTo>
                  <a:cubicBezTo>
                    <a:pt x="2474" y="1876"/>
                    <a:pt x="2492" y="1882"/>
                    <a:pt x="2509" y="1882"/>
                  </a:cubicBezTo>
                  <a:cubicBezTo>
                    <a:pt x="2534" y="1882"/>
                    <a:pt x="2558" y="1871"/>
                    <a:pt x="2580" y="1860"/>
                  </a:cubicBezTo>
                  <a:cubicBezTo>
                    <a:pt x="3113" y="1355"/>
                    <a:pt x="3675" y="850"/>
                    <a:pt x="4218" y="354"/>
                  </a:cubicBezTo>
                  <a:cubicBezTo>
                    <a:pt x="4367" y="475"/>
                    <a:pt x="4508" y="606"/>
                    <a:pt x="4657" y="747"/>
                  </a:cubicBezTo>
                  <a:cubicBezTo>
                    <a:pt x="4676" y="765"/>
                    <a:pt x="4699" y="775"/>
                    <a:pt x="4723" y="775"/>
                  </a:cubicBezTo>
                  <a:cubicBezTo>
                    <a:pt x="4746" y="775"/>
                    <a:pt x="4770" y="765"/>
                    <a:pt x="4788" y="747"/>
                  </a:cubicBezTo>
                  <a:cubicBezTo>
                    <a:pt x="5013" y="550"/>
                    <a:pt x="5247" y="354"/>
                    <a:pt x="5471" y="166"/>
                  </a:cubicBezTo>
                  <a:cubicBezTo>
                    <a:pt x="5530" y="100"/>
                    <a:pt x="5468" y="0"/>
                    <a:pt x="5394"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70" name="Google Shape;270;p30"/>
            <p:cNvSpPr/>
            <p:nvPr/>
          </p:nvSpPr>
          <p:spPr>
            <a:xfrm>
              <a:off x="4611601" y="3407516"/>
              <a:ext cx="383999" cy="371048"/>
            </a:xfrm>
            <a:custGeom>
              <a:avLst/>
              <a:gdLst/>
              <a:ahLst/>
              <a:cxnLst/>
              <a:rect l="l" t="t" r="r" b="b"/>
              <a:pathLst>
                <a:path w="6345" h="6131" extrusionOk="0">
                  <a:moveTo>
                    <a:pt x="3166" y="1958"/>
                  </a:moveTo>
                  <a:cubicBezTo>
                    <a:pt x="3496" y="1958"/>
                    <a:pt x="3826" y="2111"/>
                    <a:pt x="4034" y="2378"/>
                  </a:cubicBezTo>
                  <a:cubicBezTo>
                    <a:pt x="4333" y="2752"/>
                    <a:pt x="4333" y="3323"/>
                    <a:pt x="4024" y="3697"/>
                  </a:cubicBezTo>
                  <a:cubicBezTo>
                    <a:pt x="3828" y="3950"/>
                    <a:pt x="3500" y="4109"/>
                    <a:pt x="3182" y="4109"/>
                  </a:cubicBezTo>
                  <a:cubicBezTo>
                    <a:pt x="3153" y="4114"/>
                    <a:pt x="3122" y="4117"/>
                    <a:pt x="3091" y="4117"/>
                  </a:cubicBezTo>
                  <a:cubicBezTo>
                    <a:pt x="2904" y="4117"/>
                    <a:pt x="2691" y="4026"/>
                    <a:pt x="2555" y="3922"/>
                  </a:cubicBezTo>
                  <a:cubicBezTo>
                    <a:pt x="2321" y="3763"/>
                    <a:pt x="2171" y="3510"/>
                    <a:pt x="2125" y="3229"/>
                  </a:cubicBezTo>
                  <a:cubicBezTo>
                    <a:pt x="2031" y="2743"/>
                    <a:pt x="2293" y="2247"/>
                    <a:pt x="2742" y="2050"/>
                  </a:cubicBezTo>
                  <a:cubicBezTo>
                    <a:pt x="2876" y="1987"/>
                    <a:pt x="3021" y="1958"/>
                    <a:pt x="3166" y="1958"/>
                  </a:cubicBezTo>
                  <a:close/>
                  <a:moveTo>
                    <a:pt x="2223" y="0"/>
                  </a:moveTo>
                  <a:cubicBezTo>
                    <a:pt x="2137" y="0"/>
                    <a:pt x="1328" y="423"/>
                    <a:pt x="1282" y="488"/>
                  </a:cubicBezTo>
                  <a:cubicBezTo>
                    <a:pt x="1217" y="544"/>
                    <a:pt x="1385" y="937"/>
                    <a:pt x="1404" y="1096"/>
                  </a:cubicBezTo>
                  <a:cubicBezTo>
                    <a:pt x="1423" y="1171"/>
                    <a:pt x="1451" y="1339"/>
                    <a:pt x="1488" y="1489"/>
                  </a:cubicBezTo>
                  <a:cubicBezTo>
                    <a:pt x="1441" y="1536"/>
                    <a:pt x="1404" y="1582"/>
                    <a:pt x="1376" y="1629"/>
                  </a:cubicBezTo>
                  <a:cubicBezTo>
                    <a:pt x="1254" y="1779"/>
                    <a:pt x="1151" y="1947"/>
                    <a:pt x="1076" y="2135"/>
                  </a:cubicBezTo>
                  <a:cubicBezTo>
                    <a:pt x="786" y="2191"/>
                    <a:pt x="85" y="2331"/>
                    <a:pt x="66" y="2359"/>
                  </a:cubicBezTo>
                  <a:cubicBezTo>
                    <a:pt x="28" y="2378"/>
                    <a:pt x="47" y="2415"/>
                    <a:pt x="66" y="2462"/>
                  </a:cubicBezTo>
                  <a:cubicBezTo>
                    <a:pt x="66" y="2509"/>
                    <a:pt x="28" y="3108"/>
                    <a:pt x="19" y="3173"/>
                  </a:cubicBezTo>
                  <a:cubicBezTo>
                    <a:pt x="0" y="3258"/>
                    <a:pt x="0" y="3360"/>
                    <a:pt x="0" y="3417"/>
                  </a:cubicBezTo>
                  <a:cubicBezTo>
                    <a:pt x="0" y="3454"/>
                    <a:pt x="646" y="3651"/>
                    <a:pt x="983" y="3763"/>
                  </a:cubicBezTo>
                  <a:cubicBezTo>
                    <a:pt x="1048" y="3959"/>
                    <a:pt x="1123" y="4156"/>
                    <a:pt x="1236" y="4343"/>
                  </a:cubicBezTo>
                  <a:cubicBezTo>
                    <a:pt x="1264" y="4390"/>
                    <a:pt x="1292" y="4437"/>
                    <a:pt x="1329" y="4483"/>
                  </a:cubicBezTo>
                  <a:cubicBezTo>
                    <a:pt x="1217" y="4792"/>
                    <a:pt x="1020" y="5372"/>
                    <a:pt x="1030" y="5410"/>
                  </a:cubicBezTo>
                  <a:cubicBezTo>
                    <a:pt x="1058" y="5457"/>
                    <a:pt x="1151" y="5494"/>
                    <a:pt x="1151" y="5494"/>
                  </a:cubicBezTo>
                  <a:cubicBezTo>
                    <a:pt x="1151" y="5494"/>
                    <a:pt x="1863" y="5981"/>
                    <a:pt x="1891" y="5981"/>
                  </a:cubicBezTo>
                  <a:cubicBezTo>
                    <a:pt x="1898" y="5978"/>
                    <a:pt x="1903" y="5978"/>
                    <a:pt x="1907" y="5978"/>
                  </a:cubicBezTo>
                  <a:cubicBezTo>
                    <a:pt x="1912" y="5978"/>
                    <a:pt x="1916" y="5978"/>
                    <a:pt x="1920" y="5978"/>
                  </a:cubicBezTo>
                  <a:cubicBezTo>
                    <a:pt x="1928" y="5978"/>
                    <a:pt x="1937" y="5976"/>
                    <a:pt x="1956" y="5962"/>
                  </a:cubicBezTo>
                  <a:cubicBezTo>
                    <a:pt x="1994" y="5934"/>
                    <a:pt x="2480" y="5503"/>
                    <a:pt x="2602" y="5372"/>
                  </a:cubicBezTo>
                  <a:cubicBezTo>
                    <a:pt x="2806" y="5432"/>
                    <a:pt x="3009" y="5468"/>
                    <a:pt x="3213" y="5468"/>
                  </a:cubicBezTo>
                  <a:cubicBezTo>
                    <a:pt x="3299" y="5468"/>
                    <a:pt x="3386" y="5461"/>
                    <a:pt x="3472" y="5447"/>
                  </a:cubicBezTo>
                  <a:cubicBezTo>
                    <a:pt x="3683" y="5677"/>
                    <a:pt x="4083" y="6131"/>
                    <a:pt x="4116" y="6131"/>
                  </a:cubicBezTo>
                  <a:cubicBezTo>
                    <a:pt x="4117" y="6131"/>
                    <a:pt x="4117" y="6131"/>
                    <a:pt x="4118" y="6130"/>
                  </a:cubicBezTo>
                  <a:cubicBezTo>
                    <a:pt x="4155" y="6121"/>
                    <a:pt x="4239" y="6074"/>
                    <a:pt x="4239" y="6074"/>
                  </a:cubicBezTo>
                  <a:cubicBezTo>
                    <a:pt x="4239" y="6074"/>
                    <a:pt x="5063" y="5691"/>
                    <a:pt x="5063" y="5653"/>
                  </a:cubicBezTo>
                  <a:cubicBezTo>
                    <a:pt x="5063" y="5616"/>
                    <a:pt x="5054" y="5522"/>
                    <a:pt x="5054" y="5522"/>
                  </a:cubicBezTo>
                  <a:lnTo>
                    <a:pt x="4857" y="4717"/>
                  </a:lnTo>
                  <a:cubicBezTo>
                    <a:pt x="5054" y="4511"/>
                    <a:pt x="5185" y="4259"/>
                    <a:pt x="5278" y="4006"/>
                  </a:cubicBezTo>
                  <a:cubicBezTo>
                    <a:pt x="5456" y="3969"/>
                    <a:pt x="5662" y="3922"/>
                    <a:pt x="5746" y="3913"/>
                  </a:cubicBezTo>
                  <a:cubicBezTo>
                    <a:pt x="5858" y="3903"/>
                    <a:pt x="6261" y="3838"/>
                    <a:pt x="6279" y="3791"/>
                  </a:cubicBezTo>
                  <a:cubicBezTo>
                    <a:pt x="6307" y="3744"/>
                    <a:pt x="6307" y="3697"/>
                    <a:pt x="6307" y="3697"/>
                  </a:cubicBezTo>
                  <a:lnTo>
                    <a:pt x="6345" y="2733"/>
                  </a:lnTo>
                  <a:lnTo>
                    <a:pt x="6317" y="2687"/>
                  </a:lnTo>
                  <a:cubicBezTo>
                    <a:pt x="6317" y="2687"/>
                    <a:pt x="5662" y="2481"/>
                    <a:pt x="5390" y="2406"/>
                  </a:cubicBezTo>
                  <a:cubicBezTo>
                    <a:pt x="5362" y="2200"/>
                    <a:pt x="5316" y="2041"/>
                    <a:pt x="5231" y="1891"/>
                  </a:cubicBezTo>
                  <a:cubicBezTo>
                    <a:pt x="5185" y="1779"/>
                    <a:pt x="5119" y="1685"/>
                    <a:pt x="5054" y="1611"/>
                  </a:cubicBezTo>
                  <a:cubicBezTo>
                    <a:pt x="5119" y="1386"/>
                    <a:pt x="5194" y="1077"/>
                    <a:pt x="5213" y="1058"/>
                  </a:cubicBezTo>
                  <a:cubicBezTo>
                    <a:pt x="5222" y="1012"/>
                    <a:pt x="5362" y="750"/>
                    <a:pt x="5334" y="703"/>
                  </a:cubicBezTo>
                  <a:cubicBezTo>
                    <a:pt x="5316" y="656"/>
                    <a:pt x="4511" y="123"/>
                    <a:pt x="4445" y="123"/>
                  </a:cubicBezTo>
                  <a:cubicBezTo>
                    <a:pt x="4398" y="123"/>
                    <a:pt x="3921" y="562"/>
                    <a:pt x="3725" y="768"/>
                  </a:cubicBezTo>
                  <a:cubicBezTo>
                    <a:pt x="3578" y="733"/>
                    <a:pt x="3428" y="717"/>
                    <a:pt x="3277" y="717"/>
                  </a:cubicBezTo>
                  <a:cubicBezTo>
                    <a:pt x="3149" y="717"/>
                    <a:pt x="3020" y="728"/>
                    <a:pt x="2892" y="750"/>
                  </a:cubicBezTo>
                  <a:cubicBezTo>
                    <a:pt x="2733" y="562"/>
                    <a:pt x="2274" y="20"/>
                    <a:pt x="2227" y="1"/>
                  </a:cubicBezTo>
                  <a:cubicBezTo>
                    <a:pt x="2226" y="1"/>
                    <a:pt x="2225" y="0"/>
                    <a:pt x="2223" y="0"/>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71" name="Google Shape;271;p30"/>
            <p:cNvSpPr/>
            <p:nvPr/>
          </p:nvSpPr>
          <p:spPr>
            <a:xfrm>
              <a:off x="4750313" y="3148733"/>
              <a:ext cx="270766" cy="257149"/>
            </a:xfrm>
            <a:custGeom>
              <a:avLst/>
              <a:gdLst/>
              <a:ahLst/>
              <a:cxnLst/>
              <a:rect l="l" t="t" r="r" b="b"/>
              <a:pathLst>
                <a:path w="4474" h="4249" extrusionOk="0">
                  <a:moveTo>
                    <a:pt x="2224" y="1382"/>
                  </a:moveTo>
                  <a:cubicBezTo>
                    <a:pt x="2446" y="1382"/>
                    <a:pt x="2672" y="1480"/>
                    <a:pt x="2827" y="1647"/>
                  </a:cubicBezTo>
                  <a:cubicBezTo>
                    <a:pt x="3033" y="1891"/>
                    <a:pt x="3042" y="2293"/>
                    <a:pt x="2855" y="2574"/>
                  </a:cubicBezTo>
                  <a:cubicBezTo>
                    <a:pt x="2733" y="2752"/>
                    <a:pt x="2509" y="2873"/>
                    <a:pt x="2275" y="2892"/>
                  </a:cubicBezTo>
                  <a:cubicBezTo>
                    <a:pt x="2255" y="2894"/>
                    <a:pt x="2235" y="2896"/>
                    <a:pt x="2215" y="2896"/>
                  </a:cubicBezTo>
                  <a:cubicBezTo>
                    <a:pt x="2079" y="2896"/>
                    <a:pt x="1931" y="2845"/>
                    <a:pt x="1826" y="2780"/>
                  </a:cubicBezTo>
                  <a:cubicBezTo>
                    <a:pt x="1667" y="2677"/>
                    <a:pt x="1545" y="2499"/>
                    <a:pt x="1498" y="2312"/>
                  </a:cubicBezTo>
                  <a:cubicBezTo>
                    <a:pt x="1423" y="1975"/>
                    <a:pt x="1592" y="1629"/>
                    <a:pt x="1901" y="1460"/>
                  </a:cubicBezTo>
                  <a:cubicBezTo>
                    <a:pt x="2001" y="1407"/>
                    <a:pt x="2112" y="1382"/>
                    <a:pt x="2224" y="1382"/>
                  </a:cubicBezTo>
                  <a:close/>
                  <a:moveTo>
                    <a:pt x="1478" y="0"/>
                  </a:moveTo>
                  <a:cubicBezTo>
                    <a:pt x="1426" y="0"/>
                    <a:pt x="861" y="328"/>
                    <a:pt x="824" y="365"/>
                  </a:cubicBezTo>
                  <a:cubicBezTo>
                    <a:pt x="787" y="393"/>
                    <a:pt x="909" y="674"/>
                    <a:pt x="937" y="787"/>
                  </a:cubicBezTo>
                  <a:cubicBezTo>
                    <a:pt x="955" y="843"/>
                    <a:pt x="984" y="955"/>
                    <a:pt x="1012" y="1067"/>
                  </a:cubicBezTo>
                  <a:cubicBezTo>
                    <a:pt x="984" y="1095"/>
                    <a:pt x="955" y="1133"/>
                    <a:pt x="927" y="1170"/>
                  </a:cubicBezTo>
                  <a:cubicBezTo>
                    <a:pt x="843" y="1273"/>
                    <a:pt x="787" y="1404"/>
                    <a:pt x="740" y="1535"/>
                  </a:cubicBezTo>
                  <a:cubicBezTo>
                    <a:pt x="544" y="1582"/>
                    <a:pt x="48" y="1704"/>
                    <a:pt x="29" y="1722"/>
                  </a:cubicBezTo>
                  <a:cubicBezTo>
                    <a:pt x="1" y="1741"/>
                    <a:pt x="29" y="1769"/>
                    <a:pt x="29" y="1788"/>
                  </a:cubicBezTo>
                  <a:cubicBezTo>
                    <a:pt x="29" y="1816"/>
                    <a:pt x="29" y="2246"/>
                    <a:pt x="20" y="2293"/>
                  </a:cubicBezTo>
                  <a:lnTo>
                    <a:pt x="20" y="2471"/>
                  </a:lnTo>
                  <a:cubicBezTo>
                    <a:pt x="20" y="2490"/>
                    <a:pt x="469" y="2611"/>
                    <a:pt x="722" y="2677"/>
                  </a:cubicBezTo>
                  <a:cubicBezTo>
                    <a:pt x="768" y="2817"/>
                    <a:pt x="824" y="2958"/>
                    <a:pt x="909" y="3079"/>
                  </a:cubicBezTo>
                  <a:cubicBezTo>
                    <a:pt x="927" y="3107"/>
                    <a:pt x="955" y="3145"/>
                    <a:pt x="974" y="3173"/>
                  </a:cubicBezTo>
                  <a:cubicBezTo>
                    <a:pt x="909" y="3388"/>
                    <a:pt x="787" y="3800"/>
                    <a:pt x="796" y="3828"/>
                  </a:cubicBezTo>
                  <a:cubicBezTo>
                    <a:pt x="815" y="3856"/>
                    <a:pt x="881" y="3884"/>
                    <a:pt x="881" y="3884"/>
                  </a:cubicBezTo>
                  <a:cubicBezTo>
                    <a:pt x="881" y="3884"/>
                    <a:pt x="1381" y="4202"/>
                    <a:pt x="1422" y="4202"/>
                  </a:cubicBezTo>
                  <a:cubicBezTo>
                    <a:pt x="1422" y="4202"/>
                    <a:pt x="1423" y="4202"/>
                    <a:pt x="1423" y="4202"/>
                  </a:cubicBezTo>
                  <a:cubicBezTo>
                    <a:pt x="1433" y="4193"/>
                    <a:pt x="1437" y="4193"/>
                    <a:pt x="1443" y="4193"/>
                  </a:cubicBezTo>
                  <a:cubicBezTo>
                    <a:pt x="1449" y="4193"/>
                    <a:pt x="1456" y="4193"/>
                    <a:pt x="1470" y="4183"/>
                  </a:cubicBezTo>
                  <a:cubicBezTo>
                    <a:pt x="1489" y="4174"/>
                    <a:pt x="1826" y="3847"/>
                    <a:pt x="1901" y="3753"/>
                  </a:cubicBezTo>
                  <a:cubicBezTo>
                    <a:pt x="2029" y="3782"/>
                    <a:pt x="2162" y="3797"/>
                    <a:pt x="2291" y="3797"/>
                  </a:cubicBezTo>
                  <a:cubicBezTo>
                    <a:pt x="2368" y="3797"/>
                    <a:pt x="2445" y="3792"/>
                    <a:pt x="2518" y="3781"/>
                  </a:cubicBezTo>
                  <a:cubicBezTo>
                    <a:pt x="2668" y="3940"/>
                    <a:pt x="2977" y="4249"/>
                    <a:pt x="2995" y="4249"/>
                  </a:cubicBezTo>
                  <a:cubicBezTo>
                    <a:pt x="3024" y="4230"/>
                    <a:pt x="3080" y="4202"/>
                    <a:pt x="3080" y="4202"/>
                  </a:cubicBezTo>
                  <a:cubicBezTo>
                    <a:pt x="3080" y="4202"/>
                    <a:pt x="3651" y="3903"/>
                    <a:pt x="3651" y="3875"/>
                  </a:cubicBezTo>
                  <a:cubicBezTo>
                    <a:pt x="3651" y="3847"/>
                    <a:pt x="3641" y="3781"/>
                    <a:pt x="3641" y="3781"/>
                  </a:cubicBezTo>
                  <a:lnTo>
                    <a:pt x="3482" y="3220"/>
                  </a:lnTo>
                  <a:cubicBezTo>
                    <a:pt x="3604" y="3060"/>
                    <a:pt x="3697" y="2892"/>
                    <a:pt x="3763" y="2705"/>
                  </a:cubicBezTo>
                  <a:cubicBezTo>
                    <a:pt x="3875" y="2667"/>
                    <a:pt x="4025" y="2630"/>
                    <a:pt x="4090" y="2621"/>
                  </a:cubicBezTo>
                  <a:cubicBezTo>
                    <a:pt x="4165" y="2611"/>
                    <a:pt x="4446" y="2546"/>
                    <a:pt x="4465" y="2527"/>
                  </a:cubicBezTo>
                  <a:cubicBezTo>
                    <a:pt x="4474" y="2490"/>
                    <a:pt x="4474" y="2452"/>
                    <a:pt x="4474" y="2452"/>
                  </a:cubicBezTo>
                  <a:lnTo>
                    <a:pt x="4465" y="1778"/>
                  </a:lnTo>
                  <a:lnTo>
                    <a:pt x="4446" y="1741"/>
                  </a:lnTo>
                  <a:lnTo>
                    <a:pt x="3791" y="1582"/>
                  </a:lnTo>
                  <a:cubicBezTo>
                    <a:pt x="3744" y="1470"/>
                    <a:pt x="3697" y="1357"/>
                    <a:pt x="3641" y="1254"/>
                  </a:cubicBezTo>
                  <a:cubicBezTo>
                    <a:pt x="3604" y="1180"/>
                    <a:pt x="3557" y="1123"/>
                    <a:pt x="3510" y="1049"/>
                  </a:cubicBezTo>
                  <a:cubicBezTo>
                    <a:pt x="3548" y="899"/>
                    <a:pt x="3594" y="674"/>
                    <a:pt x="3604" y="656"/>
                  </a:cubicBezTo>
                  <a:cubicBezTo>
                    <a:pt x="3622" y="618"/>
                    <a:pt x="3697" y="431"/>
                    <a:pt x="3688" y="412"/>
                  </a:cubicBezTo>
                  <a:cubicBezTo>
                    <a:pt x="3679" y="384"/>
                    <a:pt x="3080" y="19"/>
                    <a:pt x="3042" y="19"/>
                  </a:cubicBezTo>
                  <a:cubicBezTo>
                    <a:pt x="3014" y="19"/>
                    <a:pt x="2696" y="347"/>
                    <a:pt x="2556" y="487"/>
                  </a:cubicBezTo>
                  <a:cubicBezTo>
                    <a:pt x="2478" y="476"/>
                    <a:pt x="2399" y="471"/>
                    <a:pt x="2320" y="471"/>
                  </a:cubicBezTo>
                  <a:cubicBezTo>
                    <a:pt x="2200" y="471"/>
                    <a:pt x="2079" y="483"/>
                    <a:pt x="1966" y="506"/>
                  </a:cubicBezTo>
                  <a:cubicBezTo>
                    <a:pt x="1854" y="375"/>
                    <a:pt x="1517" y="10"/>
                    <a:pt x="1480" y="0"/>
                  </a:cubicBezTo>
                  <a:cubicBezTo>
                    <a:pt x="1479" y="0"/>
                    <a:pt x="1478" y="0"/>
                    <a:pt x="1478" y="0"/>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72" name="Google Shape;272;p30"/>
            <p:cNvSpPr/>
            <p:nvPr/>
          </p:nvSpPr>
          <p:spPr>
            <a:xfrm>
              <a:off x="6653243" y="3426520"/>
              <a:ext cx="311496" cy="45087"/>
            </a:xfrm>
            <a:custGeom>
              <a:avLst/>
              <a:gdLst/>
              <a:ahLst/>
              <a:cxnLst/>
              <a:rect l="l" t="t" r="r" b="b"/>
              <a:pathLst>
                <a:path w="5147" h="745" extrusionOk="0">
                  <a:moveTo>
                    <a:pt x="459" y="1"/>
                  </a:moveTo>
                  <a:cubicBezTo>
                    <a:pt x="318" y="1"/>
                    <a:pt x="178" y="2"/>
                    <a:pt x="38" y="5"/>
                  </a:cubicBezTo>
                  <a:lnTo>
                    <a:pt x="0" y="5"/>
                  </a:lnTo>
                  <a:cubicBezTo>
                    <a:pt x="19" y="239"/>
                    <a:pt x="19" y="482"/>
                    <a:pt x="19" y="716"/>
                  </a:cubicBezTo>
                  <a:cubicBezTo>
                    <a:pt x="28" y="716"/>
                    <a:pt x="47" y="716"/>
                    <a:pt x="75" y="735"/>
                  </a:cubicBezTo>
                  <a:cubicBezTo>
                    <a:pt x="468" y="744"/>
                    <a:pt x="889" y="744"/>
                    <a:pt x="1301" y="744"/>
                  </a:cubicBezTo>
                  <a:lnTo>
                    <a:pt x="5119" y="744"/>
                  </a:lnTo>
                  <a:cubicBezTo>
                    <a:pt x="5128" y="641"/>
                    <a:pt x="5128" y="520"/>
                    <a:pt x="5119" y="417"/>
                  </a:cubicBezTo>
                  <a:cubicBezTo>
                    <a:pt x="5138" y="333"/>
                    <a:pt x="5147" y="248"/>
                    <a:pt x="5147" y="174"/>
                  </a:cubicBezTo>
                  <a:cubicBezTo>
                    <a:pt x="5147" y="136"/>
                    <a:pt x="5138" y="99"/>
                    <a:pt x="5138" y="61"/>
                  </a:cubicBezTo>
                  <a:cubicBezTo>
                    <a:pt x="5138" y="61"/>
                    <a:pt x="5128" y="52"/>
                    <a:pt x="5119" y="52"/>
                  </a:cubicBezTo>
                  <a:cubicBezTo>
                    <a:pt x="5100" y="52"/>
                    <a:pt x="5081" y="43"/>
                    <a:pt x="5035" y="43"/>
                  </a:cubicBezTo>
                  <a:cubicBezTo>
                    <a:pt x="4838" y="33"/>
                    <a:pt x="4614" y="33"/>
                    <a:pt x="4398" y="33"/>
                  </a:cubicBezTo>
                  <a:lnTo>
                    <a:pt x="3809" y="33"/>
                  </a:lnTo>
                  <a:cubicBezTo>
                    <a:pt x="3388" y="33"/>
                    <a:pt x="2967" y="15"/>
                    <a:pt x="2546" y="15"/>
                  </a:cubicBezTo>
                  <a:cubicBezTo>
                    <a:pt x="2134" y="15"/>
                    <a:pt x="1722" y="15"/>
                    <a:pt x="1301" y="5"/>
                  </a:cubicBezTo>
                  <a:cubicBezTo>
                    <a:pt x="1020" y="5"/>
                    <a:pt x="739" y="1"/>
                    <a:pt x="459" y="1"/>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73" name="Google Shape;273;p30"/>
            <p:cNvSpPr/>
            <p:nvPr/>
          </p:nvSpPr>
          <p:spPr>
            <a:xfrm>
              <a:off x="6654333" y="3511187"/>
              <a:ext cx="171695" cy="44785"/>
            </a:xfrm>
            <a:custGeom>
              <a:avLst/>
              <a:gdLst/>
              <a:ahLst/>
              <a:cxnLst/>
              <a:rect l="l" t="t" r="r" b="b"/>
              <a:pathLst>
                <a:path w="2837" h="740" extrusionOk="0">
                  <a:moveTo>
                    <a:pt x="1" y="0"/>
                  </a:moveTo>
                  <a:cubicBezTo>
                    <a:pt x="1" y="234"/>
                    <a:pt x="10" y="478"/>
                    <a:pt x="10" y="712"/>
                  </a:cubicBezTo>
                  <a:cubicBezTo>
                    <a:pt x="20" y="712"/>
                    <a:pt x="20" y="712"/>
                    <a:pt x="38" y="721"/>
                  </a:cubicBezTo>
                  <a:cubicBezTo>
                    <a:pt x="263" y="740"/>
                    <a:pt x="497" y="740"/>
                    <a:pt x="721" y="740"/>
                  </a:cubicBezTo>
                  <a:lnTo>
                    <a:pt x="2836" y="740"/>
                  </a:lnTo>
                  <a:lnTo>
                    <a:pt x="2836" y="412"/>
                  </a:lnTo>
                  <a:lnTo>
                    <a:pt x="2836" y="150"/>
                  </a:lnTo>
                  <a:lnTo>
                    <a:pt x="2836" y="47"/>
                  </a:lnTo>
                  <a:cubicBezTo>
                    <a:pt x="2836" y="47"/>
                    <a:pt x="2836" y="38"/>
                    <a:pt x="2827" y="38"/>
                  </a:cubicBezTo>
                  <a:cubicBezTo>
                    <a:pt x="2827" y="38"/>
                    <a:pt x="2808" y="19"/>
                    <a:pt x="2780" y="19"/>
                  </a:cubicBezTo>
                  <a:cubicBezTo>
                    <a:pt x="2724" y="15"/>
                    <a:pt x="2666" y="15"/>
                    <a:pt x="2607" y="15"/>
                  </a:cubicBezTo>
                  <a:cubicBezTo>
                    <a:pt x="2549" y="15"/>
                    <a:pt x="2490" y="15"/>
                    <a:pt x="2434" y="10"/>
                  </a:cubicBezTo>
                  <a:lnTo>
                    <a:pt x="2106" y="10"/>
                  </a:lnTo>
                  <a:cubicBezTo>
                    <a:pt x="1872" y="10"/>
                    <a:pt x="1639" y="10"/>
                    <a:pt x="1405" y="0"/>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74" name="Google Shape;274;p30"/>
            <p:cNvSpPr/>
            <p:nvPr/>
          </p:nvSpPr>
          <p:spPr>
            <a:xfrm>
              <a:off x="6654333" y="3594765"/>
              <a:ext cx="254910" cy="45027"/>
            </a:xfrm>
            <a:custGeom>
              <a:avLst/>
              <a:gdLst/>
              <a:ahLst/>
              <a:cxnLst/>
              <a:rect l="l" t="t" r="r" b="b"/>
              <a:pathLst>
                <a:path w="4212" h="744" extrusionOk="0">
                  <a:moveTo>
                    <a:pt x="375" y="0"/>
                  </a:moveTo>
                  <a:cubicBezTo>
                    <a:pt x="260" y="0"/>
                    <a:pt x="144" y="1"/>
                    <a:pt x="29" y="4"/>
                  </a:cubicBezTo>
                  <a:lnTo>
                    <a:pt x="1" y="4"/>
                  </a:lnTo>
                  <a:cubicBezTo>
                    <a:pt x="10" y="238"/>
                    <a:pt x="10" y="491"/>
                    <a:pt x="10" y="725"/>
                  </a:cubicBezTo>
                  <a:cubicBezTo>
                    <a:pt x="20" y="725"/>
                    <a:pt x="29" y="725"/>
                    <a:pt x="57" y="734"/>
                  </a:cubicBezTo>
                  <a:cubicBezTo>
                    <a:pt x="385" y="744"/>
                    <a:pt x="721" y="744"/>
                    <a:pt x="1058" y="744"/>
                  </a:cubicBezTo>
                  <a:lnTo>
                    <a:pt x="4174" y="744"/>
                  </a:lnTo>
                  <a:cubicBezTo>
                    <a:pt x="4174" y="641"/>
                    <a:pt x="4184" y="528"/>
                    <a:pt x="4174" y="416"/>
                  </a:cubicBezTo>
                  <a:cubicBezTo>
                    <a:pt x="4193" y="341"/>
                    <a:pt x="4193" y="257"/>
                    <a:pt x="4212" y="173"/>
                  </a:cubicBezTo>
                  <a:cubicBezTo>
                    <a:pt x="4212" y="135"/>
                    <a:pt x="4212" y="107"/>
                    <a:pt x="4193" y="70"/>
                  </a:cubicBezTo>
                  <a:lnTo>
                    <a:pt x="4184" y="61"/>
                  </a:lnTo>
                  <a:cubicBezTo>
                    <a:pt x="4174" y="61"/>
                    <a:pt x="4146" y="42"/>
                    <a:pt x="4118" y="42"/>
                  </a:cubicBezTo>
                  <a:cubicBezTo>
                    <a:pt x="3950" y="33"/>
                    <a:pt x="3772" y="33"/>
                    <a:pt x="3604" y="33"/>
                  </a:cubicBezTo>
                  <a:lnTo>
                    <a:pt x="3108" y="33"/>
                  </a:lnTo>
                  <a:cubicBezTo>
                    <a:pt x="2771" y="33"/>
                    <a:pt x="2415" y="33"/>
                    <a:pt x="2078" y="23"/>
                  </a:cubicBezTo>
                  <a:cubicBezTo>
                    <a:pt x="1741" y="23"/>
                    <a:pt x="1405" y="23"/>
                    <a:pt x="1058" y="4"/>
                  </a:cubicBezTo>
                  <a:cubicBezTo>
                    <a:pt x="834" y="4"/>
                    <a:pt x="605" y="0"/>
                    <a:pt x="375" y="0"/>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75" name="Google Shape;275;p30"/>
            <p:cNvSpPr/>
            <p:nvPr/>
          </p:nvSpPr>
          <p:spPr>
            <a:xfrm>
              <a:off x="5469048" y="2988234"/>
              <a:ext cx="245227" cy="45027"/>
            </a:xfrm>
            <a:custGeom>
              <a:avLst/>
              <a:gdLst/>
              <a:ahLst/>
              <a:cxnLst/>
              <a:rect l="l" t="t" r="r" b="b"/>
              <a:pathLst>
                <a:path w="4052" h="744" extrusionOk="0">
                  <a:moveTo>
                    <a:pt x="358" y="0"/>
                  </a:moveTo>
                  <a:cubicBezTo>
                    <a:pt x="247" y="0"/>
                    <a:pt x="137" y="1"/>
                    <a:pt x="28" y="4"/>
                  </a:cubicBezTo>
                  <a:lnTo>
                    <a:pt x="0" y="4"/>
                  </a:lnTo>
                  <a:cubicBezTo>
                    <a:pt x="9" y="238"/>
                    <a:pt x="9" y="491"/>
                    <a:pt x="9" y="725"/>
                  </a:cubicBezTo>
                  <a:cubicBezTo>
                    <a:pt x="28" y="725"/>
                    <a:pt x="37" y="725"/>
                    <a:pt x="56" y="734"/>
                  </a:cubicBezTo>
                  <a:cubicBezTo>
                    <a:pt x="374" y="743"/>
                    <a:pt x="702" y="743"/>
                    <a:pt x="1020" y="743"/>
                  </a:cubicBezTo>
                  <a:lnTo>
                    <a:pt x="4033" y="743"/>
                  </a:lnTo>
                  <a:cubicBezTo>
                    <a:pt x="4033" y="641"/>
                    <a:pt x="4052" y="519"/>
                    <a:pt x="4033" y="416"/>
                  </a:cubicBezTo>
                  <a:cubicBezTo>
                    <a:pt x="4024" y="332"/>
                    <a:pt x="4024" y="257"/>
                    <a:pt x="4033" y="173"/>
                  </a:cubicBezTo>
                  <a:cubicBezTo>
                    <a:pt x="4033" y="135"/>
                    <a:pt x="4033" y="98"/>
                    <a:pt x="4024" y="70"/>
                  </a:cubicBezTo>
                  <a:lnTo>
                    <a:pt x="4015" y="51"/>
                  </a:lnTo>
                  <a:cubicBezTo>
                    <a:pt x="4005" y="51"/>
                    <a:pt x="3977" y="42"/>
                    <a:pt x="3940" y="42"/>
                  </a:cubicBezTo>
                  <a:cubicBezTo>
                    <a:pt x="3781" y="32"/>
                    <a:pt x="3612" y="32"/>
                    <a:pt x="3453" y="32"/>
                  </a:cubicBezTo>
                  <a:lnTo>
                    <a:pt x="2985" y="32"/>
                  </a:lnTo>
                  <a:cubicBezTo>
                    <a:pt x="2658" y="32"/>
                    <a:pt x="2321" y="32"/>
                    <a:pt x="1993" y="23"/>
                  </a:cubicBezTo>
                  <a:cubicBezTo>
                    <a:pt x="1666" y="23"/>
                    <a:pt x="1338" y="23"/>
                    <a:pt x="1020" y="4"/>
                  </a:cubicBezTo>
                  <a:cubicBezTo>
                    <a:pt x="802" y="4"/>
                    <a:pt x="579" y="0"/>
                    <a:pt x="358" y="0"/>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76" name="Google Shape;276;p30"/>
            <p:cNvSpPr/>
            <p:nvPr/>
          </p:nvSpPr>
          <p:spPr>
            <a:xfrm>
              <a:off x="5468443" y="3072841"/>
              <a:ext cx="172240" cy="44785"/>
            </a:xfrm>
            <a:custGeom>
              <a:avLst/>
              <a:gdLst/>
              <a:ahLst/>
              <a:cxnLst/>
              <a:rect l="l" t="t" r="r" b="b"/>
              <a:pathLst>
                <a:path w="2846" h="740" extrusionOk="0">
                  <a:moveTo>
                    <a:pt x="1" y="1"/>
                  </a:moveTo>
                  <a:cubicBezTo>
                    <a:pt x="1" y="234"/>
                    <a:pt x="10" y="478"/>
                    <a:pt x="10" y="712"/>
                  </a:cubicBezTo>
                  <a:cubicBezTo>
                    <a:pt x="19" y="712"/>
                    <a:pt x="19" y="712"/>
                    <a:pt x="47" y="730"/>
                  </a:cubicBezTo>
                  <a:cubicBezTo>
                    <a:pt x="272" y="740"/>
                    <a:pt x="506" y="740"/>
                    <a:pt x="721" y="740"/>
                  </a:cubicBezTo>
                  <a:lnTo>
                    <a:pt x="2845" y="740"/>
                  </a:lnTo>
                  <a:lnTo>
                    <a:pt x="2845" y="412"/>
                  </a:lnTo>
                  <a:cubicBezTo>
                    <a:pt x="2827" y="328"/>
                    <a:pt x="2827" y="234"/>
                    <a:pt x="2845" y="150"/>
                  </a:cubicBezTo>
                  <a:lnTo>
                    <a:pt x="2845" y="47"/>
                  </a:lnTo>
                  <a:cubicBezTo>
                    <a:pt x="2845" y="47"/>
                    <a:pt x="2845" y="38"/>
                    <a:pt x="2827" y="38"/>
                  </a:cubicBezTo>
                  <a:cubicBezTo>
                    <a:pt x="2827" y="38"/>
                    <a:pt x="2808" y="29"/>
                    <a:pt x="2780" y="29"/>
                  </a:cubicBezTo>
                  <a:cubicBezTo>
                    <a:pt x="2724" y="19"/>
                    <a:pt x="2665" y="19"/>
                    <a:pt x="2607" y="19"/>
                  </a:cubicBezTo>
                  <a:cubicBezTo>
                    <a:pt x="2548" y="19"/>
                    <a:pt x="2490" y="19"/>
                    <a:pt x="2434" y="10"/>
                  </a:cubicBezTo>
                  <a:lnTo>
                    <a:pt x="2106" y="10"/>
                  </a:lnTo>
                  <a:cubicBezTo>
                    <a:pt x="1872" y="10"/>
                    <a:pt x="1638" y="10"/>
                    <a:pt x="1404" y="1"/>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77" name="Google Shape;277;p30"/>
            <p:cNvSpPr/>
            <p:nvPr/>
          </p:nvSpPr>
          <p:spPr>
            <a:xfrm>
              <a:off x="7101757" y="1662604"/>
              <a:ext cx="410628" cy="381094"/>
            </a:xfrm>
            <a:custGeom>
              <a:avLst/>
              <a:gdLst/>
              <a:ahLst/>
              <a:cxnLst/>
              <a:rect l="l" t="t" r="r" b="b"/>
              <a:pathLst>
                <a:path w="6785" h="6297" extrusionOk="0">
                  <a:moveTo>
                    <a:pt x="3154" y="310"/>
                  </a:moveTo>
                  <a:cubicBezTo>
                    <a:pt x="3145" y="469"/>
                    <a:pt x="3182" y="647"/>
                    <a:pt x="3182" y="788"/>
                  </a:cubicBezTo>
                  <a:cubicBezTo>
                    <a:pt x="3192" y="993"/>
                    <a:pt x="3192" y="1199"/>
                    <a:pt x="3201" y="1405"/>
                  </a:cubicBezTo>
                  <a:cubicBezTo>
                    <a:pt x="2789" y="1405"/>
                    <a:pt x="2387" y="1433"/>
                    <a:pt x="1975" y="1480"/>
                  </a:cubicBezTo>
                  <a:cubicBezTo>
                    <a:pt x="2106" y="1115"/>
                    <a:pt x="2275" y="759"/>
                    <a:pt x="2443" y="413"/>
                  </a:cubicBezTo>
                  <a:cubicBezTo>
                    <a:pt x="2677" y="357"/>
                    <a:pt x="2911" y="320"/>
                    <a:pt x="3154" y="310"/>
                  </a:cubicBezTo>
                  <a:close/>
                  <a:moveTo>
                    <a:pt x="3426" y="292"/>
                  </a:moveTo>
                  <a:lnTo>
                    <a:pt x="3426" y="292"/>
                  </a:lnTo>
                  <a:cubicBezTo>
                    <a:pt x="3744" y="320"/>
                    <a:pt x="4071" y="404"/>
                    <a:pt x="4371" y="516"/>
                  </a:cubicBezTo>
                  <a:cubicBezTo>
                    <a:pt x="4502" y="834"/>
                    <a:pt x="4605" y="1162"/>
                    <a:pt x="4689" y="1499"/>
                  </a:cubicBezTo>
                  <a:cubicBezTo>
                    <a:pt x="4277" y="1452"/>
                    <a:pt x="3856" y="1415"/>
                    <a:pt x="3444" y="1405"/>
                  </a:cubicBezTo>
                  <a:cubicBezTo>
                    <a:pt x="3444" y="1209"/>
                    <a:pt x="3435" y="1022"/>
                    <a:pt x="3435" y="825"/>
                  </a:cubicBezTo>
                  <a:cubicBezTo>
                    <a:pt x="3426" y="666"/>
                    <a:pt x="3444" y="469"/>
                    <a:pt x="3426" y="292"/>
                  </a:cubicBezTo>
                  <a:close/>
                  <a:moveTo>
                    <a:pt x="2200" y="507"/>
                  </a:moveTo>
                  <a:lnTo>
                    <a:pt x="2200" y="507"/>
                  </a:lnTo>
                  <a:cubicBezTo>
                    <a:pt x="1984" y="806"/>
                    <a:pt x="1825" y="1153"/>
                    <a:pt x="1704" y="1508"/>
                  </a:cubicBezTo>
                  <a:cubicBezTo>
                    <a:pt x="1414" y="1546"/>
                    <a:pt x="1124" y="1592"/>
                    <a:pt x="833" y="1677"/>
                  </a:cubicBezTo>
                  <a:cubicBezTo>
                    <a:pt x="1152" y="1162"/>
                    <a:pt x="1638" y="741"/>
                    <a:pt x="2200" y="507"/>
                  </a:cubicBezTo>
                  <a:close/>
                  <a:moveTo>
                    <a:pt x="4651" y="647"/>
                  </a:moveTo>
                  <a:lnTo>
                    <a:pt x="4651" y="647"/>
                  </a:lnTo>
                  <a:cubicBezTo>
                    <a:pt x="5054" y="853"/>
                    <a:pt x="5391" y="1153"/>
                    <a:pt x="5634" y="1508"/>
                  </a:cubicBezTo>
                  <a:cubicBezTo>
                    <a:pt x="5671" y="1574"/>
                    <a:pt x="5709" y="1620"/>
                    <a:pt x="5737" y="1677"/>
                  </a:cubicBezTo>
                  <a:cubicBezTo>
                    <a:pt x="5634" y="1648"/>
                    <a:pt x="5522" y="1639"/>
                    <a:pt x="5428" y="1620"/>
                  </a:cubicBezTo>
                  <a:cubicBezTo>
                    <a:pt x="5260" y="1583"/>
                    <a:pt x="5082" y="1546"/>
                    <a:pt x="4913" y="1527"/>
                  </a:cubicBezTo>
                  <a:cubicBezTo>
                    <a:pt x="4848" y="1218"/>
                    <a:pt x="4754" y="928"/>
                    <a:pt x="4651" y="647"/>
                  </a:cubicBezTo>
                  <a:close/>
                  <a:moveTo>
                    <a:pt x="1638" y="1761"/>
                  </a:moveTo>
                  <a:lnTo>
                    <a:pt x="1638" y="1761"/>
                  </a:lnTo>
                  <a:cubicBezTo>
                    <a:pt x="1517" y="2201"/>
                    <a:pt x="1460" y="2659"/>
                    <a:pt x="1451" y="3090"/>
                  </a:cubicBezTo>
                  <a:lnTo>
                    <a:pt x="1451" y="3127"/>
                  </a:lnTo>
                  <a:cubicBezTo>
                    <a:pt x="1214" y="3127"/>
                    <a:pt x="973" y="3119"/>
                    <a:pt x="736" y="3119"/>
                  </a:cubicBezTo>
                  <a:cubicBezTo>
                    <a:pt x="617" y="3119"/>
                    <a:pt x="500" y="3121"/>
                    <a:pt x="384" y="3127"/>
                  </a:cubicBezTo>
                  <a:cubicBezTo>
                    <a:pt x="394" y="2706"/>
                    <a:pt x="497" y="2294"/>
                    <a:pt x="702" y="1920"/>
                  </a:cubicBezTo>
                  <a:cubicBezTo>
                    <a:pt x="1011" y="1873"/>
                    <a:pt x="1320" y="1817"/>
                    <a:pt x="1638" y="1761"/>
                  </a:cubicBezTo>
                  <a:close/>
                  <a:moveTo>
                    <a:pt x="3210" y="1630"/>
                  </a:moveTo>
                  <a:cubicBezTo>
                    <a:pt x="3229" y="2144"/>
                    <a:pt x="3229" y="2650"/>
                    <a:pt x="3229" y="3146"/>
                  </a:cubicBezTo>
                  <a:cubicBezTo>
                    <a:pt x="2705" y="3146"/>
                    <a:pt x="2200" y="3136"/>
                    <a:pt x="1685" y="3127"/>
                  </a:cubicBezTo>
                  <a:lnTo>
                    <a:pt x="1685" y="3108"/>
                  </a:lnTo>
                  <a:cubicBezTo>
                    <a:pt x="1685" y="2631"/>
                    <a:pt x="1760" y="2163"/>
                    <a:pt x="1891" y="1705"/>
                  </a:cubicBezTo>
                  <a:cubicBezTo>
                    <a:pt x="2331" y="1648"/>
                    <a:pt x="2770" y="1630"/>
                    <a:pt x="3210" y="1630"/>
                  </a:cubicBezTo>
                  <a:close/>
                  <a:moveTo>
                    <a:pt x="3444" y="1639"/>
                  </a:moveTo>
                  <a:cubicBezTo>
                    <a:pt x="3856" y="1639"/>
                    <a:pt x="4258" y="1667"/>
                    <a:pt x="4651" y="1723"/>
                  </a:cubicBezTo>
                  <a:cubicBezTo>
                    <a:pt x="4679" y="1723"/>
                    <a:pt x="4698" y="1733"/>
                    <a:pt x="4736" y="1733"/>
                  </a:cubicBezTo>
                  <a:cubicBezTo>
                    <a:pt x="4829" y="2201"/>
                    <a:pt x="4867" y="2668"/>
                    <a:pt x="4839" y="3146"/>
                  </a:cubicBezTo>
                  <a:lnTo>
                    <a:pt x="3444" y="3146"/>
                  </a:lnTo>
                  <a:cubicBezTo>
                    <a:pt x="3463" y="2650"/>
                    <a:pt x="3463" y="2144"/>
                    <a:pt x="3444" y="1639"/>
                  </a:cubicBezTo>
                  <a:close/>
                  <a:moveTo>
                    <a:pt x="4941" y="1770"/>
                  </a:moveTo>
                  <a:lnTo>
                    <a:pt x="4941" y="1770"/>
                  </a:lnTo>
                  <a:cubicBezTo>
                    <a:pt x="5082" y="1789"/>
                    <a:pt x="5213" y="1817"/>
                    <a:pt x="5353" y="1836"/>
                  </a:cubicBezTo>
                  <a:cubicBezTo>
                    <a:pt x="5522" y="1873"/>
                    <a:pt x="5690" y="1929"/>
                    <a:pt x="5868" y="1957"/>
                  </a:cubicBezTo>
                  <a:cubicBezTo>
                    <a:pt x="6036" y="2322"/>
                    <a:pt x="6111" y="2725"/>
                    <a:pt x="6111" y="3136"/>
                  </a:cubicBezTo>
                  <a:cubicBezTo>
                    <a:pt x="6061" y="3124"/>
                    <a:pt x="6007" y="3120"/>
                    <a:pt x="5952" y="3120"/>
                  </a:cubicBezTo>
                  <a:cubicBezTo>
                    <a:pt x="5841" y="3120"/>
                    <a:pt x="5724" y="3136"/>
                    <a:pt x="5625" y="3136"/>
                  </a:cubicBezTo>
                  <a:cubicBezTo>
                    <a:pt x="5428" y="3136"/>
                    <a:pt x="5241" y="3136"/>
                    <a:pt x="5035" y="3146"/>
                  </a:cubicBezTo>
                  <a:cubicBezTo>
                    <a:pt x="5063" y="2678"/>
                    <a:pt x="5026" y="2229"/>
                    <a:pt x="4941" y="1770"/>
                  </a:cubicBezTo>
                  <a:close/>
                  <a:moveTo>
                    <a:pt x="384" y="3324"/>
                  </a:moveTo>
                  <a:cubicBezTo>
                    <a:pt x="730" y="3361"/>
                    <a:pt x="1086" y="3370"/>
                    <a:pt x="1451" y="3380"/>
                  </a:cubicBezTo>
                  <a:cubicBezTo>
                    <a:pt x="1460" y="3782"/>
                    <a:pt x="1517" y="4175"/>
                    <a:pt x="1619" y="4568"/>
                  </a:cubicBezTo>
                  <a:cubicBezTo>
                    <a:pt x="1470" y="4549"/>
                    <a:pt x="1329" y="4540"/>
                    <a:pt x="1180" y="4521"/>
                  </a:cubicBezTo>
                  <a:cubicBezTo>
                    <a:pt x="1038" y="4506"/>
                    <a:pt x="897" y="4470"/>
                    <a:pt x="756" y="4470"/>
                  </a:cubicBezTo>
                  <a:cubicBezTo>
                    <a:pt x="729" y="4470"/>
                    <a:pt x="702" y="4472"/>
                    <a:pt x="674" y="4475"/>
                  </a:cubicBezTo>
                  <a:cubicBezTo>
                    <a:pt x="497" y="4119"/>
                    <a:pt x="394" y="3735"/>
                    <a:pt x="384" y="3324"/>
                  </a:cubicBezTo>
                  <a:close/>
                  <a:moveTo>
                    <a:pt x="6111" y="3361"/>
                  </a:moveTo>
                  <a:lnTo>
                    <a:pt x="6111" y="3361"/>
                  </a:lnTo>
                  <a:cubicBezTo>
                    <a:pt x="6093" y="3745"/>
                    <a:pt x="5990" y="4128"/>
                    <a:pt x="5812" y="4484"/>
                  </a:cubicBezTo>
                  <a:cubicBezTo>
                    <a:pt x="5484" y="4531"/>
                    <a:pt x="5157" y="4549"/>
                    <a:pt x="4820" y="4587"/>
                  </a:cubicBezTo>
                  <a:cubicBezTo>
                    <a:pt x="4923" y="4213"/>
                    <a:pt x="4988" y="3819"/>
                    <a:pt x="5026" y="3426"/>
                  </a:cubicBezTo>
                  <a:lnTo>
                    <a:pt x="5026" y="3380"/>
                  </a:lnTo>
                  <a:cubicBezTo>
                    <a:pt x="5213" y="3380"/>
                    <a:pt x="5400" y="3370"/>
                    <a:pt x="5587" y="3370"/>
                  </a:cubicBezTo>
                  <a:cubicBezTo>
                    <a:pt x="5677" y="3370"/>
                    <a:pt x="5790" y="3380"/>
                    <a:pt x="5901" y="3380"/>
                  </a:cubicBezTo>
                  <a:cubicBezTo>
                    <a:pt x="5975" y="3380"/>
                    <a:pt x="6048" y="3376"/>
                    <a:pt x="6111" y="3361"/>
                  </a:cubicBezTo>
                  <a:close/>
                  <a:moveTo>
                    <a:pt x="3238" y="3380"/>
                  </a:moveTo>
                  <a:cubicBezTo>
                    <a:pt x="3238" y="3801"/>
                    <a:pt x="3229" y="4222"/>
                    <a:pt x="3210" y="4643"/>
                  </a:cubicBezTo>
                  <a:lnTo>
                    <a:pt x="3192" y="4643"/>
                  </a:lnTo>
                  <a:cubicBezTo>
                    <a:pt x="2761" y="4643"/>
                    <a:pt x="2340" y="4624"/>
                    <a:pt x="1900" y="4587"/>
                  </a:cubicBezTo>
                  <a:cubicBezTo>
                    <a:pt x="1788" y="4203"/>
                    <a:pt x="1713" y="3801"/>
                    <a:pt x="1694" y="3380"/>
                  </a:cubicBezTo>
                  <a:lnTo>
                    <a:pt x="1694" y="3380"/>
                  </a:lnTo>
                  <a:cubicBezTo>
                    <a:pt x="1866" y="3386"/>
                    <a:pt x="2037" y="3388"/>
                    <a:pt x="2209" y="3388"/>
                  </a:cubicBezTo>
                  <a:cubicBezTo>
                    <a:pt x="2552" y="3388"/>
                    <a:pt x="2895" y="3380"/>
                    <a:pt x="3238" y="3380"/>
                  </a:cubicBezTo>
                  <a:close/>
                  <a:moveTo>
                    <a:pt x="4829" y="3370"/>
                  </a:moveTo>
                  <a:lnTo>
                    <a:pt x="4829" y="3417"/>
                  </a:lnTo>
                  <a:cubicBezTo>
                    <a:pt x="4792" y="3819"/>
                    <a:pt x="4726" y="4213"/>
                    <a:pt x="4605" y="4596"/>
                  </a:cubicBezTo>
                  <a:cubicBezTo>
                    <a:pt x="4202" y="4624"/>
                    <a:pt x="3809" y="4643"/>
                    <a:pt x="3407" y="4643"/>
                  </a:cubicBezTo>
                  <a:cubicBezTo>
                    <a:pt x="3426" y="4222"/>
                    <a:pt x="3435" y="3801"/>
                    <a:pt x="3444" y="3398"/>
                  </a:cubicBezTo>
                  <a:cubicBezTo>
                    <a:pt x="3903" y="3398"/>
                    <a:pt x="4361" y="3380"/>
                    <a:pt x="4829" y="3370"/>
                  </a:cubicBezTo>
                  <a:close/>
                  <a:moveTo>
                    <a:pt x="5671" y="4690"/>
                  </a:moveTo>
                  <a:lnTo>
                    <a:pt x="5671" y="4690"/>
                  </a:lnTo>
                  <a:cubicBezTo>
                    <a:pt x="5597" y="4811"/>
                    <a:pt x="5522" y="4914"/>
                    <a:pt x="5428" y="5017"/>
                  </a:cubicBezTo>
                  <a:cubicBezTo>
                    <a:pt x="5119" y="5335"/>
                    <a:pt x="4773" y="5569"/>
                    <a:pt x="4371" y="5738"/>
                  </a:cubicBezTo>
                  <a:cubicBezTo>
                    <a:pt x="4380" y="5700"/>
                    <a:pt x="4399" y="5672"/>
                    <a:pt x="4408" y="5654"/>
                  </a:cubicBezTo>
                  <a:cubicBezTo>
                    <a:pt x="4520" y="5420"/>
                    <a:pt x="4614" y="5186"/>
                    <a:pt x="4698" y="4952"/>
                  </a:cubicBezTo>
                  <a:cubicBezTo>
                    <a:pt x="4708" y="4905"/>
                    <a:pt x="4736" y="4849"/>
                    <a:pt x="4745" y="4802"/>
                  </a:cubicBezTo>
                  <a:cubicBezTo>
                    <a:pt x="5063" y="4774"/>
                    <a:pt x="5363" y="4737"/>
                    <a:pt x="5671" y="4690"/>
                  </a:cubicBezTo>
                  <a:close/>
                  <a:moveTo>
                    <a:pt x="777" y="4680"/>
                  </a:moveTo>
                  <a:lnTo>
                    <a:pt x="777" y="4680"/>
                  </a:lnTo>
                  <a:cubicBezTo>
                    <a:pt x="890" y="4708"/>
                    <a:pt x="993" y="4718"/>
                    <a:pt x="1086" y="4727"/>
                  </a:cubicBezTo>
                  <a:lnTo>
                    <a:pt x="1685" y="4802"/>
                  </a:lnTo>
                  <a:cubicBezTo>
                    <a:pt x="1797" y="5158"/>
                    <a:pt x="1947" y="5513"/>
                    <a:pt x="2153" y="5841"/>
                  </a:cubicBezTo>
                  <a:cubicBezTo>
                    <a:pt x="1984" y="5785"/>
                    <a:pt x="1835" y="5719"/>
                    <a:pt x="1685" y="5672"/>
                  </a:cubicBezTo>
                  <a:cubicBezTo>
                    <a:pt x="1320" y="5392"/>
                    <a:pt x="1002" y="5064"/>
                    <a:pt x="777" y="4680"/>
                  </a:cubicBezTo>
                  <a:close/>
                  <a:moveTo>
                    <a:pt x="1975" y="4811"/>
                  </a:moveTo>
                  <a:cubicBezTo>
                    <a:pt x="2387" y="4849"/>
                    <a:pt x="2780" y="4858"/>
                    <a:pt x="3192" y="4858"/>
                  </a:cubicBezTo>
                  <a:lnTo>
                    <a:pt x="3201" y="4858"/>
                  </a:lnTo>
                  <a:cubicBezTo>
                    <a:pt x="3192" y="5064"/>
                    <a:pt x="3173" y="5279"/>
                    <a:pt x="3173" y="5485"/>
                  </a:cubicBezTo>
                  <a:cubicBezTo>
                    <a:pt x="3164" y="5644"/>
                    <a:pt x="3145" y="5813"/>
                    <a:pt x="3154" y="5972"/>
                  </a:cubicBezTo>
                  <a:cubicBezTo>
                    <a:pt x="2920" y="5972"/>
                    <a:pt x="2696" y="5944"/>
                    <a:pt x="2462" y="5897"/>
                  </a:cubicBezTo>
                  <a:cubicBezTo>
                    <a:pt x="2265" y="5551"/>
                    <a:pt x="2106" y="5186"/>
                    <a:pt x="1975" y="4811"/>
                  </a:cubicBezTo>
                  <a:close/>
                  <a:moveTo>
                    <a:pt x="4539" y="4821"/>
                  </a:moveTo>
                  <a:lnTo>
                    <a:pt x="4539" y="4821"/>
                  </a:lnTo>
                  <a:cubicBezTo>
                    <a:pt x="4520" y="4849"/>
                    <a:pt x="4520" y="4877"/>
                    <a:pt x="4511" y="4905"/>
                  </a:cubicBezTo>
                  <a:cubicBezTo>
                    <a:pt x="4427" y="5139"/>
                    <a:pt x="4333" y="5373"/>
                    <a:pt x="4230" y="5597"/>
                  </a:cubicBezTo>
                  <a:cubicBezTo>
                    <a:pt x="4193" y="5654"/>
                    <a:pt x="4137" y="5747"/>
                    <a:pt x="4090" y="5831"/>
                  </a:cubicBezTo>
                  <a:cubicBezTo>
                    <a:pt x="3893" y="5888"/>
                    <a:pt x="3678" y="5934"/>
                    <a:pt x="3463" y="5953"/>
                  </a:cubicBezTo>
                  <a:cubicBezTo>
                    <a:pt x="3407" y="5953"/>
                    <a:pt x="3369" y="5953"/>
                    <a:pt x="3332" y="5972"/>
                  </a:cubicBezTo>
                  <a:cubicBezTo>
                    <a:pt x="3351" y="5831"/>
                    <a:pt x="3351" y="5663"/>
                    <a:pt x="3369" y="5532"/>
                  </a:cubicBezTo>
                  <a:cubicBezTo>
                    <a:pt x="3379" y="5317"/>
                    <a:pt x="3388" y="5083"/>
                    <a:pt x="3397" y="4858"/>
                  </a:cubicBezTo>
                  <a:cubicBezTo>
                    <a:pt x="3772" y="4858"/>
                    <a:pt x="4165" y="4849"/>
                    <a:pt x="4539" y="4821"/>
                  </a:cubicBezTo>
                  <a:close/>
                  <a:moveTo>
                    <a:pt x="3259" y="0"/>
                  </a:moveTo>
                  <a:cubicBezTo>
                    <a:pt x="3115" y="0"/>
                    <a:pt x="2971" y="10"/>
                    <a:pt x="2827" y="30"/>
                  </a:cubicBezTo>
                  <a:cubicBezTo>
                    <a:pt x="1779" y="170"/>
                    <a:pt x="890" y="890"/>
                    <a:pt x="440" y="1826"/>
                  </a:cubicBezTo>
                  <a:cubicBezTo>
                    <a:pt x="431" y="1836"/>
                    <a:pt x="431" y="1854"/>
                    <a:pt x="431" y="1864"/>
                  </a:cubicBezTo>
                  <a:cubicBezTo>
                    <a:pt x="300" y="2116"/>
                    <a:pt x="216" y="2397"/>
                    <a:pt x="160" y="2678"/>
                  </a:cubicBezTo>
                  <a:cubicBezTo>
                    <a:pt x="1" y="3642"/>
                    <a:pt x="337" y="4699"/>
                    <a:pt x="1002" y="5429"/>
                  </a:cubicBezTo>
                  <a:cubicBezTo>
                    <a:pt x="993" y="5457"/>
                    <a:pt x="1339" y="5785"/>
                    <a:pt x="1526" y="5888"/>
                  </a:cubicBezTo>
                  <a:cubicBezTo>
                    <a:pt x="1749" y="6031"/>
                    <a:pt x="2306" y="6216"/>
                    <a:pt x="2363" y="6216"/>
                  </a:cubicBezTo>
                  <a:cubicBezTo>
                    <a:pt x="2366" y="6216"/>
                    <a:pt x="2368" y="6216"/>
                    <a:pt x="2368" y="6215"/>
                  </a:cubicBezTo>
                  <a:cubicBezTo>
                    <a:pt x="2616" y="6270"/>
                    <a:pt x="2872" y="6296"/>
                    <a:pt x="3128" y="6296"/>
                  </a:cubicBezTo>
                  <a:cubicBezTo>
                    <a:pt x="3886" y="6296"/>
                    <a:pt x="4649" y="6061"/>
                    <a:pt x="5250" y="5607"/>
                  </a:cubicBezTo>
                  <a:cubicBezTo>
                    <a:pt x="6383" y="4727"/>
                    <a:pt x="6785" y="3118"/>
                    <a:pt x="6177" y="1817"/>
                  </a:cubicBezTo>
                  <a:cubicBezTo>
                    <a:pt x="5649" y="695"/>
                    <a:pt x="4478" y="0"/>
                    <a:pt x="3259" y="0"/>
                  </a:cubicBezTo>
                  <a:close/>
                </a:path>
              </a:pathLst>
            </a:custGeom>
            <a:solidFill>
              <a:srgbClr val="A1B0B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78" name="Google Shape;278;p30"/>
            <p:cNvSpPr/>
            <p:nvPr/>
          </p:nvSpPr>
          <p:spPr>
            <a:xfrm>
              <a:off x="6703656" y="2362397"/>
              <a:ext cx="328503" cy="246256"/>
            </a:xfrm>
            <a:custGeom>
              <a:avLst/>
              <a:gdLst/>
              <a:ahLst/>
              <a:cxnLst/>
              <a:rect l="l" t="t" r="r" b="b"/>
              <a:pathLst>
                <a:path w="5428" h="4069" extrusionOk="0">
                  <a:moveTo>
                    <a:pt x="702" y="0"/>
                  </a:moveTo>
                  <a:cubicBezTo>
                    <a:pt x="480" y="0"/>
                    <a:pt x="257" y="5"/>
                    <a:pt x="37" y="23"/>
                  </a:cubicBezTo>
                  <a:cubicBezTo>
                    <a:pt x="19" y="23"/>
                    <a:pt x="9" y="23"/>
                    <a:pt x="0" y="33"/>
                  </a:cubicBezTo>
                  <a:lnTo>
                    <a:pt x="0" y="4001"/>
                  </a:lnTo>
                  <a:cubicBezTo>
                    <a:pt x="9" y="4010"/>
                    <a:pt x="37" y="4029"/>
                    <a:pt x="56" y="4029"/>
                  </a:cubicBezTo>
                  <a:cubicBezTo>
                    <a:pt x="357" y="4062"/>
                    <a:pt x="672" y="4067"/>
                    <a:pt x="984" y="4067"/>
                  </a:cubicBezTo>
                  <a:cubicBezTo>
                    <a:pt x="1109" y="4067"/>
                    <a:pt x="1234" y="4066"/>
                    <a:pt x="1357" y="4066"/>
                  </a:cubicBezTo>
                  <a:lnTo>
                    <a:pt x="4679" y="4066"/>
                  </a:lnTo>
                  <a:cubicBezTo>
                    <a:pt x="4791" y="4066"/>
                    <a:pt x="4906" y="4068"/>
                    <a:pt x="5018" y="4068"/>
                  </a:cubicBezTo>
                  <a:cubicBezTo>
                    <a:pt x="5130" y="4068"/>
                    <a:pt x="5240" y="4066"/>
                    <a:pt x="5343" y="4057"/>
                  </a:cubicBezTo>
                  <a:lnTo>
                    <a:pt x="5353" y="4057"/>
                  </a:lnTo>
                  <a:cubicBezTo>
                    <a:pt x="5381" y="4057"/>
                    <a:pt x="5390" y="4038"/>
                    <a:pt x="5399" y="4029"/>
                  </a:cubicBezTo>
                  <a:cubicBezTo>
                    <a:pt x="5418" y="3420"/>
                    <a:pt x="5418" y="2803"/>
                    <a:pt x="5418" y="2195"/>
                  </a:cubicBezTo>
                  <a:cubicBezTo>
                    <a:pt x="5418" y="1717"/>
                    <a:pt x="5418" y="1249"/>
                    <a:pt x="5428" y="791"/>
                  </a:cubicBezTo>
                  <a:cubicBezTo>
                    <a:pt x="5428" y="594"/>
                    <a:pt x="5428" y="407"/>
                    <a:pt x="5418" y="211"/>
                  </a:cubicBezTo>
                  <a:cubicBezTo>
                    <a:pt x="5418" y="183"/>
                    <a:pt x="5409" y="173"/>
                    <a:pt x="5390" y="164"/>
                  </a:cubicBezTo>
                  <a:cubicBezTo>
                    <a:pt x="5381" y="126"/>
                    <a:pt x="5362" y="98"/>
                    <a:pt x="5315" y="89"/>
                  </a:cubicBezTo>
                  <a:cubicBezTo>
                    <a:pt x="5100" y="52"/>
                    <a:pt x="4866" y="70"/>
                    <a:pt x="4642" y="52"/>
                  </a:cubicBezTo>
                  <a:cubicBezTo>
                    <a:pt x="4436" y="52"/>
                    <a:pt x="4220" y="42"/>
                    <a:pt x="4015" y="42"/>
                  </a:cubicBezTo>
                  <a:cubicBezTo>
                    <a:pt x="3565" y="33"/>
                    <a:pt x="3126" y="33"/>
                    <a:pt x="2676" y="23"/>
                  </a:cubicBezTo>
                  <a:cubicBezTo>
                    <a:pt x="2246" y="5"/>
                    <a:pt x="1797" y="5"/>
                    <a:pt x="1366" y="5"/>
                  </a:cubicBezTo>
                  <a:cubicBezTo>
                    <a:pt x="1146" y="5"/>
                    <a:pt x="924" y="0"/>
                    <a:pt x="702" y="0"/>
                  </a:cubicBezTo>
                  <a:close/>
                </a:path>
              </a:pathLst>
            </a:custGeom>
            <a:solidFill>
              <a:srgbClr val="EB992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79" name="Google Shape;279;p30"/>
            <p:cNvSpPr/>
            <p:nvPr/>
          </p:nvSpPr>
          <p:spPr>
            <a:xfrm>
              <a:off x="6739847" y="2404579"/>
              <a:ext cx="223198" cy="33468"/>
            </a:xfrm>
            <a:custGeom>
              <a:avLst/>
              <a:gdLst/>
              <a:ahLst/>
              <a:cxnLst/>
              <a:rect l="l" t="t" r="r" b="b"/>
              <a:pathLst>
                <a:path w="3688" h="553" extrusionOk="0">
                  <a:moveTo>
                    <a:pt x="1" y="0"/>
                  </a:moveTo>
                  <a:cubicBezTo>
                    <a:pt x="10" y="178"/>
                    <a:pt x="10" y="365"/>
                    <a:pt x="10" y="534"/>
                  </a:cubicBezTo>
                  <a:lnTo>
                    <a:pt x="57" y="534"/>
                  </a:lnTo>
                  <a:cubicBezTo>
                    <a:pt x="347" y="552"/>
                    <a:pt x="647" y="552"/>
                    <a:pt x="937" y="552"/>
                  </a:cubicBezTo>
                  <a:lnTo>
                    <a:pt x="3669" y="552"/>
                  </a:lnTo>
                  <a:cubicBezTo>
                    <a:pt x="3669" y="468"/>
                    <a:pt x="3688" y="384"/>
                    <a:pt x="3669" y="300"/>
                  </a:cubicBezTo>
                  <a:cubicBezTo>
                    <a:pt x="3650" y="262"/>
                    <a:pt x="3660" y="197"/>
                    <a:pt x="3660" y="131"/>
                  </a:cubicBezTo>
                  <a:cubicBezTo>
                    <a:pt x="3660" y="103"/>
                    <a:pt x="3660" y="75"/>
                    <a:pt x="3650" y="47"/>
                  </a:cubicBezTo>
                  <a:cubicBezTo>
                    <a:pt x="3650" y="47"/>
                    <a:pt x="3641" y="47"/>
                    <a:pt x="3641" y="38"/>
                  </a:cubicBezTo>
                  <a:cubicBezTo>
                    <a:pt x="3622" y="38"/>
                    <a:pt x="3613" y="19"/>
                    <a:pt x="3576" y="19"/>
                  </a:cubicBezTo>
                  <a:cubicBezTo>
                    <a:pt x="3435" y="19"/>
                    <a:pt x="3276" y="19"/>
                    <a:pt x="3136" y="10"/>
                  </a:cubicBezTo>
                  <a:lnTo>
                    <a:pt x="2715" y="10"/>
                  </a:lnTo>
                  <a:cubicBezTo>
                    <a:pt x="2406" y="10"/>
                    <a:pt x="2116" y="10"/>
                    <a:pt x="1816"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80" name="Google Shape;280;p30"/>
            <p:cNvSpPr/>
            <p:nvPr/>
          </p:nvSpPr>
          <p:spPr>
            <a:xfrm>
              <a:off x="6738153" y="2466854"/>
              <a:ext cx="254366" cy="33468"/>
            </a:xfrm>
            <a:custGeom>
              <a:avLst/>
              <a:gdLst/>
              <a:ahLst/>
              <a:cxnLst/>
              <a:rect l="l" t="t" r="r" b="b"/>
              <a:pathLst>
                <a:path w="4203" h="553" extrusionOk="0">
                  <a:moveTo>
                    <a:pt x="1" y="1"/>
                  </a:moveTo>
                  <a:cubicBezTo>
                    <a:pt x="20" y="178"/>
                    <a:pt x="20" y="366"/>
                    <a:pt x="20" y="534"/>
                  </a:cubicBezTo>
                  <a:lnTo>
                    <a:pt x="66" y="534"/>
                  </a:lnTo>
                  <a:cubicBezTo>
                    <a:pt x="394" y="553"/>
                    <a:pt x="731" y="553"/>
                    <a:pt x="1058" y="553"/>
                  </a:cubicBezTo>
                  <a:lnTo>
                    <a:pt x="4165" y="553"/>
                  </a:lnTo>
                  <a:cubicBezTo>
                    <a:pt x="4165" y="469"/>
                    <a:pt x="4184" y="384"/>
                    <a:pt x="4165" y="300"/>
                  </a:cubicBezTo>
                  <a:cubicBezTo>
                    <a:pt x="4193" y="272"/>
                    <a:pt x="4193" y="216"/>
                    <a:pt x="4203" y="141"/>
                  </a:cubicBezTo>
                  <a:cubicBezTo>
                    <a:pt x="4203" y="122"/>
                    <a:pt x="4203" y="85"/>
                    <a:pt x="4193" y="57"/>
                  </a:cubicBezTo>
                  <a:cubicBezTo>
                    <a:pt x="4193" y="57"/>
                    <a:pt x="4184" y="57"/>
                    <a:pt x="4184" y="47"/>
                  </a:cubicBezTo>
                  <a:cubicBezTo>
                    <a:pt x="4165" y="47"/>
                    <a:pt x="4146" y="38"/>
                    <a:pt x="4109" y="38"/>
                  </a:cubicBezTo>
                  <a:cubicBezTo>
                    <a:pt x="3950" y="38"/>
                    <a:pt x="3772" y="38"/>
                    <a:pt x="3594" y="29"/>
                  </a:cubicBezTo>
                  <a:lnTo>
                    <a:pt x="3108" y="29"/>
                  </a:lnTo>
                  <a:cubicBezTo>
                    <a:pt x="2761" y="29"/>
                    <a:pt x="2415" y="29"/>
                    <a:pt x="2078" y="10"/>
                  </a:cubicBezTo>
                  <a:cubicBezTo>
                    <a:pt x="1732" y="10"/>
                    <a:pt x="1405" y="10"/>
                    <a:pt x="1068" y="1"/>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81" name="Google Shape;281;p30"/>
            <p:cNvSpPr/>
            <p:nvPr/>
          </p:nvSpPr>
          <p:spPr>
            <a:xfrm>
              <a:off x="6739303" y="2531429"/>
              <a:ext cx="193180" cy="33468"/>
            </a:xfrm>
            <a:custGeom>
              <a:avLst/>
              <a:gdLst/>
              <a:ahLst/>
              <a:cxnLst/>
              <a:rect l="l" t="t" r="r" b="b"/>
              <a:pathLst>
                <a:path w="3192" h="553" extrusionOk="0">
                  <a:moveTo>
                    <a:pt x="1" y="0"/>
                  </a:moveTo>
                  <a:cubicBezTo>
                    <a:pt x="1" y="169"/>
                    <a:pt x="10" y="365"/>
                    <a:pt x="10" y="534"/>
                  </a:cubicBezTo>
                  <a:lnTo>
                    <a:pt x="38" y="534"/>
                  </a:lnTo>
                  <a:cubicBezTo>
                    <a:pt x="291" y="553"/>
                    <a:pt x="543" y="553"/>
                    <a:pt x="805" y="553"/>
                  </a:cubicBezTo>
                  <a:lnTo>
                    <a:pt x="3173" y="553"/>
                  </a:lnTo>
                  <a:cubicBezTo>
                    <a:pt x="3173" y="468"/>
                    <a:pt x="3192" y="384"/>
                    <a:pt x="3173" y="300"/>
                  </a:cubicBezTo>
                  <a:cubicBezTo>
                    <a:pt x="3164" y="234"/>
                    <a:pt x="3164" y="178"/>
                    <a:pt x="3182" y="113"/>
                  </a:cubicBezTo>
                  <a:cubicBezTo>
                    <a:pt x="3182" y="94"/>
                    <a:pt x="3182" y="57"/>
                    <a:pt x="3164" y="38"/>
                  </a:cubicBezTo>
                  <a:lnTo>
                    <a:pt x="3154" y="19"/>
                  </a:lnTo>
                  <a:cubicBezTo>
                    <a:pt x="3145" y="19"/>
                    <a:pt x="3135" y="10"/>
                    <a:pt x="3107" y="10"/>
                  </a:cubicBezTo>
                  <a:lnTo>
                    <a:pt x="2349" y="10"/>
                  </a:lnTo>
                  <a:cubicBezTo>
                    <a:pt x="2087" y="10"/>
                    <a:pt x="1835" y="10"/>
                    <a:pt x="1563" y="0"/>
                  </a:cubicBezTo>
                  <a:close/>
                </a:path>
              </a:pathLst>
            </a:cu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sp>
        <p:nvSpPr>
          <p:cNvPr id="282" name="Google Shape;282;p30"/>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899"/>
        <p:cNvGrpSpPr/>
        <p:nvPr/>
      </p:nvGrpSpPr>
      <p:grpSpPr>
        <a:xfrm>
          <a:off x="0" y="0"/>
          <a:ext cx="0" cy="0"/>
          <a:chOff x="0" y="0"/>
          <a:chExt cx="0" cy="0"/>
        </a:xfrm>
      </p:grpSpPr>
      <p:pic>
        <p:nvPicPr>
          <p:cNvPr id="900" name="Google Shape;900;p84"/>
          <p:cNvPicPr preferRelativeResize="0"/>
          <p:nvPr/>
        </p:nvPicPr>
        <p:blipFill>
          <a:blip r:embed="rId3">
            <a:alphaModFix/>
          </a:blip>
          <a:stretch>
            <a:fillRect/>
          </a:stretch>
        </p:blipFill>
        <p:spPr>
          <a:xfrm>
            <a:off x="858150" y="578000"/>
            <a:ext cx="7687137" cy="4515650"/>
          </a:xfrm>
          <a:prstGeom prst="rect">
            <a:avLst/>
          </a:prstGeom>
          <a:noFill/>
          <a:ln>
            <a:noFill/>
          </a:ln>
        </p:spPr>
      </p:pic>
      <p:sp>
        <p:nvSpPr>
          <p:cNvPr id="901" name="Google Shape;901;p84"/>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02" name="Google Shape;902;p84"/>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03" name="Google Shape;903;p84"/>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Solver Model</a:t>
            </a:r>
            <a:endParaRPr sz="2000"/>
          </a:p>
        </p:txBody>
      </p:sp>
      <p:sp>
        <p:nvSpPr>
          <p:cNvPr id="904" name="Google Shape;904;p84"/>
          <p:cNvSpPr txBox="1"/>
          <p:nvPr/>
        </p:nvSpPr>
        <p:spPr>
          <a:xfrm>
            <a:off x="4726463" y="4862800"/>
            <a:ext cx="4306500" cy="231000"/>
          </a:xfrm>
          <a:prstGeom prst="rect">
            <a:avLst/>
          </a:prstGeom>
          <a:noFill/>
          <a:ln>
            <a:noFill/>
          </a:ln>
        </p:spPr>
        <p:txBody>
          <a:bodyPr spcFirstLastPara="1" wrap="square" lIns="45725" tIns="45725" rIns="45725" bIns="45725" anchor="t" anchorCtr="0">
            <a:spAutoFit/>
          </a:bodyPr>
          <a:lstStyle/>
          <a:p>
            <a:pPr marL="0" lvl="0" indent="0" algn="ctr" rtl="0">
              <a:spcBef>
                <a:spcPts val="0"/>
              </a:spcBef>
              <a:spcAft>
                <a:spcPts val="0"/>
              </a:spcAft>
              <a:buNone/>
            </a:pPr>
            <a:r>
              <a:rPr lang="en-GB" sz="900" u="sng">
                <a:solidFill>
                  <a:schemeClr val="hlink"/>
                </a:solidFill>
                <a:hlinkClick r:id="rId6"/>
              </a:rPr>
              <a:t>RAG Architecture </a:t>
            </a:r>
            <a:endParaRPr sz="900" u="sng">
              <a:solidFill>
                <a:schemeClr val="dk2"/>
              </a:solidFill>
            </a:endParaRPr>
          </a:p>
        </p:txBody>
      </p:sp>
      <p:sp>
        <p:nvSpPr>
          <p:cNvPr id="905" name="Google Shape;905;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909"/>
        <p:cNvGrpSpPr/>
        <p:nvPr/>
      </p:nvGrpSpPr>
      <p:grpSpPr>
        <a:xfrm>
          <a:off x="0" y="0"/>
          <a:ext cx="0" cy="0"/>
          <a:chOff x="0" y="0"/>
          <a:chExt cx="0" cy="0"/>
        </a:xfrm>
      </p:grpSpPr>
      <p:sp>
        <p:nvSpPr>
          <p:cNvPr id="910" name="Google Shape;910;p85"/>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911" name="Google Shape;911;p85"/>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912" name="Google Shape;912;p85"/>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913" name="Google Shape;913;p85"/>
          <p:cNvSpPr txBox="1"/>
          <p:nvPr/>
        </p:nvSpPr>
        <p:spPr>
          <a:xfrm>
            <a:off x="854675" y="1627200"/>
            <a:ext cx="10833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4600"/>
              <a:buFont typeface="Arial"/>
              <a:buNone/>
            </a:pPr>
            <a:r>
              <a:rPr lang="en-GB" sz="4600" b="1" i="0" u="none" strike="noStrike" cap="none">
                <a:solidFill>
                  <a:srgbClr val="156C80"/>
                </a:solidFill>
                <a:latin typeface="Tomorrow"/>
                <a:ea typeface="Tomorrow"/>
                <a:cs typeface="Tomorrow"/>
                <a:sym typeface="Tomorrow"/>
              </a:rPr>
              <a:t>0</a:t>
            </a:r>
            <a:r>
              <a:rPr lang="en-GB" sz="4600" b="1">
                <a:solidFill>
                  <a:srgbClr val="156C80"/>
                </a:solidFill>
                <a:latin typeface="Tomorrow"/>
                <a:ea typeface="Tomorrow"/>
                <a:cs typeface="Tomorrow"/>
                <a:sym typeface="Tomorrow"/>
              </a:rPr>
              <a:t>7</a:t>
            </a:r>
            <a:endParaRPr sz="700" b="0" i="0" u="none" strike="noStrike" cap="none">
              <a:solidFill>
                <a:srgbClr val="000000"/>
              </a:solidFill>
              <a:latin typeface="Arial"/>
              <a:ea typeface="Arial"/>
              <a:cs typeface="Arial"/>
              <a:sym typeface="Arial"/>
            </a:endParaRPr>
          </a:p>
        </p:txBody>
      </p:sp>
      <p:sp>
        <p:nvSpPr>
          <p:cNvPr id="914" name="Google Shape;914;p85"/>
          <p:cNvSpPr txBox="1"/>
          <p:nvPr/>
        </p:nvSpPr>
        <p:spPr>
          <a:xfrm>
            <a:off x="854674" y="2342207"/>
            <a:ext cx="5508000" cy="585000"/>
          </a:xfrm>
          <a:prstGeom prst="rect">
            <a:avLst/>
          </a:prstGeom>
          <a:noFill/>
          <a:ln>
            <a:noFill/>
          </a:ln>
        </p:spPr>
        <p:txBody>
          <a:bodyPr spcFirstLastPara="1" wrap="square" lIns="0" tIns="0" rIns="0" bIns="0" anchor="t" anchorCtr="0">
            <a:spAutoFit/>
          </a:bodyPr>
          <a:lstStyle/>
          <a:p>
            <a:pPr marL="0" lvl="0" indent="0" algn="l" rtl="0">
              <a:lnSpc>
                <a:spcPct val="140005"/>
              </a:lnSpc>
              <a:spcBef>
                <a:spcPts val="0"/>
              </a:spcBef>
              <a:spcAft>
                <a:spcPts val="0"/>
              </a:spcAft>
              <a:buClr>
                <a:schemeClr val="dk1"/>
              </a:buClr>
              <a:buSzPts val="600"/>
              <a:buFont typeface="Arial"/>
              <a:buNone/>
            </a:pPr>
            <a:r>
              <a:rPr lang="en-GB" sz="3800" b="1">
                <a:solidFill>
                  <a:srgbClr val="156C80"/>
                </a:solidFill>
                <a:latin typeface="Tomorrow"/>
                <a:ea typeface="Tomorrow"/>
                <a:cs typeface="Tomorrow"/>
                <a:sym typeface="Tomorrow"/>
              </a:rPr>
              <a:t>Experiment &amp; Results</a:t>
            </a:r>
            <a:endParaRPr sz="3800" b="1">
              <a:solidFill>
                <a:srgbClr val="156C80"/>
              </a:solidFill>
              <a:latin typeface="Tomorrow"/>
              <a:ea typeface="Tomorrow"/>
              <a:cs typeface="Tomorrow"/>
              <a:sym typeface="Tomorrow"/>
            </a:endParaRPr>
          </a:p>
        </p:txBody>
      </p:sp>
      <p:sp>
        <p:nvSpPr>
          <p:cNvPr id="915" name="Google Shape;915;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sz="1200"/>
              <a:t>61</a:t>
            </a:fld>
            <a:endParaRPr sz="12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919"/>
        <p:cNvGrpSpPr/>
        <p:nvPr/>
      </p:nvGrpSpPr>
      <p:grpSpPr>
        <a:xfrm>
          <a:off x="0" y="0"/>
          <a:ext cx="0" cy="0"/>
          <a:chOff x="0" y="0"/>
          <a:chExt cx="0" cy="0"/>
        </a:xfrm>
      </p:grpSpPr>
      <p:sp>
        <p:nvSpPr>
          <p:cNvPr id="920" name="Google Shape;920;p86"/>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21" name="Google Shape;921;p86"/>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22" name="Google Shape;922;p86"/>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Solver Model Experiment &amp; Results</a:t>
            </a:r>
            <a:endParaRPr sz="2000" b="1">
              <a:solidFill>
                <a:srgbClr val="156C80"/>
              </a:solidFill>
              <a:latin typeface="Tomorrow"/>
              <a:ea typeface="Tomorrow"/>
              <a:cs typeface="Tomorrow"/>
              <a:sym typeface="Tomorrow"/>
            </a:endParaRPr>
          </a:p>
        </p:txBody>
      </p:sp>
      <p:graphicFrame>
        <p:nvGraphicFramePr>
          <p:cNvPr id="923" name="Google Shape;923;p86"/>
          <p:cNvGraphicFramePr/>
          <p:nvPr/>
        </p:nvGraphicFramePr>
        <p:xfrm>
          <a:off x="476250" y="1544719"/>
          <a:ext cx="8191575" cy="3202275"/>
        </p:xfrm>
        <a:graphic>
          <a:graphicData uri="http://schemas.openxmlformats.org/drawingml/2006/table">
            <a:tbl>
              <a:tblPr>
                <a:noFill/>
                <a:tableStyleId>{955F5199-5ED5-4B37-9295-37F04DFC6318}</a:tableStyleId>
              </a:tblPr>
              <a:tblGrid>
                <a:gridCol w="1170225">
                  <a:extLst>
                    <a:ext uri="{9D8B030D-6E8A-4147-A177-3AD203B41FA5}">
                      <a16:colId xmlns:a16="http://schemas.microsoft.com/office/drawing/2014/main" val="20000"/>
                    </a:ext>
                  </a:extLst>
                </a:gridCol>
                <a:gridCol w="1170225">
                  <a:extLst>
                    <a:ext uri="{9D8B030D-6E8A-4147-A177-3AD203B41FA5}">
                      <a16:colId xmlns:a16="http://schemas.microsoft.com/office/drawing/2014/main" val="20001"/>
                    </a:ext>
                  </a:extLst>
                </a:gridCol>
                <a:gridCol w="1170225">
                  <a:extLst>
                    <a:ext uri="{9D8B030D-6E8A-4147-A177-3AD203B41FA5}">
                      <a16:colId xmlns:a16="http://schemas.microsoft.com/office/drawing/2014/main" val="20002"/>
                    </a:ext>
                  </a:extLst>
                </a:gridCol>
                <a:gridCol w="1170225">
                  <a:extLst>
                    <a:ext uri="{9D8B030D-6E8A-4147-A177-3AD203B41FA5}">
                      <a16:colId xmlns:a16="http://schemas.microsoft.com/office/drawing/2014/main" val="20003"/>
                    </a:ext>
                  </a:extLst>
                </a:gridCol>
                <a:gridCol w="1170225">
                  <a:extLst>
                    <a:ext uri="{9D8B030D-6E8A-4147-A177-3AD203B41FA5}">
                      <a16:colId xmlns:a16="http://schemas.microsoft.com/office/drawing/2014/main" val="20004"/>
                    </a:ext>
                  </a:extLst>
                </a:gridCol>
                <a:gridCol w="1170225">
                  <a:extLst>
                    <a:ext uri="{9D8B030D-6E8A-4147-A177-3AD203B41FA5}">
                      <a16:colId xmlns:a16="http://schemas.microsoft.com/office/drawing/2014/main" val="20005"/>
                    </a:ext>
                  </a:extLst>
                </a:gridCol>
                <a:gridCol w="1170225">
                  <a:extLst>
                    <a:ext uri="{9D8B030D-6E8A-4147-A177-3AD203B41FA5}">
                      <a16:colId xmlns:a16="http://schemas.microsoft.com/office/drawing/2014/main" val="20006"/>
                    </a:ext>
                  </a:extLst>
                </a:gridCol>
              </a:tblGrid>
              <a:tr h="867700">
                <a:tc>
                  <a:txBody>
                    <a:bodyPr/>
                    <a:lstStyle/>
                    <a:p>
                      <a:pPr marL="0" lvl="0" indent="0" algn="ctr" rtl="0">
                        <a:spcBef>
                          <a:spcPts val="0"/>
                        </a:spcBef>
                        <a:spcAft>
                          <a:spcPts val="0"/>
                        </a:spcAft>
                        <a:buNone/>
                      </a:pPr>
                      <a:r>
                        <a:rPr lang="en-GB" sz="1500"/>
                        <a:t>Model</a:t>
                      </a:r>
                      <a:endParaRPr sz="1500"/>
                    </a:p>
                  </a:txBody>
                  <a:tcPr marL="45725" marR="45725" marT="45725"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sz="1500"/>
                        <a:t>Size</a:t>
                      </a:r>
                      <a:endParaRPr sz="1500"/>
                    </a:p>
                  </a:txBody>
                  <a:tcPr marL="45725" marR="45725" marT="45725"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sz="1500"/>
                        <a:t>HumanEval</a:t>
                      </a:r>
                      <a:endParaRPr sz="1500"/>
                    </a:p>
                    <a:p>
                      <a:pPr marL="0" lvl="0" indent="0" algn="ctr" rtl="0">
                        <a:spcBef>
                          <a:spcPts val="0"/>
                        </a:spcBef>
                        <a:spcAft>
                          <a:spcPts val="0"/>
                        </a:spcAft>
                        <a:buNone/>
                      </a:pPr>
                      <a:r>
                        <a:rPr lang="en-GB" sz="1500"/>
                        <a:t>0-shot</a:t>
                      </a:r>
                      <a:endParaRPr sz="1500"/>
                    </a:p>
                  </a:txBody>
                  <a:tcPr marL="45725" marR="45725" marT="45725"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sz="1500"/>
                        <a:t>HumanEval+</a:t>
                      </a:r>
                      <a:endParaRPr sz="1500"/>
                    </a:p>
                    <a:p>
                      <a:pPr marL="0" lvl="0" indent="0" algn="ctr" rtl="0">
                        <a:spcBef>
                          <a:spcPts val="0"/>
                        </a:spcBef>
                        <a:spcAft>
                          <a:spcPts val="0"/>
                        </a:spcAft>
                        <a:buNone/>
                      </a:pPr>
                      <a:r>
                        <a:rPr lang="en-GB" sz="1500"/>
                        <a:t>0-shot</a:t>
                      </a:r>
                      <a:endParaRPr sz="1500"/>
                    </a:p>
                  </a:txBody>
                  <a:tcPr marL="45725" marR="45725" marT="45725"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sz="1500"/>
                        <a:t>MBPP</a:t>
                      </a:r>
                      <a:endParaRPr sz="1500"/>
                    </a:p>
                    <a:p>
                      <a:pPr marL="0" lvl="0" indent="0" algn="ctr" rtl="0">
                        <a:spcBef>
                          <a:spcPts val="0"/>
                        </a:spcBef>
                        <a:spcAft>
                          <a:spcPts val="0"/>
                        </a:spcAft>
                        <a:buNone/>
                      </a:pPr>
                      <a:r>
                        <a:rPr lang="en-GB" sz="1500"/>
                        <a:t>0-shot</a:t>
                      </a:r>
                      <a:endParaRPr sz="1500"/>
                    </a:p>
                  </a:txBody>
                  <a:tcPr marL="45725" marR="45725" marT="45725"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sz="1500"/>
                        <a:t>MBPP+</a:t>
                      </a:r>
                      <a:endParaRPr sz="1500"/>
                    </a:p>
                    <a:p>
                      <a:pPr marL="0" lvl="0" indent="0" algn="ctr" rtl="0">
                        <a:spcBef>
                          <a:spcPts val="0"/>
                        </a:spcBef>
                        <a:spcAft>
                          <a:spcPts val="0"/>
                        </a:spcAft>
                        <a:buNone/>
                      </a:pPr>
                      <a:r>
                        <a:rPr lang="en-GB" sz="1500"/>
                        <a:t>0-shot</a:t>
                      </a:r>
                      <a:endParaRPr sz="1500"/>
                    </a:p>
                    <a:p>
                      <a:pPr marL="0" lvl="0" indent="0" algn="ctr" rtl="0">
                        <a:spcBef>
                          <a:spcPts val="0"/>
                        </a:spcBef>
                        <a:spcAft>
                          <a:spcPts val="0"/>
                        </a:spcAft>
                        <a:buNone/>
                      </a:pPr>
                      <a:endParaRPr sz="1500"/>
                    </a:p>
                  </a:txBody>
                  <a:tcPr marL="45725" marR="45725" marT="45725"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GB" sz="1500"/>
                        <a:t>MBPP</a:t>
                      </a:r>
                      <a:endParaRPr sz="1500"/>
                    </a:p>
                    <a:p>
                      <a:pPr marL="0" lvl="0" indent="0" algn="ctr" rtl="0">
                        <a:spcBef>
                          <a:spcPts val="0"/>
                        </a:spcBef>
                        <a:spcAft>
                          <a:spcPts val="0"/>
                        </a:spcAft>
                        <a:buNone/>
                      </a:pPr>
                      <a:r>
                        <a:rPr lang="en-GB" sz="1500"/>
                        <a:t>3-shot</a:t>
                      </a:r>
                      <a:endParaRPr sz="1500"/>
                    </a:p>
                  </a:txBody>
                  <a:tcPr marL="45725" marR="45725" marT="45725" marB="457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621375">
                <a:tc>
                  <a:txBody>
                    <a:bodyPr/>
                    <a:lstStyle/>
                    <a:p>
                      <a:pPr marL="0" lvl="0" indent="0" algn="ctr" rtl="0">
                        <a:lnSpc>
                          <a:spcPct val="115000"/>
                        </a:lnSpc>
                        <a:spcBef>
                          <a:spcPts val="0"/>
                        </a:spcBef>
                        <a:spcAft>
                          <a:spcPts val="600"/>
                        </a:spcAft>
                        <a:buNone/>
                      </a:pPr>
                      <a:r>
                        <a:rPr lang="en-GB" sz="1500">
                          <a:solidFill>
                            <a:srgbClr val="434343"/>
                          </a:solidFill>
                        </a:rPr>
                        <a:t>CodeLlama-Base</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7B</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33.5</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25.6</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52.1</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41.6</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38.6</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737373"/>
                      </a:solidFill>
                      <a:prstDash val="solid"/>
                      <a:round/>
                      <a:headEnd type="none" w="sm" len="sm"/>
                      <a:tailEnd type="none" w="sm" len="sm"/>
                    </a:lnB>
                  </a:tcPr>
                </a:tc>
                <a:extLst>
                  <a:ext uri="{0D108BD9-81ED-4DB2-BD59-A6C34878D82A}">
                    <a16:rowId xmlns:a16="http://schemas.microsoft.com/office/drawing/2014/main" val="10001"/>
                  </a:ext>
                </a:extLst>
              </a:tr>
              <a:tr h="470450">
                <a:tc>
                  <a:txBody>
                    <a:bodyPr/>
                    <a:lstStyle/>
                    <a:p>
                      <a:pPr marL="0" lvl="0" indent="0" algn="ctr" rtl="0">
                        <a:lnSpc>
                          <a:spcPct val="115000"/>
                        </a:lnSpc>
                        <a:spcBef>
                          <a:spcPts val="0"/>
                        </a:spcBef>
                        <a:spcAft>
                          <a:spcPts val="600"/>
                        </a:spcAft>
                        <a:buNone/>
                      </a:pPr>
                      <a:r>
                        <a:rPr lang="en-GB" sz="1500">
                          <a:solidFill>
                            <a:srgbClr val="434343"/>
                          </a:solidFill>
                        </a:rPr>
                        <a:t>StarCoder2</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7B</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35.4</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29.9</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54.4</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45.6</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51.0</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extLst>
                  <a:ext uri="{0D108BD9-81ED-4DB2-BD59-A6C34878D82A}">
                    <a16:rowId xmlns:a16="http://schemas.microsoft.com/office/drawing/2014/main" val="10002"/>
                  </a:ext>
                </a:extLst>
              </a:tr>
              <a:tr h="621375">
                <a:tc>
                  <a:txBody>
                    <a:bodyPr/>
                    <a:lstStyle/>
                    <a:p>
                      <a:pPr marL="0" lvl="0" indent="0" algn="ctr" rtl="0">
                        <a:lnSpc>
                          <a:spcPct val="115000"/>
                        </a:lnSpc>
                        <a:spcBef>
                          <a:spcPts val="0"/>
                        </a:spcBef>
                        <a:spcAft>
                          <a:spcPts val="600"/>
                        </a:spcAft>
                        <a:buNone/>
                      </a:pPr>
                      <a:r>
                        <a:rPr lang="en-GB" sz="1500">
                          <a:solidFill>
                            <a:srgbClr val="434343"/>
                          </a:solidFill>
                        </a:rPr>
                        <a:t>DeepSeek-Coder-Base</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6.7B</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47.6</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39.6</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70.2</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56.6</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solidFill>
                            <a:srgbClr val="434343"/>
                          </a:solidFill>
                        </a:rPr>
                        <a:t>60.6</a:t>
                      </a:r>
                      <a:endParaRPr sz="1500">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extLst>
                  <a:ext uri="{0D108BD9-81ED-4DB2-BD59-A6C34878D82A}">
                    <a16:rowId xmlns:a16="http://schemas.microsoft.com/office/drawing/2014/main" val="10003"/>
                  </a:ext>
                </a:extLst>
              </a:tr>
              <a:tr h="621375">
                <a:tc>
                  <a:txBody>
                    <a:bodyPr/>
                    <a:lstStyle/>
                    <a:p>
                      <a:pPr marL="0" lvl="0" indent="0" algn="ctr" rtl="0">
                        <a:spcBef>
                          <a:spcPts val="0"/>
                        </a:spcBef>
                        <a:spcAft>
                          <a:spcPts val="0"/>
                        </a:spcAft>
                        <a:buNone/>
                      </a:pPr>
                      <a:r>
                        <a:rPr lang="en-GB" sz="1600" b="1">
                          <a:solidFill>
                            <a:srgbClr val="434343"/>
                          </a:solidFill>
                        </a:rPr>
                        <a:t>CodeQwen1.5-Chat</a:t>
                      </a:r>
                      <a:endParaRPr sz="1600" b="1">
                        <a:solidFill>
                          <a:srgbClr val="434343"/>
                        </a:solidFill>
                      </a:endParaRPr>
                    </a:p>
                  </a:txBody>
                  <a:tcPr marL="45725" marR="45725" marT="45725" marB="4572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600" b="1">
                          <a:solidFill>
                            <a:srgbClr val="434343"/>
                          </a:solidFill>
                        </a:rPr>
                        <a:t>7B</a:t>
                      </a:r>
                      <a:endParaRPr sz="1600" b="1">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600" b="1">
                          <a:solidFill>
                            <a:srgbClr val="434343"/>
                          </a:solidFill>
                        </a:rPr>
                        <a:t>83.5</a:t>
                      </a:r>
                      <a:endParaRPr sz="1600" b="1">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600" b="1">
                          <a:solidFill>
                            <a:srgbClr val="434343"/>
                          </a:solidFill>
                        </a:rPr>
                        <a:t>78.7</a:t>
                      </a:r>
                      <a:endParaRPr sz="1600" b="1">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600" b="1">
                          <a:solidFill>
                            <a:srgbClr val="434343"/>
                          </a:solidFill>
                        </a:rPr>
                        <a:t>77.7</a:t>
                      </a:r>
                      <a:endParaRPr sz="1600" b="1">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600" b="1">
                          <a:solidFill>
                            <a:srgbClr val="434343"/>
                          </a:solidFill>
                        </a:rPr>
                        <a:t>67.2</a:t>
                      </a:r>
                      <a:endParaRPr sz="1600" b="1">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600" b="1">
                          <a:solidFill>
                            <a:srgbClr val="434343"/>
                          </a:solidFill>
                        </a:rPr>
                        <a:t>70.6</a:t>
                      </a:r>
                      <a:endParaRPr sz="1600" b="1">
                        <a:solidFill>
                          <a:srgbClr val="434343"/>
                        </a:solidFill>
                      </a:endParaRPr>
                    </a:p>
                  </a:txBody>
                  <a:tcPr marL="61925" marR="61925" marT="28575" marB="28575">
                    <a:lnL w="28575" cap="flat" cmpd="sng">
                      <a:solidFill>
                        <a:srgbClr val="737373"/>
                      </a:solidFill>
                      <a:prstDash val="solid"/>
                      <a:round/>
                      <a:headEnd type="none" w="sm" len="sm"/>
                      <a:tailEnd type="none" w="sm" len="sm"/>
                    </a:lnL>
                    <a:lnR w="28575" cap="flat" cmpd="sng">
                      <a:solidFill>
                        <a:srgbClr val="737373"/>
                      </a:solidFill>
                      <a:prstDash val="solid"/>
                      <a:round/>
                      <a:headEnd type="none" w="sm" len="sm"/>
                      <a:tailEnd type="none" w="sm" len="sm"/>
                    </a:lnR>
                    <a:lnT w="28575" cap="flat" cmpd="sng">
                      <a:solidFill>
                        <a:srgbClr val="737373"/>
                      </a:solidFill>
                      <a:prstDash val="solid"/>
                      <a:round/>
                      <a:headEnd type="none" w="sm" len="sm"/>
                      <a:tailEnd type="none" w="sm" len="sm"/>
                    </a:lnT>
                    <a:lnB w="28575" cap="flat" cmpd="sng">
                      <a:solidFill>
                        <a:srgbClr val="73737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924" name="Google Shape;924;p86"/>
          <p:cNvSpPr txBox="1"/>
          <p:nvPr/>
        </p:nvSpPr>
        <p:spPr>
          <a:xfrm>
            <a:off x="1178350" y="976313"/>
            <a:ext cx="7111200" cy="3693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800">
                <a:solidFill>
                  <a:srgbClr val="156C80"/>
                </a:solidFill>
              </a:rPr>
              <a:t>EvalPlus (HumanEval, MBPP”Model-based Policy Optimization”)</a:t>
            </a:r>
            <a:endParaRPr sz="1800">
              <a:solidFill>
                <a:srgbClr val="156C80"/>
              </a:solidFill>
            </a:endParaRPr>
          </a:p>
        </p:txBody>
      </p:sp>
      <p:sp>
        <p:nvSpPr>
          <p:cNvPr id="925" name="Google Shape;925;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929"/>
        <p:cNvGrpSpPr/>
        <p:nvPr/>
      </p:nvGrpSpPr>
      <p:grpSpPr>
        <a:xfrm>
          <a:off x="0" y="0"/>
          <a:ext cx="0" cy="0"/>
          <a:chOff x="0" y="0"/>
          <a:chExt cx="0" cy="0"/>
        </a:xfrm>
      </p:grpSpPr>
      <p:sp>
        <p:nvSpPr>
          <p:cNvPr id="930" name="Google Shape;930;p87"/>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31" name="Google Shape;931;p87"/>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32" name="Google Shape;932;p87"/>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Solver Model Experiment &amp; Results</a:t>
            </a:r>
            <a:endParaRPr sz="2000" b="1">
              <a:solidFill>
                <a:srgbClr val="156C80"/>
              </a:solidFill>
              <a:latin typeface="Tomorrow"/>
              <a:ea typeface="Tomorrow"/>
              <a:cs typeface="Tomorrow"/>
              <a:sym typeface="Tomorrow"/>
            </a:endParaRPr>
          </a:p>
        </p:txBody>
      </p:sp>
      <p:graphicFrame>
        <p:nvGraphicFramePr>
          <p:cNvPr id="933" name="Google Shape;933;p87"/>
          <p:cNvGraphicFramePr/>
          <p:nvPr/>
        </p:nvGraphicFramePr>
        <p:xfrm>
          <a:off x="903700" y="2146494"/>
          <a:ext cx="3000000" cy="3000000"/>
        </p:xfrm>
        <a:graphic>
          <a:graphicData uri="http://schemas.openxmlformats.org/drawingml/2006/table">
            <a:tbl>
              <a:tblPr>
                <a:noFill/>
                <a:tableStyleId>{955F5199-5ED5-4B37-9295-37F04DFC6318}</a:tableStyleId>
              </a:tblPr>
              <a:tblGrid>
                <a:gridCol w="2398450">
                  <a:extLst>
                    <a:ext uri="{9D8B030D-6E8A-4147-A177-3AD203B41FA5}">
                      <a16:colId xmlns:a16="http://schemas.microsoft.com/office/drawing/2014/main" val="20000"/>
                    </a:ext>
                  </a:extLst>
                </a:gridCol>
                <a:gridCol w="1116100">
                  <a:extLst>
                    <a:ext uri="{9D8B030D-6E8A-4147-A177-3AD203B41FA5}">
                      <a16:colId xmlns:a16="http://schemas.microsoft.com/office/drawing/2014/main" val="20001"/>
                    </a:ext>
                  </a:extLst>
                </a:gridCol>
                <a:gridCol w="1582425">
                  <a:extLst>
                    <a:ext uri="{9D8B030D-6E8A-4147-A177-3AD203B41FA5}">
                      <a16:colId xmlns:a16="http://schemas.microsoft.com/office/drawing/2014/main" val="20002"/>
                    </a:ext>
                  </a:extLst>
                </a:gridCol>
                <a:gridCol w="2417325">
                  <a:extLst>
                    <a:ext uri="{9D8B030D-6E8A-4147-A177-3AD203B41FA5}">
                      <a16:colId xmlns:a16="http://schemas.microsoft.com/office/drawing/2014/main" val="20003"/>
                    </a:ext>
                  </a:extLst>
                </a:gridCol>
              </a:tblGrid>
              <a:tr h="863050">
                <a:tc>
                  <a:txBody>
                    <a:bodyPr/>
                    <a:lstStyle/>
                    <a:p>
                      <a:pPr marL="0" lvl="0" indent="0" algn="ctr" rtl="0">
                        <a:lnSpc>
                          <a:spcPct val="115000"/>
                        </a:lnSpc>
                        <a:spcBef>
                          <a:spcPts val="0"/>
                        </a:spcBef>
                        <a:spcAft>
                          <a:spcPts val="600"/>
                        </a:spcAft>
                        <a:buNone/>
                      </a:pPr>
                      <a:r>
                        <a:rPr lang="en-GB" sz="1500"/>
                        <a:t>Model</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600"/>
                        </a:spcAft>
                        <a:buNone/>
                      </a:pPr>
                      <a:r>
                        <a:rPr lang="en-GB" sz="1500"/>
                        <a:t>Size</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en-GB" sz="1500"/>
                        <a:t>Code Generation</a:t>
                      </a:r>
                      <a:endParaRPr sz="1500"/>
                    </a:p>
                    <a:p>
                      <a:pPr marL="0" lvl="0" indent="0" algn="ctr" rtl="0">
                        <a:lnSpc>
                          <a:spcPct val="115000"/>
                        </a:lnSpc>
                        <a:spcBef>
                          <a:spcPts val="600"/>
                        </a:spcBef>
                        <a:spcAft>
                          <a:spcPts val="0"/>
                        </a:spcAft>
                        <a:buNone/>
                      </a:pPr>
                      <a:r>
                        <a:rPr lang="en-GB" sz="1500"/>
                        <a:t>All Time</a:t>
                      </a:r>
                      <a:endParaRPr sz="1500"/>
                    </a:p>
                    <a:p>
                      <a:pPr marL="0" lvl="0" indent="0" algn="ctr" rtl="0">
                        <a:lnSpc>
                          <a:spcPct val="115000"/>
                        </a:lnSpc>
                        <a:spcBef>
                          <a:spcPts val="0"/>
                        </a:spcBef>
                        <a:spcAft>
                          <a:spcPts val="0"/>
                        </a:spcAft>
                        <a:buNone/>
                      </a:pPr>
                      <a:r>
                        <a:rPr lang="en-GB" sz="1500"/>
                        <a:t>Pass@1</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en-GB" sz="1500"/>
                        <a:t>Code Generation</a:t>
                      </a:r>
                      <a:endParaRPr sz="1500"/>
                    </a:p>
                    <a:p>
                      <a:pPr marL="0" lvl="0" indent="0" algn="ctr" rtl="0">
                        <a:lnSpc>
                          <a:spcPct val="115000"/>
                        </a:lnSpc>
                        <a:spcBef>
                          <a:spcPts val="600"/>
                        </a:spcBef>
                        <a:spcAft>
                          <a:spcPts val="0"/>
                        </a:spcAft>
                        <a:buNone/>
                      </a:pPr>
                      <a:r>
                        <a:rPr lang="en-GB" sz="1500"/>
                        <a:t>2023/9/1 ~ 2024/4/1</a:t>
                      </a:r>
                      <a:endParaRPr sz="1500"/>
                    </a:p>
                    <a:p>
                      <a:pPr marL="0" lvl="0" indent="0" algn="ctr" rtl="0">
                        <a:lnSpc>
                          <a:spcPct val="115000"/>
                        </a:lnSpc>
                        <a:spcBef>
                          <a:spcPts val="0"/>
                        </a:spcBef>
                        <a:spcAft>
                          <a:spcPts val="0"/>
                        </a:spcAft>
                        <a:buNone/>
                      </a:pPr>
                      <a:r>
                        <a:rPr lang="en-GB" sz="1500"/>
                        <a:t>Pass@1</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8550">
                <a:tc>
                  <a:txBody>
                    <a:bodyPr/>
                    <a:lstStyle/>
                    <a:p>
                      <a:pPr marL="0" lvl="0" indent="0" algn="ctr" rtl="0">
                        <a:lnSpc>
                          <a:spcPct val="115000"/>
                        </a:lnSpc>
                        <a:spcBef>
                          <a:spcPts val="0"/>
                        </a:spcBef>
                        <a:spcAft>
                          <a:spcPts val="600"/>
                        </a:spcAft>
                        <a:buNone/>
                      </a:pPr>
                      <a:r>
                        <a:rPr lang="en-GB" sz="1500"/>
                        <a:t>CodeLlama-Base</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t>7B</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t>6.5</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t>7.6</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388550">
                <a:tc>
                  <a:txBody>
                    <a:bodyPr/>
                    <a:lstStyle/>
                    <a:p>
                      <a:pPr marL="0" lvl="0" indent="0" algn="ctr" rtl="0">
                        <a:lnSpc>
                          <a:spcPct val="115000"/>
                        </a:lnSpc>
                        <a:spcBef>
                          <a:spcPts val="0"/>
                        </a:spcBef>
                        <a:spcAft>
                          <a:spcPts val="600"/>
                        </a:spcAft>
                        <a:buNone/>
                      </a:pPr>
                      <a:r>
                        <a:rPr lang="en-GB" sz="1500"/>
                        <a:t>StarCoder2</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t>7B</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t>11.3</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t>12.7</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388550">
                <a:tc>
                  <a:txBody>
                    <a:bodyPr/>
                    <a:lstStyle/>
                    <a:p>
                      <a:pPr marL="0" lvl="0" indent="0" algn="ctr" rtl="0">
                        <a:lnSpc>
                          <a:spcPct val="115000"/>
                        </a:lnSpc>
                        <a:spcBef>
                          <a:spcPts val="0"/>
                        </a:spcBef>
                        <a:spcAft>
                          <a:spcPts val="600"/>
                        </a:spcAft>
                        <a:buNone/>
                      </a:pPr>
                      <a:r>
                        <a:rPr lang="en-GB" sz="1500"/>
                        <a:t>DeepSeek-Coder-Base</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t>6.7B</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t>19.1</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a:t>13.7</a:t>
                      </a:r>
                      <a:endParaRPr sz="1500"/>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extLst>
                  <a:ext uri="{0D108BD9-81ED-4DB2-BD59-A6C34878D82A}">
                    <a16:rowId xmlns:a16="http://schemas.microsoft.com/office/drawing/2014/main" val="10003"/>
                  </a:ext>
                </a:extLst>
              </a:tr>
              <a:tr h="388550">
                <a:tc>
                  <a:txBody>
                    <a:bodyPr/>
                    <a:lstStyle/>
                    <a:p>
                      <a:pPr marL="0" lvl="0" indent="0" algn="ctr" rtl="0">
                        <a:lnSpc>
                          <a:spcPct val="115000"/>
                        </a:lnSpc>
                        <a:spcBef>
                          <a:spcPts val="0"/>
                        </a:spcBef>
                        <a:spcAft>
                          <a:spcPts val="600"/>
                        </a:spcAft>
                        <a:buNone/>
                      </a:pPr>
                      <a:r>
                        <a:rPr lang="en-GB" sz="1500" b="1"/>
                        <a:t>CodeQwen1.5</a:t>
                      </a:r>
                      <a:endParaRPr sz="1500" b="1"/>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b="1"/>
                        <a:t>7B</a:t>
                      </a:r>
                      <a:endParaRPr sz="1500" b="1"/>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b="1"/>
                        <a:t>21.8</a:t>
                      </a:r>
                      <a:endParaRPr sz="1500" b="1"/>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600"/>
                        </a:spcAft>
                        <a:buNone/>
                      </a:pPr>
                      <a:r>
                        <a:rPr lang="en-GB" sz="1500" b="1"/>
                        <a:t>19.3</a:t>
                      </a:r>
                      <a:endParaRPr sz="1500" b="1"/>
                    </a:p>
                  </a:txBody>
                  <a:tcPr marL="61925" marR="61925" marT="28575" marB="28575">
                    <a:lnL w="2857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934" name="Google Shape;934;p87"/>
          <p:cNvSpPr txBox="1"/>
          <p:nvPr/>
        </p:nvSpPr>
        <p:spPr>
          <a:xfrm>
            <a:off x="903663" y="976313"/>
            <a:ext cx="7514400" cy="8313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GB" sz="1800" b="1">
                <a:solidFill>
                  <a:srgbClr val="156C80"/>
                </a:solidFill>
              </a:rPr>
              <a:t>LiveCodeBench: </a:t>
            </a:r>
            <a:r>
              <a:rPr lang="en-GB" sz="1500">
                <a:solidFill>
                  <a:srgbClr val="156C80"/>
                </a:solidFill>
              </a:rPr>
              <a:t>continuously collects new problems over time from contests across 3 competition platforms  LeetCode, AtCoder, and CodeForces. Here is our evaluation script.</a:t>
            </a:r>
            <a:endParaRPr sz="2100">
              <a:solidFill>
                <a:srgbClr val="156C80"/>
              </a:solidFill>
            </a:endParaRPr>
          </a:p>
        </p:txBody>
      </p:sp>
      <p:sp>
        <p:nvSpPr>
          <p:cNvPr id="935" name="Google Shape;935;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939"/>
        <p:cNvGrpSpPr/>
        <p:nvPr/>
      </p:nvGrpSpPr>
      <p:grpSpPr>
        <a:xfrm>
          <a:off x="0" y="0"/>
          <a:ext cx="0" cy="0"/>
          <a:chOff x="0" y="0"/>
          <a:chExt cx="0" cy="0"/>
        </a:xfrm>
      </p:grpSpPr>
      <p:pic>
        <p:nvPicPr>
          <p:cNvPr id="940" name="Google Shape;940;p88"/>
          <p:cNvPicPr preferRelativeResize="0"/>
          <p:nvPr/>
        </p:nvPicPr>
        <p:blipFill>
          <a:blip r:embed="rId3">
            <a:alphaModFix/>
          </a:blip>
          <a:stretch>
            <a:fillRect/>
          </a:stretch>
        </p:blipFill>
        <p:spPr>
          <a:xfrm>
            <a:off x="863019" y="800063"/>
            <a:ext cx="7417964" cy="4230039"/>
          </a:xfrm>
          <a:prstGeom prst="rect">
            <a:avLst/>
          </a:prstGeom>
          <a:noFill/>
          <a:ln>
            <a:noFill/>
          </a:ln>
        </p:spPr>
      </p:pic>
      <p:sp>
        <p:nvSpPr>
          <p:cNvPr id="941" name="Google Shape;941;p88"/>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42" name="Google Shape;942;p88"/>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43" name="Google Shape;943;p88"/>
          <p:cNvSpPr txBox="1"/>
          <p:nvPr/>
        </p:nvSpPr>
        <p:spPr>
          <a:xfrm>
            <a:off x="1350413" y="492263"/>
            <a:ext cx="5228700" cy="3078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2000" b="1">
                <a:solidFill>
                  <a:srgbClr val="156C80"/>
                </a:solidFill>
                <a:latin typeface="Tomorrow"/>
                <a:ea typeface="Tomorrow"/>
                <a:cs typeface="Tomorrow"/>
                <a:sym typeface="Tomorrow"/>
              </a:rPr>
              <a:t> Solver Model Experiment &amp; Results</a:t>
            </a:r>
            <a:endParaRPr sz="2000" b="1">
              <a:solidFill>
                <a:srgbClr val="156C80"/>
              </a:solidFill>
              <a:latin typeface="Tomorrow"/>
              <a:ea typeface="Tomorrow"/>
              <a:cs typeface="Tomorrow"/>
              <a:sym typeface="Tomorrow"/>
            </a:endParaRPr>
          </a:p>
        </p:txBody>
      </p:sp>
      <p:sp>
        <p:nvSpPr>
          <p:cNvPr id="944" name="Google Shape;944;p88"/>
          <p:cNvSpPr txBox="1">
            <a:spLocks noGrp="1"/>
          </p:cNvSpPr>
          <p:nvPr>
            <p:ph type="sldNum" idx="12"/>
          </p:nvPr>
        </p:nvSpPr>
        <p:spPr>
          <a:xfrm>
            <a:off x="8472458" y="4663217"/>
            <a:ext cx="548700" cy="338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64</a:t>
            </a:fld>
            <a:endParaRPr/>
          </a:p>
        </p:txBody>
      </p:sp>
      <p:pic>
        <p:nvPicPr>
          <p:cNvPr id="945" name="Google Shape;945;p88"/>
          <p:cNvPicPr preferRelativeResize="0"/>
          <p:nvPr/>
        </p:nvPicPr>
        <p:blipFill>
          <a:blip r:embed="rId3">
            <a:alphaModFix/>
          </a:blip>
          <a:stretch>
            <a:fillRect/>
          </a:stretch>
        </p:blipFill>
        <p:spPr>
          <a:xfrm>
            <a:off x="939219" y="876263"/>
            <a:ext cx="7417964" cy="423003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949"/>
        <p:cNvGrpSpPr/>
        <p:nvPr/>
      </p:nvGrpSpPr>
      <p:grpSpPr>
        <a:xfrm>
          <a:off x="0" y="0"/>
          <a:ext cx="0" cy="0"/>
          <a:chOff x="0" y="0"/>
          <a:chExt cx="0" cy="0"/>
        </a:xfrm>
      </p:grpSpPr>
      <p:sp>
        <p:nvSpPr>
          <p:cNvPr id="950" name="Google Shape;950;p89"/>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951" name="Google Shape;951;p89"/>
          <p:cNvSpPr/>
          <p:nvPr/>
        </p:nvSpPr>
        <p:spPr>
          <a:xfrm>
            <a:off x="-31751" y="3427105"/>
            <a:ext cx="7849324" cy="1276655"/>
          </a:xfrm>
          <a:custGeom>
            <a:avLst/>
            <a:gdLst/>
            <a:ahLst/>
            <a:cxnLst/>
            <a:rect l="l" t="t" r="r" b="b"/>
            <a:pathLst>
              <a:path w="15698648" h="2553310" extrusionOk="0">
                <a:moveTo>
                  <a:pt x="0" y="0"/>
                </a:moveTo>
                <a:lnTo>
                  <a:pt x="15698648" y="0"/>
                </a:lnTo>
                <a:lnTo>
                  <a:pt x="15698648" y="2553310"/>
                </a:lnTo>
                <a:lnTo>
                  <a:pt x="0" y="255331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952" name="Google Shape;952;p89"/>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953" name="Google Shape;953;p89"/>
          <p:cNvSpPr txBox="1"/>
          <p:nvPr/>
        </p:nvSpPr>
        <p:spPr>
          <a:xfrm>
            <a:off x="854675" y="1627200"/>
            <a:ext cx="10314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4600"/>
              <a:buFont typeface="Arial"/>
              <a:buNone/>
            </a:pPr>
            <a:r>
              <a:rPr lang="en-GB" sz="4600" b="1" i="0" u="none" strike="noStrike" cap="none">
                <a:solidFill>
                  <a:srgbClr val="156C80"/>
                </a:solidFill>
                <a:latin typeface="Tomorrow"/>
                <a:ea typeface="Tomorrow"/>
                <a:cs typeface="Tomorrow"/>
                <a:sym typeface="Tomorrow"/>
              </a:rPr>
              <a:t>0</a:t>
            </a:r>
            <a:r>
              <a:rPr lang="en-GB" sz="4600" b="1">
                <a:solidFill>
                  <a:srgbClr val="156C80"/>
                </a:solidFill>
                <a:latin typeface="Tomorrow"/>
                <a:ea typeface="Tomorrow"/>
                <a:cs typeface="Tomorrow"/>
                <a:sym typeface="Tomorrow"/>
              </a:rPr>
              <a:t>8</a:t>
            </a:r>
            <a:endParaRPr sz="700" b="0" i="0" u="none" strike="noStrike" cap="none">
              <a:solidFill>
                <a:srgbClr val="000000"/>
              </a:solidFill>
              <a:latin typeface="Arial"/>
              <a:ea typeface="Arial"/>
              <a:cs typeface="Arial"/>
              <a:sym typeface="Arial"/>
            </a:endParaRPr>
          </a:p>
        </p:txBody>
      </p:sp>
      <p:sp>
        <p:nvSpPr>
          <p:cNvPr id="954" name="Google Shape;954;p89"/>
          <p:cNvSpPr txBox="1"/>
          <p:nvPr/>
        </p:nvSpPr>
        <p:spPr>
          <a:xfrm>
            <a:off x="854674" y="2342207"/>
            <a:ext cx="5508000" cy="585000"/>
          </a:xfrm>
          <a:prstGeom prst="rect">
            <a:avLst/>
          </a:prstGeom>
          <a:noFill/>
          <a:ln>
            <a:noFill/>
          </a:ln>
        </p:spPr>
        <p:txBody>
          <a:bodyPr spcFirstLastPara="1" wrap="square" lIns="0" tIns="0" rIns="0" bIns="0" anchor="t" anchorCtr="0">
            <a:spAutoFit/>
          </a:bodyPr>
          <a:lstStyle/>
          <a:p>
            <a:pPr marL="0" lvl="0" indent="0" algn="l" rtl="0">
              <a:lnSpc>
                <a:spcPct val="140005"/>
              </a:lnSpc>
              <a:spcBef>
                <a:spcPts val="0"/>
              </a:spcBef>
              <a:spcAft>
                <a:spcPts val="0"/>
              </a:spcAft>
              <a:buClr>
                <a:schemeClr val="dk1"/>
              </a:buClr>
              <a:buSzPts val="1100"/>
              <a:buFont typeface="Arial"/>
              <a:buNone/>
            </a:pPr>
            <a:r>
              <a:rPr lang="en-GB" sz="3800" b="1">
                <a:solidFill>
                  <a:srgbClr val="156C80"/>
                </a:solidFill>
                <a:latin typeface="Tomorrow"/>
                <a:ea typeface="Tomorrow"/>
                <a:cs typeface="Tomorrow"/>
                <a:sym typeface="Tomorrow"/>
              </a:rPr>
              <a:t>Demo &amp; Conclusion </a:t>
            </a:r>
            <a:endParaRPr sz="3800" b="1">
              <a:solidFill>
                <a:srgbClr val="156C80"/>
              </a:solidFill>
              <a:latin typeface="Tomorrow"/>
              <a:ea typeface="Tomorrow"/>
              <a:cs typeface="Tomorrow"/>
              <a:sym typeface="Tomorrow"/>
            </a:endParaRPr>
          </a:p>
        </p:txBody>
      </p:sp>
      <p:sp>
        <p:nvSpPr>
          <p:cNvPr id="955" name="Google Shape;955;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959"/>
        <p:cNvGrpSpPr/>
        <p:nvPr/>
      </p:nvGrpSpPr>
      <p:grpSpPr>
        <a:xfrm>
          <a:off x="0" y="0"/>
          <a:ext cx="0" cy="0"/>
          <a:chOff x="0" y="0"/>
          <a:chExt cx="0" cy="0"/>
        </a:xfrm>
      </p:grpSpPr>
      <p:sp>
        <p:nvSpPr>
          <p:cNvPr id="960" name="Google Shape;960;p90"/>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961" name="Google Shape;961;p90"/>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6">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962" name="Google Shape;962;p90"/>
          <p:cNvSpPr txBox="1"/>
          <p:nvPr/>
        </p:nvSpPr>
        <p:spPr>
          <a:xfrm>
            <a:off x="1719424" y="319482"/>
            <a:ext cx="5508000" cy="585000"/>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Clr>
                <a:srgbClr val="000000"/>
              </a:buClr>
              <a:buSzPts val="3800"/>
              <a:buFont typeface="Arial"/>
              <a:buNone/>
            </a:pPr>
            <a:r>
              <a:rPr lang="en-GB" sz="3800" b="1">
                <a:solidFill>
                  <a:srgbClr val="156C80"/>
                </a:solidFill>
                <a:latin typeface="Tomorrow"/>
                <a:ea typeface="Tomorrow"/>
                <a:cs typeface="Tomorrow"/>
                <a:sym typeface="Tomorrow"/>
              </a:rPr>
              <a:t>Demo</a:t>
            </a:r>
            <a:endParaRPr sz="700" b="0" i="0" u="none" strike="noStrike" cap="none">
              <a:solidFill>
                <a:srgbClr val="000000"/>
              </a:solidFill>
              <a:latin typeface="Arial"/>
              <a:ea typeface="Arial"/>
              <a:cs typeface="Arial"/>
              <a:sym typeface="Arial"/>
            </a:endParaRPr>
          </a:p>
        </p:txBody>
      </p:sp>
      <p:sp>
        <p:nvSpPr>
          <p:cNvPr id="963" name="Google Shape;963;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66</a:t>
            </a:fld>
            <a:endParaRPr/>
          </a:p>
        </p:txBody>
      </p:sp>
      <p:pic>
        <p:nvPicPr>
          <p:cNvPr id="2" name="demo3">
            <a:hlinkClick r:id="" action="ppaction://media"/>
            <a:extLst>
              <a:ext uri="{FF2B5EF4-FFF2-40B4-BE49-F238E27FC236}">
                <a16:creationId xmlns:a16="http://schemas.microsoft.com/office/drawing/2014/main" id="{9BC83367-CF99-8177-8BB0-F93EEFC7E90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22401" y="1062079"/>
            <a:ext cx="6994238" cy="39342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2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967"/>
        <p:cNvGrpSpPr/>
        <p:nvPr/>
      </p:nvGrpSpPr>
      <p:grpSpPr>
        <a:xfrm>
          <a:off x="0" y="0"/>
          <a:ext cx="0" cy="0"/>
          <a:chOff x="0" y="0"/>
          <a:chExt cx="0" cy="0"/>
        </a:xfrm>
      </p:grpSpPr>
      <p:sp>
        <p:nvSpPr>
          <p:cNvPr id="968" name="Google Shape;968;p91"/>
          <p:cNvSpPr/>
          <p:nvPr/>
        </p:nvSpPr>
        <p:spPr>
          <a:xfrm>
            <a:off x="-31751" y="311239"/>
            <a:ext cx="2501308" cy="1038673"/>
          </a:xfrm>
          <a:custGeom>
            <a:avLst/>
            <a:gdLst/>
            <a:ahLst/>
            <a:cxnLst/>
            <a:rect l="l" t="t" r="r" b="b"/>
            <a:pathLst>
              <a:path w="5002616" h="2077345" extrusionOk="0">
                <a:moveTo>
                  <a:pt x="0" y="0"/>
                </a:moveTo>
                <a:lnTo>
                  <a:pt x="5002616" y="0"/>
                </a:lnTo>
                <a:lnTo>
                  <a:pt x="5002616" y="2077345"/>
                </a:lnTo>
                <a:lnTo>
                  <a:pt x="0" y="207734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69" name="Google Shape;969;p91"/>
          <p:cNvSpPr txBox="1"/>
          <p:nvPr/>
        </p:nvSpPr>
        <p:spPr>
          <a:xfrm>
            <a:off x="3470112" y="454163"/>
            <a:ext cx="39390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Conclusion </a:t>
            </a:r>
            <a:endParaRPr sz="700"/>
          </a:p>
        </p:txBody>
      </p:sp>
      <p:sp>
        <p:nvSpPr>
          <p:cNvPr id="970" name="Google Shape;970;p91"/>
          <p:cNvSpPr txBox="1"/>
          <p:nvPr/>
        </p:nvSpPr>
        <p:spPr>
          <a:xfrm>
            <a:off x="707975" y="1578500"/>
            <a:ext cx="7886700" cy="2816700"/>
          </a:xfrm>
          <a:prstGeom prst="rect">
            <a:avLst/>
          </a:prstGeom>
          <a:noFill/>
          <a:ln>
            <a:noFill/>
          </a:ln>
        </p:spPr>
        <p:txBody>
          <a:bodyPr spcFirstLastPara="1" wrap="square" lIns="0" tIns="0" rIns="0" bIns="0" anchor="t" anchorCtr="0">
            <a:spAutoFit/>
          </a:bodyPr>
          <a:lstStyle/>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Developed centralized platform tackles key challenges in competitive programming &amp; interviews.</a:t>
            </a:r>
            <a:endParaRPr sz="1500" b="1">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High-performance modules: Summarization, Similarity (99.6% recall@10) &amp; Difficulty/Tags Prediction (ROC AUC: 76.37%).</a:t>
            </a:r>
            <a:endParaRPr sz="1500" b="1">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Promotes original problem sets, efficient problem selection, and enhanced learning.</a:t>
            </a:r>
            <a:endParaRPr sz="1500" b="1">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Resolves issues of repetition, inconsistent difficulty, platform fragmentation, and ambiguity.</a:t>
            </a:r>
            <a:endParaRPr sz="1500" b="1">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b="1">
                <a:solidFill>
                  <a:srgbClr val="156C80"/>
                </a:solidFill>
              </a:rPr>
              <a:t>Improves learning environment, optimizes problem-solving, spurs innovation, and facilitates knowledge sharing.</a:t>
            </a:r>
            <a:endParaRPr sz="1500" b="1">
              <a:solidFill>
                <a:srgbClr val="156C80"/>
              </a:solidFill>
            </a:endParaRPr>
          </a:p>
        </p:txBody>
      </p:sp>
      <p:sp>
        <p:nvSpPr>
          <p:cNvPr id="971" name="Google Shape;971;p91"/>
          <p:cNvSpPr/>
          <p:nvPr/>
        </p:nvSpPr>
        <p:spPr>
          <a:xfrm>
            <a:off x="5623094" y="4525918"/>
            <a:ext cx="3552596" cy="527728"/>
          </a:xfrm>
          <a:custGeom>
            <a:avLst/>
            <a:gdLst/>
            <a:ahLst/>
            <a:cxnLst/>
            <a:rect l="l" t="t" r="r" b="b"/>
            <a:pathLst>
              <a:path w="7105193" h="1055456" extrusionOk="0">
                <a:moveTo>
                  <a:pt x="0" y="0"/>
                </a:moveTo>
                <a:lnTo>
                  <a:pt x="7105192" y="0"/>
                </a:lnTo>
                <a:lnTo>
                  <a:pt x="7105192" y="1055456"/>
                </a:lnTo>
                <a:lnTo>
                  <a:pt x="0" y="105545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72" name="Google Shape;972;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976"/>
        <p:cNvGrpSpPr/>
        <p:nvPr/>
      </p:nvGrpSpPr>
      <p:grpSpPr>
        <a:xfrm>
          <a:off x="0" y="0"/>
          <a:ext cx="0" cy="0"/>
          <a:chOff x="0" y="0"/>
          <a:chExt cx="0" cy="0"/>
        </a:xfrm>
      </p:grpSpPr>
      <p:sp>
        <p:nvSpPr>
          <p:cNvPr id="977" name="Google Shape;977;p92"/>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978" name="Google Shape;978;p92"/>
          <p:cNvSpPr/>
          <p:nvPr/>
        </p:nvSpPr>
        <p:spPr>
          <a:xfrm>
            <a:off x="-31751" y="3427110"/>
            <a:ext cx="7849324" cy="1276655"/>
          </a:xfrm>
          <a:custGeom>
            <a:avLst/>
            <a:gdLst/>
            <a:ahLst/>
            <a:cxnLst/>
            <a:rect l="l" t="t" r="r" b="b"/>
            <a:pathLst>
              <a:path w="15698648" h="2553310" extrusionOk="0">
                <a:moveTo>
                  <a:pt x="0" y="0"/>
                </a:moveTo>
                <a:lnTo>
                  <a:pt x="15698648" y="0"/>
                </a:lnTo>
                <a:lnTo>
                  <a:pt x="15698648" y="2553309"/>
                </a:lnTo>
                <a:lnTo>
                  <a:pt x="0" y="2553309"/>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979" name="Google Shape;979;p92"/>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980" name="Google Shape;980;p92"/>
          <p:cNvSpPr txBox="1"/>
          <p:nvPr/>
        </p:nvSpPr>
        <p:spPr>
          <a:xfrm>
            <a:off x="852921" y="1627194"/>
            <a:ext cx="13569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4600"/>
              <a:buFont typeface="Arial"/>
              <a:buNone/>
            </a:pPr>
            <a:r>
              <a:rPr lang="en-GB" sz="4600" b="1" i="0" u="none" strike="noStrike" cap="none">
                <a:solidFill>
                  <a:srgbClr val="156C80"/>
                </a:solidFill>
                <a:latin typeface="Tomorrow"/>
                <a:ea typeface="Tomorrow"/>
                <a:cs typeface="Tomorrow"/>
                <a:sym typeface="Tomorrow"/>
              </a:rPr>
              <a:t>0</a:t>
            </a:r>
            <a:r>
              <a:rPr lang="en-GB" sz="4600" b="1">
                <a:solidFill>
                  <a:srgbClr val="156C80"/>
                </a:solidFill>
                <a:latin typeface="Tomorrow"/>
                <a:ea typeface="Tomorrow"/>
                <a:cs typeface="Tomorrow"/>
                <a:sym typeface="Tomorrow"/>
              </a:rPr>
              <a:t>9</a:t>
            </a:r>
            <a:endParaRPr sz="700" b="0" i="0" u="none" strike="noStrike" cap="none">
              <a:solidFill>
                <a:srgbClr val="000000"/>
              </a:solidFill>
              <a:latin typeface="Arial"/>
              <a:ea typeface="Arial"/>
              <a:cs typeface="Arial"/>
              <a:sym typeface="Arial"/>
            </a:endParaRPr>
          </a:p>
        </p:txBody>
      </p:sp>
      <p:sp>
        <p:nvSpPr>
          <p:cNvPr id="981" name="Google Shape;981;p92"/>
          <p:cNvSpPr txBox="1"/>
          <p:nvPr/>
        </p:nvSpPr>
        <p:spPr>
          <a:xfrm>
            <a:off x="852930" y="2431175"/>
            <a:ext cx="6693000" cy="585000"/>
          </a:xfrm>
          <a:prstGeom prst="rect">
            <a:avLst/>
          </a:prstGeom>
          <a:noFill/>
          <a:ln>
            <a:noFill/>
          </a:ln>
        </p:spPr>
        <p:txBody>
          <a:bodyPr spcFirstLastPara="1" wrap="square" lIns="0" tIns="0" rIns="0" bIns="0" anchor="t" anchorCtr="0">
            <a:spAutoFit/>
          </a:bodyPr>
          <a:lstStyle/>
          <a:p>
            <a:pPr marL="0" lvl="0" indent="0" algn="l" rtl="0">
              <a:lnSpc>
                <a:spcPct val="140005"/>
              </a:lnSpc>
              <a:spcBef>
                <a:spcPts val="0"/>
              </a:spcBef>
              <a:spcAft>
                <a:spcPts val="0"/>
              </a:spcAft>
              <a:buClr>
                <a:schemeClr val="dk1"/>
              </a:buClr>
              <a:buSzPts val="1100"/>
              <a:buFont typeface="Arial"/>
              <a:buNone/>
            </a:pPr>
            <a:r>
              <a:rPr lang="en-GB" sz="3800" b="1">
                <a:solidFill>
                  <a:srgbClr val="156C80"/>
                </a:solidFill>
                <a:latin typeface="Tomorrow"/>
                <a:ea typeface="Tomorrow"/>
                <a:cs typeface="Tomorrow"/>
                <a:sym typeface="Tomorrow"/>
              </a:rPr>
              <a:t>Future Work &amp; References</a:t>
            </a:r>
            <a:endParaRPr sz="3800" b="1">
              <a:solidFill>
                <a:srgbClr val="156C80"/>
              </a:solidFill>
              <a:latin typeface="Tomorrow"/>
              <a:ea typeface="Tomorrow"/>
              <a:cs typeface="Tomorrow"/>
              <a:sym typeface="Tomorrow"/>
            </a:endParaRPr>
          </a:p>
        </p:txBody>
      </p:sp>
      <p:sp>
        <p:nvSpPr>
          <p:cNvPr id="982" name="Google Shape;982;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986"/>
        <p:cNvGrpSpPr/>
        <p:nvPr/>
      </p:nvGrpSpPr>
      <p:grpSpPr>
        <a:xfrm>
          <a:off x="0" y="0"/>
          <a:ext cx="0" cy="0"/>
          <a:chOff x="0" y="0"/>
          <a:chExt cx="0" cy="0"/>
        </a:xfrm>
      </p:grpSpPr>
      <p:sp>
        <p:nvSpPr>
          <p:cNvPr id="987" name="Google Shape;987;p93"/>
          <p:cNvSpPr/>
          <p:nvPr/>
        </p:nvSpPr>
        <p:spPr>
          <a:xfrm>
            <a:off x="-31751" y="311239"/>
            <a:ext cx="2501308" cy="1038673"/>
          </a:xfrm>
          <a:custGeom>
            <a:avLst/>
            <a:gdLst/>
            <a:ahLst/>
            <a:cxnLst/>
            <a:rect l="l" t="t" r="r" b="b"/>
            <a:pathLst>
              <a:path w="5002616" h="2077345" extrusionOk="0">
                <a:moveTo>
                  <a:pt x="0" y="0"/>
                </a:moveTo>
                <a:lnTo>
                  <a:pt x="5002616" y="0"/>
                </a:lnTo>
                <a:lnTo>
                  <a:pt x="5002616" y="2077345"/>
                </a:lnTo>
                <a:lnTo>
                  <a:pt x="0" y="207734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88" name="Google Shape;988;p93"/>
          <p:cNvSpPr txBox="1"/>
          <p:nvPr/>
        </p:nvSpPr>
        <p:spPr>
          <a:xfrm>
            <a:off x="3470112" y="454163"/>
            <a:ext cx="39390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Clr>
                <a:srgbClr val="000000"/>
              </a:buClr>
              <a:buFont typeface="Arial"/>
              <a:buNone/>
            </a:pPr>
            <a:r>
              <a:rPr lang="en-GB" sz="3200" b="1">
                <a:solidFill>
                  <a:srgbClr val="156C80"/>
                </a:solidFill>
                <a:latin typeface="Tomorrow"/>
                <a:ea typeface="Tomorrow"/>
                <a:cs typeface="Tomorrow"/>
                <a:sym typeface="Tomorrow"/>
              </a:rPr>
              <a:t>Future Work</a:t>
            </a:r>
            <a:endParaRPr sz="700"/>
          </a:p>
        </p:txBody>
      </p:sp>
      <p:sp>
        <p:nvSpPr>
          <p:cNvPr id="989" name="Google Shape;989;p93"/>
          <p:cNvSpPr txBox="1"/>
          <p:nvPr/>
        </p:nvSpPr>
        <p:spPr>
          <a:xfrm>
            <a:off x="1262675" y="1829475"/>
            <a:ext cx="6827700" cy="1962600"/>
          </a:xfrm>
          <a:prstGeom prst="rect">
            <a:avLst/>
          </a:prstGeom>
          <a:noFill/>
          <a:ln>
            <a:noFill/>
          </a:ln>
        </p:spPr>
        <p:txBody>
          <a:bodyPr spcFirstLastPara="1" wrap="square" lIns="0" tIns="0" rIns="0" bIns="0" anchor="t" anchorCtr="0">
            <a:spAutoFit/>
          </a:bodyPr>
          <a:lstStyle/>
          <a:p>
            <a:pPr marL="228600" lvl="0" indent="-209550" algn="l" rtl="0">
              <a:lnSpc>
                <a:spcPct val="150000"/>
              </a:lnSpc>
              <a:spcBef>
                <a:spcPts val="0"/>
              </a:spcBef>
              <a:spcAft>
                <a:spcPts val="0"/>
              </a:spcAft>
              <a:buClr>
                <a:srgbClr val="156C80"/>
              </a:buClr>
              <a:buSzPts val="1500"/>
              <a:buChar char="●"/>
            </a:pPr>
            <a:r>
              <a:rPr lang="en-GB" sz="1500" b="1">
                <a:solidFill>
                  <a:srgbClr val="156C80"/>
                </a:solidFill>
              </a:rPr>
              <a:t>Enhance AI models for improved accuracy and responsiveness</a:t>
            </a:r>
            <a:endParaRPr sz="1500" b="1">
              <a:solidFill>
                <a:srgbClr val="156C80"/>
              </a:solidFill>
            </a:endParaRPr>
          </a:p>
          <a:p>
            <a:pPr marL="228600" lvl="0" indent="-209550" algn="l" rtl="0">
              <a:lnSpc>
                <a:spcPct val="150000"/>
              </a:lnSpc>
              <a:spcBef>
                <a:spcPts val="0"/>
              </a:spcBef>
              <a:spcAft>
                <a:spcPts val="0"/>
              </a:spcAft>
              <a:buClr>
                <a:srgbClr val="156C80"/>
              </a:buClr>
              <a:buSzPts val="1500"/>
              <a:buChar char="●"/>
            </a:pPr>
            <a:r>
              <a:rPr lang="en-GB" sz="1500" b="1">
                <a:solidFill>
                  <a:srgbClr val="156C80"/>
                </a:solidFill>
              </a:rPr>
              <a:t>Expand dataset and include more diversity for better predictions</a:t>
            </a:r>
            <a:endParaRPr sz="1500" b="1">
              <a:solidFill>
                <a:srgbClr val="156C80"/>
              </a:solidFill>
            </a:endParaRPr>
          </a:p>
          <a:p>
            <a:pPr marL="228600" lvl="0" indent="-209550" algn="l" rtl="0">
              <a:lnSpc>
                <a:spcPct val="150000"/>
              </a:lnSpc>
              <a:spcBef>
                <a:spcPts val="0"/>
              </a:spcBef>
              <a:spcAft>
                <a:spcPts val="0"/>
              </a:spcAft>
              <a:buClr>
                <a:srgbClr val="156C80"/>
              </a:buClr>
              <a:buSzPts val="1500"/>
              <a:buChar char="●"/>
            </a:pPr>
            <a:r>
              <a:rPr lang="en-GB" sz="1500" b="1">
                <a:solidFill>
                  <a:srgbClr val="156C80"/>
                </a:solidFill>
              </a:rPr>
              <a:t>Implement user feedback integration for optimizing platform functions</a:t>
            </a:r>
            <a:endParaRPr sz="1500" b="1">
              <a:solidFill>
                <a:srgbClr val="156C80"/>
              </a:solidFill>
            </a:endParaRPr>
          </a:p>
          <a:p>
            <a:pPr marL="228600" lvl="0" indent="-209550" algn="l" rtl="0">
              <a:lnSpc>
                <a:spcPct val="150000"/>
              </a:lnSpc>
              <a:spcBef>
                <a:spcPts val="0"/>
              </a:spcBef>
              <a:spcAft>
                <a:spcPts val="0"/>
              </a:spcAft>
              <a:buClr>
                <a:srgbClr val="156C80"/>
              </a:buClr>
              <a:buSzPts val="1500"/>
              <a:buChar char="●"/>
            </a:pPr>
            <a:r>
              <a:rPr lang="en-GB" sz="1500" b="1">
                <a:solidFill>
                  <a:srgbClr val="156C80"/>
                </a:solidFill>
              </a:rPr>
              <a:t>Foster collaborative problem-solving through community features</a:t>
            </a:r>
            <a:endParaRPr sz="1500" b="1">
              <a:solidFill>
                <a:srgbClr val="156C80"/>
              </a:solidFill>
            </a:endParaRPr>
          </a:p>
          <a:p>
            <a:pPr marL="228600" lvl="0" indent="-209550" algn="l" rtl="0">
              <a:lnSpc>
                <a:spcPct val="150000"/>
              </a:lnSpc>
              <a:spcBef>
                <a:spcPts val="0"/>
              </a:spcBef>
              <a:spcAft>
                <a:spcPts val="0"/>
              </a:spcAft>
              <a:buClr>
                <a:srgbClr val="156C80"/>
              </a:buClr>
              <a:buSzPts val="1500"/>
              <a:buChar char="●"/>
            </a:pPr>
            <a:r>
              <a:rPr lang="en-GB" sz="1500" b="1">
                <a:solidFill>
                  <a:srgbClr val="156C80"/>
                </a:solidFill>
              </a:rPr>
              <a:t>Pursue partnerships with educational institutions for curriculum integration</a:t>
            </a:r>
            <a:endParaRPr sz="1500" b="1">
              <a:solidFill>
                <a:srgbClr val="156C80"/>
              </a:solidFill>
            </a:endParaRPr>
          </a:p>
        </p:txBody>
      </p:sp>
      <p:sp>
        <p:nvSpPr>
          <p:cNvPr id="990" name="Google Shape;990;p93"/>
          <p:cNvSpPr/>
          <p:nvPr/>
        </p:nvSpPr>
        <p:spPr>
          <a:xfrm>
            <a:off x="5623094" y="4525918"/>
            <a:ext cx="3552596" cy="527728"/>
          </a:xfrm>
          <a:custGeom>
            <a:avLst/>
            <a:gdLst/>
            <a:ahLst/>
            <a:cxnLst/>
            <a:rect l="l" t="t" r="r" b="b"/>
            <a:pathLst>
              <a:path w="7105193" h="1055456" extrusionOk="0">
                <a:moveTo>
                  <a:pt x="0" y="0"/>
                </a:moveTo>
                <a:lnTo>
                  <a:pt x="7105192" y="0"/>
                </a:lnTo>
                <a:lnTo>
                  <a:pt x="7105192" y="1055456"/>
                </a:lnTo>
                <a:lnTo>
                  <a:pt x="0" y="105545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991" name="Google Shape;991;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286"/>
        <p:cNvGrpSpPr/>
        <p:nvPr/>
      </p:nvGrpSpPr>
      <p:grpSpPr>
        <a:xfrm>
          <a:off x="0" y="0"/>
          <a:ext cx="0" cy="0"/>
          <a:chOff x="0" y="0"/>
          <a:chExt cx="0" cy="0"/>
        </a:xfrm>
      </p:grpSpPr>
      <p:sp>
        <p:nvSpPr>
          <p:cNvPr id="287" name="Google Shape;287;p31"/>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8" name="Google Shape;288;p31"/>
          <p:cNvSpPr/>
          <p:nvPr/>
        </p:nvSpPr>
        <p:spPr>
          <a:xfrm>
            <a:off x="-31751" y="3427110"/>
            <a:ext cx="7849324" cy="1276655"/>
          </a:xfrm>
          <a:custGeom>
            <a:avLst/>
            <a:gdLst/>
            <a:ahLst/>
            <a:cxnLst/>
            <a:rect l="l" t="t" r="r" b="b"/>
            <a:pathLst>
              <a:path w="15698648" h="2553310" extrusionOk="0">
                <a:moveTo>
                  <a:pt x="0" y="0"/>
                </a:moveTo>
                <a:lnTo>
                  <a:pt x="15698648" y="0"/>
                </a:lnTo>
                <a:lnTo>
                  <a:pt x="15698648" y="2553309"/>
                </a:lnTo>
                <a:lnTo>
                  <a:pt x="0" y="2553309"/>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9" name="Google Shape;289;p31"/>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0" name="Google Shape;290;p31"/>
          <p:cNvSpPr txBox="1"/>
          <p:nvPr/>
        </p:nvSpPr>
        <p:spPr>
          <a:xfrm>
            <a:off x="922897" y="1627194"/>
            <a:ext cx="12108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None/>
            </a:pPr>
            <a:r>
              <a:rPr lang="en-GB" sz="4600" b="1">
                <a:solidFill>
                  <a:srgbClr val="156C80"/>
                </a:solidFill>
                <a:latin typeface="Tomorrow"/>
                <a:ea typeface="Tomorrow"/>
                <a:cs typeface="Tomorrow"/>
                <a:sym typeface="Tomorrow"/>
              </a:rPr>
              <a:t>02</a:t>
            </a:r>
            <a:endParaRPr sz="700"/>
          </a:p>
        </p:txBody>
      </p:sp>
      <p:sp>
        <p:nvSpPr>
          <p:cNvPr id="291" name="Google Shape;291;p31"/>
          <p:cNvSpPr txBox="1"/>
          <p:nvPr/>
        </p:nvSpPr>
        <p:spPr>
          <a:xfrm>
            <a:off x="922897" y="2342203"/>
            <a:ext cx="2772900" cy="585000"/>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en-GB" sz="3800" b="1">
                <a:solidFill>
                  <a:srgbClr val="156C80"/>
                </a:solidFill>
                <a:latin typeface="Tomorrow"/>
                <a:ea typeface="Tomorrow"/>
                <a:cs typeface="Tomorrow"/>
                <a:sym typeface="Tomorrow"/>
              </a:rPr>
              <a:t>Motivation</a:t>
            </a:r>
            <a:endParaRPr sz="7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995"/>
        <p:cNvGrpSpPr/>
        <p:nvPr/>
      </p:nvGrpSpPr>
      <p:grpSpPr>
        <a:xfrm>
          <a:off x="0" y="0"/>
          <a:ext cx="0" cy="0"/>
          <a:chOff x="0" y="0"/>
          <a:chExt cx="0" cy="0"/>
        </a:xfrm>
      </p:grpSpPr>
      <p:sp>
        <p:nvSpPr>
          <p:cNvPr id="996" name="Google Shape;996;p94"/>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97" name="Google Shape;997;p94"/>
          <p:cNvSpPr/>
          <p:nvPr/>
        </p:nvSpPr>
        <p:spPr>
          <a:xfrm>
            <a:off x="5623094" y="245674"/>
            <a:ext cx="3552596" cy="532490"/>
          </a:xfrm>
          <a:custGeom>
            <a:avLst/>
            <a:gdLst/>
            <a:ahLst/>
            <a:cxnLst/>
            <a:rect l="l" t="t" r="r" b="b"/>
            <a:pathLst>
              <a:path w="7105193" h="1064981" extrusionOk="0">
                <a:moveTo>
                  <a:pt x="0" y="0"/>
                </a:moveTo>
                <a:lnTo>
                  <a:pt x="7105192" y="0"/>
                </a:lnTo>
                <a:lnTo>
                  <a:pt x="7105192" y="1064981"/>
                </a:lnTo>
                <a:lnTo>
                  <a:pt x="0" y="1064981"/>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98" name="Google Shape;998;p94"/>
          <p:cNvSpPr txBox="1"/>
          <p:nvPr/>
        </p:nvSpPr>
        <p:spPr>
          <a:xfrm>
            <a:off x="2273025" y="454166"/>
            <a:ext cx="29217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References</a:t>
            </a:r>
            <a:endParaRPr sz="700"/>
          </a:p>
        </p:txBody>
      </p:sp>
      <p:sp>
        <p:nvSpPr>
          <p:cNvPr id="999" name="Google Shape;999;p94"/>
          <p:cNvSpPr txBox="1"/>
          <p:nvPr/>
        </p:nvSpPr>
        <p:spPr>
          <a:xfrm>
            <a:off x="972450" y="1305775"/>
            <a:ext cx="7477500" cy="3029100"/>
          </a:xfrm>
          <a:prstGeom prst="rect">
            <a:avLst/>
          </a:prstGeom>
          <a:noFill/>
          <a:ln>
            <a:noFill/>
          </a:ln>
        </p:spPr>
        <p:txBody>
          <a:bodyPr spcFirstLastPara="1" wrap="square" lIns="0" tIns="0" rIns="0" bIns="0" anchor="t" anchorCtr="0">
            <a:spAutoFit/>
          </a:bodyPr>
          <a:lstStyle/>
          <a:p>
            <a:pPr marL="457200" lvl="0" indent="-304800" algn="l" rtl="0">
              <a:lnSpc>
                <a:spcPct val="140000"/>
              </a:lnSpc>
              <a:spcBef>
                <a:spcPts val="0"/>
              </a:spcBef>
              <a:spcAft>
                <a:spcPts val="0"/>
              </a:spcAft>
              <a:buClr>
                <a:srgbClr val="156C80"/>
              </a:buClr>
              <a:buSzPts val="1200"/>
              <a:buAutoNum type="arabicPeriod"/>
            </a:pPr>
            <a:r>
              <a:rPr lang="en-GB" sz="1200">
                <a:solidFill>
                  <a:srgbClr val="156C80"/>
                </a:solidFill>
              </a:rPr>
              <a:t>Stoica, A., Băbiceanu, D., Rebedea, T., &amp; Mihăescu, M.(2023). Unsupervised Voting for Detecting the Algorithmic Solving Strategy in Competitive Programming Solutions. Research Article https://doi.org/10.21203/rs.3.rs-2834777/v1</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a:pPr>
            <a:r>
              <a:rPr lang="en-GB" sz="1200">
                <a:solidFill>
                  <a:srgbClr val="156C80"/>
                </a:solidFill>
              </a:rPr>
              <a:t>Athavale, V., Naik, A., Vanjape, R., &amp; Shrivastava, M. (2019, April 4). Predicting algorithm classes for programming word problems. arXiv.org. https://doi.org/10.48550/arXiv.1903.00830</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a:pPr>
            <a:r>
              <a:rPr lang="en-GB" sz="1200">
                <a:solidFill>
                  <a:srgbClr val="156C80"/>
                </a:solidFill>
              </a:rPr>
              <a:t>Crawshaw, M. (2020, September 10). Multi-task learning with deep neural networks: A survey. arXiv.org. https://doi.org/10.48550/arXiv.2009.09796</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a:pPr>
            <a:r>
              <a:rPr lang="en-GB" sz="1200">
                <a:solidFill>
                  <a:srgbClr val="156C80"/>
                </a:solidFill>
              </a:rPr>
              <a:t>Sebastian Ruder. An overview of multi-task learning in deep neural networks. arXiv preprint arXiv:1706.05098, 2017.</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a:pPr>
            <a:r>
              <a:rPr lang="en-GB" sz="1200">
                <a:solidFill>
                  <a:srgbClr val="156C80"/>
                </a:solidFill>
              </a:rPr>
              <a:t>Gao, Y., Xiong, Y., Gao, X., Jia, K., Pan, J., Bi, Y., Dai, Y., Sun, J., Wang, M., &amp; Wang, H. (2024, March 27). Retrieval-augmented generation for large language models: A survey. arXiv.org. https://arxiv.org/abs/2312.10997 </a:t>
            </a:r>
            <a:endParaRPr sz="1200">
              <a:solidFill>
                <a:srgbClr val="156C80"/>
              </a:solidFill>
            </a:endParaRPr>
          </a:p>
        </p:txBody>
      </p:sp>
      <p:sp>
        <p:nvSpPr>
          <p:cNvPr id="1000" name="Google Shape;1000;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1004"/>
        <p:cNvGrpSpPr/>
        <p:nvPr/>
      </p:nvGrpSpPr>
      <p:grpSpPr>
        <a:xfrm>
          <a:off x="0" y="0"/>
          <a:ext cx="0" cy="0"/>
          <a:chOff x="0" y="0"/>
          <a:chExt cx="0" cy="0"/>
        </a:xfrm>
      </p:grpSpPr>
      <p:sp>
        <p:nvSpPr>
          <p:cNvPr id="1005" name="Google Shape;1005;p95"/>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06" name="Google Shape;1006;p95"/>
          <p:cNvSpPr/>
          <p:nvPr/>
        </p:nvSpPr>
        <p:spPr>
          <a:xfrm>
            <a:off x="5623094" y="245674"/>
            <a:ext cx="3552596" cy="532490"/>
          </a:xfrm>
          <a:custGeom>
            <a:avLst/>
            <a:gdLst/>
            <a:ahLst/>
            <a:cxnLst/>
            <a:rect l="l" t="t" r="r" b="b"/>
            <a:pathLst>
              <a:path w="7105193" h="1064981" extrusionOk="0">
                <a:moveTo>
                  <a:pt x="0" y="0"/>
                </a:moveTo>
                <a:lnTo>
                  <a:pt x="7105192" y="0"/>
                </a:lnTo>
                <a:lnTo>
                  <a:pt x="7105192" y="1064981"/>
                </a:lnTo>
                <a:lnTo>
                  <a:pt x="0" y="1064981"/>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07" name="Google Shape;1007;p95"/>
          <p:cNvSpPr txBox="1"/>
          <p:nvPr/>
        </p:nvSpPr>
        <p:spPr>
          <a:xfrm>
            <a:off x="2273025" y="454166"/>
            <a:ext cx="29217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References</a:t>
            </a:r>
            <a:endParaRPr sz="700"/>
          </a:p>
        </p:txBody>
      </p:sp>
      <p:sp>
        <p:nvSpPr>
          <p:cNvPr id="1008" name="Google Shape;1008;p95"/>
          <p:cNvSpPr txBox="1"/>
          <p:nvPr/>
        </p:nvSpPr>
        <p:spPr>
          <a:xfrm>
            <a:off x="972450" y="1305775"/>
            <a:ext cx="7477500" cy="3287700"/>
          </a:xfrm>
          <a:prstGeom prst="rect">
            <a:avLst/>
          </a:prstGeom>
          <a:noFill/>
          <a:ln>
            <a:noFill/>
          </a:ln>
        </p:spPr>
        <p:txBody>
          <a:bodyPr spcFirstLastPara="1" wrap="square" lIns="0" tIns="0" rIns="0" bIns="0" anchor="t" anchorCtr="0">
            <a:spAutoFit/>
          </a:bodyPr>
          <a:lstStyle/>
          <a:p>
            <a:pPr marL="457200" lvl="0" indent="-304800" algn="l" rtl="0">
              <a:lnSpc>
                <a:spcPct val="140000"/>
              </a:lnSpc>
              <a:spcBef>
                <a:spcPts val="0"/>
              </a:spcBef>
              <a:spcAft>
                <a:spcPts val="0"/>
              </a:spcAft>
              <a:buClr>
                <a:srgbClr val="156C80"/>
              </a:buClr>
              <a:buSzPts val="1200"/>
              <a:buAutoNum type="arabicPeriod" startAt="6"/>
            </a:pPr>
            <a:r>
              <a:rPr lang="en-GB" sz="1200">
                <a:solidFill>
                  <a:srgbClr val="156C80"/>
                </a:solidFill>
              </a:rPr>
              <a:t>Touvron, H., Lavril, T., Izacard, G., Martinet, X., Lachaux, M.-A., Lacroix, T., Rozière, B., Goyal, N., Hambro, E., Azhar, F., Rodriguez, A., Joulin, A., Grave, E., &amp; Lample, G. (2023, February 27). Llama: Open and efficient foundation language models. arXiv.org. https://arxiv.org/abs/2302.13971v1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6"/>
            </a:pPr>
            <a:r>
              <a:rPr lang="en-GB" sz="1200">
                <a:solidFill>
                  <a:srgbClr val="156C80"/>
                </a:solidFill>
              </a:rPr>
              <a:t> Bai, J., Bai, S., Chu, Y., Cui, Z., Dang, K., Deng, X., Fan, Y., Ge, W., Han, Y., Huang, F., Hui, B., Ji, L., Li, M., Lin, J., Lin, R., Liu, D., Liu, G., Lu, C., Lu, K., … Zhu, T. (2023, September 28). Qwen Technical Report. arXiv.org. https://arxiv.org/abs/2309.16609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6"/>
            </a:pPr>
            <a:r>
              <a:rPr lang="en-GB" sz="1200">
                <a:solidFill>
                  <a:srgbClr val="156C80"/>
                </a:solidFill>
              </a:rPr>
              <a:t>Lomshakov, V., Kovalchuk, S., Omelchenko, M., Nikolenko, S., Aliev, A. (2023). Fine-Tuning Large Language Models for Answering Programming Questions with Code Snippets. In: Mikyška, J., de Mulatier, C., Paszynski, M., Krzhizhanovskaya, V.V., Dongarra, J.J., Sloot, P.M. (eds) Computational Science – ICCS 2023. ICCS 2023. Lecture Notes in Computer Science, vol 14074. Springer, Cham. https://doi.org/10.1007/978-3-031-36021-3_15</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6"/>
            </a:pPr>
            <a:r>
              <a:rPr lang="en-GB" sz="1200">
                <a:solidFill>
                  <a:srgbClr val="156C80"/>
                </a:solidFill>
              </a:rPr>
              <a:t>Zelikman, E., Huang, Q., Poesia, G., Goodman, N., &amp; Haber, N. (2023). Parsel: Algorithmic Reasoning with Language Models by Composing Decompositions.</a:t>
            </a:r>
            <a:endParaRPr sz="1200">
              <a:solidFill>
                <a:srgbClr val="156C80"/>
              </a:solidFill>
            </a:endParaRPr>
          </a:p>
        </p:txBody>
      </p:sp>
      <p:sp>
        <p:nvSpPr>
          <p:cNvPr id="1009" name="Google Shape;1009;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1013"/>
        <p:cNvGrpSpPr/>
        <p:nvPr/>
      </p:nvGrpSpPr>
      <p:grpSpPr>
        <a:xfrm>
          <a:off x="0" y="0"/>
          <a:ext cx="0" cy="0"/>
          <a:chOff x="0" y="0"/>
          <a:chExt cx="0" cy="0"/>
        </a:xfrm>
      </p:grpSpPr>
      <p:sp>
        <p:nvSpPr>
          <p:cNvPr id="1014" name="Google Shape;1014;p96"/>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15" name="Google Shape;1015;p96"/>
          <p:cNvSpPr/>
          <p:nvPr/>
        </p:nvSpPr>
        <p:spPr>
          <a:xfrm>
            <a:off x="5623094" y="245674"/>
            <a:ext cx="3552596" cy="532490"/>
          </a:xfrm>
          <a:custGeom>
            <a:avLst/>
            <a:gdLst/>
            <a:ahLst/>
            <a:cxnLst/>
            <a:rect l="l" t="t" r="r" b="b"/>
            <a:pathLst>
              <a:path w="7105193" h="1064981" extrusionOk="0">
                <a:moveTo>
                  <a:pt x="0" y="0"/>
                </a:moveTo>
                <a:lnTo>
                  <a:pt x="7105192" y="0"/>
                </a:lnTo>
                <a:lnTo>
                  <a:pt x="7105192" y="1064981"/>
                </a:lnTo>
                <a:lnTo>
                  <a:pt x="0" y="1064981"/>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16" name="Google Shape;1016;p96"/>
          <p:cNvSpPr txBox="1"/>
          <p:nvPr/>
        </p:nvSpPr>
        <p:spPr>
          <a:xfrm>
            <a:off x="2273025" y="454166"/>
            <a:ext cx="29217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References</a:t>
            </a:r>
            <a:endParaRPr sz="700"/>
          </a:p>
        </p:txBody>
      </p:sp>
      <p:sp>
        <p:nvSpPr>
          <p:cNvPr id="1017" name="Google Shape;1017;p96"/>
          <p:cNvSpPr txBox="1"/>
          <p:nvPr/>
        </p:nvSpPr>
        <p:spPr>
          <a:xfrm>
            <a:off x="972450" y="1305775"/>
            <a:ext cx="7477500" cy="3546300"/>
          </a:xfrm>
          <a:prstGeom prst="rect">
            <a:avLst/>
          </a:prstGeom>
          <a:noFill/>
          <a:ln>
            <a:noFill/>
          </a:ln>
        </p:spPr>
        <p:txBody>
          <a:bodyPr spcFirstLastPara="1" wrap="square" lIns="0" tIns="0" rIns="0" bIns="0" anchor="t" anchorCtr="0">
            <a:spAutoFit/>
          </a:bodyPr>
          <a:lstStyle/>
          <a:p>
            <a:pPr marL="457200" lvl="0" indent="-304800" algn="l" rtl="0">
              <a:lnSpc>
                <a:spcPct val="140000"/>
              </a:lnSpc>
              <a:spcBef>
                <a:spcPts val="0"/>
              </a:spcBef>
              <a:spcAft>
                <a:spcPts val="0"/>
              </a:spcAft>
              <a:buClr>
                <a:srgbClr val="156C80"/>
              </a:buClr>
              <a:buSzPts val="1200"/>
              <a:buAutoNum type="arabicPeriod" startAt="10"/>
            </a:pPr>
            <a:r>
              <a:rPr lang="en-GB" sz="1200">
                <a:solidFill>
                  <a:srgbClr val="156C80"/>
                </a:solidFill>
              </a:rPr>
              <a:t>Vaswani, A., Shazeer, N., Parmar, N., Uszkoreit, J., Jones, L., Gomez, A., Kaiser, Ł., &amp; Polosukhin, I. (2023). Attention Is All You Need.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10"/>
            </a:pPr>
            <a:r>
              <a:rPr lang="en-GB" sz="1200">
                <a:solidFill>
                  <a:srgbClr val="156C80"/>
                </a:solidFill>
              </a:rPr>
              <a:t> Heffernan, K., &amp; Teufel, S. (2022). Problem-solving Recognition in Scientific Text. 13th Conference on Language Resources and Evaluation (LREC 2022).</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10"/>
            </a:pPr>
            <a:r>
              <a:rPr lang="en-GB" sz="1200">
                <a:solidFill>
                  <a:srgbClr val="156C80"/>
                </a:solidFill>
              </a:rPr>
              <a:t> Kim, J., Cho, E., Kim, D., &amp; Na, D. (2023, October 9). Problem-solving guide: Predicting the algorithm tags and difficulty for competitive programming problems. arXiv.org. https://arxiv.org/abs/2310.05791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10"/>
            </a:pPr>
            <a:r>
              <a:rPr lang="en-GB" sz="1200">
                <a:solidFill>
                  <a:srgbClr val="156C80"/>
                </a:solidFill>
              </a:rPr>
              <a:t> Google. (n.d.). Classification: Roc curve and AUC  |  machine learning  |  google for developers. Google. https://developers.google.com/machine-learning/crash-course/classification/roc-and-auc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10"/>
            </a:pPr>
            <a:r>
              <a:rPr lang="en-GB" sz="1200">
                <a:solidFill>
                  <a:srgbClr val="156C80"/>
                </a:solidFill>
              </a:rPr>
              <a:t>Zaheer, M., Guruganesh, G., Dubey, A., Ainslie, J., Alberti, C., Ontanon, S., Pham, P., Ravula, A., Wang, Q., Yang, L., &amp; Ahmed, A. (2021, January 8). Big bird: Transformers for longer sequences. arXiv.org. https://arxiv.org/abs/2007.14062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10"/>
            </a:pPr>
            <a:r>
              <a:rPr lang="en-GB" sz="1200">
                <a:solidFill>
                  <a:srgbClr val="156C80"/>
                </a:solidFill>
              </a:rPr>
              <a:t>Devlin, J., Chang, M.-W., Lee, K., &amp; Toutanova, K. (2019, May 24). Bert: Pre-training of deep bidirectional Transformers for language understanding. arXiv.org. https://arxiv.org/abs/1810.04805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10"/>
            </a:pPr>
            <a:r>
              <a:rPr lang="en-GB" sz="1200">
                <a:solidFill>
                  <a:srgbClr val="156C80"/>
                </a:solidFill>
              </a:rPr>
              <a:t>W. Looi, Analysis of code submissions in competitive programming contests.</a:t>
            </a:r>
            <a:endParaRPr sz="1200">
              <a:solidFill>
                <a:srgbClr val="156C80"/>
              </a:solidFill>
            </a:endParaRPr>
          </a:p>
        </p:txBody>
      </p:sp>
      <p:sp>
        <p:nvSpPr>
          <p:cNvPr id="1018" name="Google Shape;1018;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1022"/>
        <p:cNvGrpSpPr/>
        <p:nvPr/>
      </p:nvGrpSpPr>
      <p:grpSpPr>
        <a:xfrm>
          <a:off x="0" y="0"/>
          <a:ext cx="0" cy="0"/>
          <a:chOff x="0" y="0"/>
          <a:chExt cx="0" cy="0"/>
        </a:xfrm>
      </p:grpSpPr>
      <p:sp>
        <p:nvSpPr>
          <p:cNvPr id="1023" name="Google Shape;1023;p97"/>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24" name="Google Shape;1024;p97"/>
          <p:cNvSpPr/>
          <p:nvPr/>
        </p:nvSpPr>
        <p:spPr>
          <a:xfrm>
            <a:off x="5623094" y="245674"/>
            <a:ext cx="3552596" cy="532490"/>
          </a:xfrm>
          <a:custGeom>
            <a:avLst/>
            <a:gdLst/>
            <a:ahLst/>
            <a:cxnLst/>
            <a:rect l="l" t="t" r="r" b="b"/>
            <a:pathLst>
              <a:path w="7105193" h="1064981" extrusionOk="0">
                <a:moveTo>
                  <a:pt x="0" y="0"/>
                </a:moveTo>
                <a:lnTo>
                  <a:pt x="7105192" y="0"/>
                </a:lnTo>
                <a:lnTo>
                  <a:pt x="7105192" y="1064981"/>
                </a:lnTo>
                <a:lnTo>
                  <a:pt x="0" y="1064981"/>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25" name="Google Shape;1025;p97"/>
          <p:cNvSpPr txBox="1"/>
          <p:nvPr/>
        </p:nvSpPr>
        <p:spPr>
          <a:xfrm>
            <a:off x="2273025" y="454166"/>
            <a:ext cx="29217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References</a:t>
            </a:r>
            <a:endParaRPr sz="700"/>
          </a:p>
        </p:txBody>
      </p:sp>
      <p:sp>
        <p:nvSpPr>
          <p:cNvPr id="1026" name="Google Shape;1026;p97"/>
          <p:cNvSpPr txBox="1"/>
          <p:nvPr/>
        </p:nvSpPr>
        <p:spPr>
          <a:xfrm>
            <a:off x="972450" y="1305775"/>
            <a:ext cx="7477500" cy="3287700"/>
          </a:xfrm>
          <a:prstGeom prst="rect">
            <a:avLst/>
          </a:prstGeom>
          <a:noFill/>
          <a:ln>
            <a:noFill/>
          </a:ln>
        </p:spPr>
        <p:txBody>
          <a:bodyPr spcFirstLastPara="1" wrap="square" lIns="0" tIns="0" rIns="0" bIns="0" anchor="t" anchorCtr="0">
            <a:spAutoFit/>
          </a:bodyPr>
          <a:lstStyle/>
          <a:p>
            <a:pPr marL="457200" lvl="0" indent="-304800" algn="l" rtl="0">
              <a:lnSpc>
                <a:spcPct val="140000"/>
              </a:lnSpc>
              <a:spcBef>
                <a:spcPts val="0"/>
              </a:spcBef>
              <a:spcAft>
                <a:spcPts val="0"/>
              </a:spcAft>
              <a:buClr>
                <a:srgbClr val="156C80"/>
              </a:buClr>
              <a:buSzPts val="1200"/>
              <a:buAutoNum type="arabicPeriod" startAt="17"/>
            </a:pPr>
            <a:r>
              <a:rPr lang="en-GB" sz="1200">
                <a:solidFill>
                  <a:srgbClr val="156C80"/>
                </a:solidFill>
              </a:rPr>
              <a:t>J. Austin, A. Odena, M. Nye, M. Bosma, H. Michalewski, D. Dohan, E. Jiang, C. Cai, M. Terry, Q. Le, et al., Program synthesis with large language models, arXiv preprint arXiv:2108.07732.</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17"/>
            </a:pPr>
            <a:r>
              <a:rPr lang="en-GB" sz="1200">
                <a:solidFill>
                  <a:srgbClr val="156C80"/>
                </a:solidFill>
              </a:rPr>
              <a:t>Norouzi, S., Cao, Y.: Semantic parsing with less prior and more monolingual data. CoRR abs/2101.00259 (2021). https://arxiv.org/abs/2101.00259</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17"/>
            </a:pPr>
            <a:r>
              <a:rPr lang="en-GB" sz="1200">
                <a:solidFill>
                  <a:srgbClr val="156C80"/>
                </a:solidFill>
              </a:rPr>
              <a:t>Beau, N., Crabbé, B.: The impact of lexical and grammatical processing on generating code from natural language. In: Findings of the Association for Computational Linguistics: ACL 2022, pp. 2204–2214. Association for Computational Linguistics, Dublin, Ireland (2022). https://doi.org/10.18653/v1/2022.findings-acl.173</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17"/>
            </a:pPr>
            <a:r>
              <a:rPr lang="en-GB" sz="1200">
                <a:solidFill>
                  <a:srgbClr val="156C80"/>
                </a:solidFill>
              </a:rPr>
              <a:t>Soliman, A.S., Hadhoud, M.M., Shaheen, S.I.: MarianCG: a code generation transformer model inspired by machine translation. J. Eng. Appl. Sci. 69(1), 1–23 (2022)</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17"/>
            </a:pPr>
            <a:r>
              <a:rPr lang="en-GB" sz="1200">
                <a:solidFill>
                  <a:srgbClr val="156C80"/>
                </a:solidFill>
              </a:rPr>
              <a:t>Shen, B., Zhang, J., Chen, T., Zan, D., Geng, B., Fu, A., Zeng, M., Yu, A., Ji, J., Zhao, J., Guo, Y., &amp; Wang, Q. (2023, July 27). Pangu-Coder2: Boosting large language models for code with ranking feedback. arXiv.org. https://arxiv.org/abs/2307.14936 </a:t>
            </a:r>
            <a:endParaRPr sz="1200">
              <a:solidFill>
                <a:srgbClr val="156C80"/>
              </a:solidFill>
            </a:endParaRPr>
          </a:p>
        </p:txBody>
      </p:sp>
      <p:sp>
        <p:nvSpPr>
          <p:cNvPr id="1027" name="Google Shape;1027;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1031"/>
        <p:cNvGrpSpPr/>
        <p:nvPr/>
      </p:nvGrpSpPr>
      <p:grpSpPr>
        <a:xfrm>
          <a:off x="0" y="0"/>
          <a:ext cx="0" cy="0"/>
          <a:chOff x="0" y="0"/>
          <a:chExt cx="0" cy="0"/>
        </a:xfrm>
      </p:grpSpPr>
      <p:sp>
        <p:nvSpPr>
          <p:cNvPr id="1032" name="Google Shape;1032;p98"/>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33" name="Google Shape;1033;p98"/>
          <p:cNvSpPr/>
          <p:nvPr/>
        </p:nvSpPr>
        <p:spPr>
          <a:xfrm>
            <a:off x="5623094" y="245674"/>
            <a:ext cx="3552596" cy="532490"/>
          </a:xfrm>
          <a:custGeom>
            <a:avLst/>
            <a:gdLst/>
            <a:ahLst/>
            <a:cxnLst/>
            <a:rect l="l" t="t" r="r" b="b"/>
            <a:pathLst>
              <a:path w="7105193" h="1064981" extrusionOk="0">
                <a:moveTo>
                  <a:pt x="0" y="0"/>
                </a:moveTo>
                <a:lnTo>
                  <a:pt x="7105192" y="0"/>
                </a:lnTo>
                <a:lnTo>
                  <a:pt x="7105192" y="1064981"/>
                </a:lnTo>
                <a:lnTo>
                  <a:pt x="0" y="1064981"/>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34" name="Google Shape;1034;p98"/>
          <p:cNvSpPr txBox="1"/>
          <p:nvPr/>
        </p:nvSpPr>
        <p:spPr>
          <a:xfrm>
            <a:off x="2273025" y="454166"/>
            <a:ext cx="29217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References</a:t>
            </a:r>
            <a:endParaRPr sz="700"/>
          </a:p>
        </p:txBody>
      </p:sp>
      <p:sp>
        <p:nvSpPr>
          <p:cNvPr id="1035" name="Google Shape;1035;p98"/>
          <p:cNvSpPr txBox="1"/>
          <p:nvPr/>
        </p:nvSpPr>
        <p:spPr>
          <a:xfrm>
            <a:off x="972450" y="1305775"/>
            <a:ext cx="7477500" cy="3546300"/>
          </a:xfrm>
          <a:prstGeom prst="rect">
            <a:avLst/>
          </a:prstGeom>
          <a:noFill/>
          <a:ln>
            <a:noFill/>
          </a:ln>
        </p:spPr>
        <p:txBody>
          <a:bodyPr spcFirstLastPara="1" wrap="square" lIns="0" tIns="0" rIns="0" bIns="0" anchor="t" anchorCtr="0">
            <a:spAutoFit/>
          </a:bodyPr>
          <a:lstStyle/>
          <a:p>
            <a:pPr marL="457200" lvl="0" indent="-304800" algn="l" rtl="0">
              <a:lnSpc>
                <a:spcPct val="140000"/>
              </a:lnSpc>
              <a:spcBef>
                <a:spcPts val="0"/>
              </a:spcBef>
              <a:spcAft>
                <a:spcPts val="0"/>
              </a:spcAft>
              <a:buClr>
                <a:srgbClr val="156C80"/>
              </a:buClr>
              <a:buSzPts val="1200"/>
              <a:buAutoNum type="arabicPeriod" startAt="22"/>
            </a:pPr>
            <a:r>
              <a:rPr lang="en-GB" sz="1200">
                <a:solidFill>
                  <a:srgbClr val="156C80"/>
                </a:solidFill>
              </a:rPr>
              <a:t>Li, Y., Choi, D., Chung, J., Kushman, N., Schrittwieser, J., Leblond, R., Eccles, T., Keeling, J., Gimeno, F., Lago, A. D., Hubert, T., Choy, P., d’Autume, C. de M., Babuschkin, I., Chen, X., Huang, P.-S., Welbl, J., Gowal, S., Cherepanov, A., … Vinyals, O. (2022, February 8). Competition-level code generation with AlphaCode. arXiv.org. https://arxiv.org/abs/2203.07814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22"/>
            </a:pPr>
            <a:r>
              <a:rPr lang="en-GB" sz="1200">
                <a:solidFill>
                  <a:srgbClr val="156C80"/>
                </a:solidFill>
              </a:rPr>
              <a:t>See, A., Liu, P. J., &amp; Manning, C. D. (2017, April 25). Get to the point: Summarization with pointer-generator networks. arXiv.org. https://doi.org/10.48550/arXiv.1704.04368</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22"/>
            </a:pPr>
            <a:r>
              <a:rPr lang="en-GB" sz="1200">
                <a:solidFill>
                  <a:srgbClr val="156C80"/>
                </a:solidFill>
              </a:rPr>
              <a:t>Zhang, J., Zhao, Y., Saleh, M., &amp; Liu, P. J. (2020). PEGASUS: Pre-training with extracted gap-sentences for abstractive summarization. In Proceedings of the 37th International Conference on Machine Learning (Vol. 119). https://proceedings.mlr.press/v119/zhang20ae/zhang20ae.pdf</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22"/>
            </a:pPr>
            <a:r>
              <a:rPr lang="en-GB" sz="1200">
                <a:solidFill>
                  <a:srgbClr val="156C80"/>
                </a:solidFill>
              </a:rPr>
              <a:t>Reimers, N., &amp; Gurevych, I. (2019, August 27). Sentence-BERT: Sentence embeddings using Siamese BERT-networks. arXiv.org. https://doi.org/10.48550/arXiv.1908.10084</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22"/>
            </a:pPr>
            <a:r>
              <a:rPr lang="en-GB" sz="1200">
                <a:solidFill>
                  <a:srgbClr val="156C80"/>
                </a:solidFill>
              </a:rPr>
              <a:t>S. Subramanian, A. Arun Kumar, M. Muthu Nagappan, and R. Suresh, "Classification and Recommendation of Competitive Programming Problems Using CNN," in Smart Secure Systems – IoT and Analytics Perspective, December 2018, pp. 262-272. DOI: 10.1007/978-981-10-7635-0_20.</a:t>
            </a:r>
            <a:endParaRPr sz="1200">
              <a:solidFill>
                <a:srgbClr val="156C80"/>
              </a:solidFill>
            </a:endParaRPr>
          </a:p>
        </p:txBody>
      </p:sp>
      <p:sp>
        <p:nvSpPr>
          <p:cNvPr id="1036" name="Google Shape;1036;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1040"/>
        <p:cNvGrpSpPr/>
        <p:nvPr/>
      </p:nvGrpSpPr>
      <p:grpSpPr>
        <a:xfrm>
          <a:off x="0" y="0"/>
          <a:ext cx="0" cy="0"/>
          <a:chOff x="0" y="0"/>
          <a:chExt cx="0" cy="0"/>
        </a:xfrm>
      </p:grpSpPr>
      <p:sp>
        <p:nvSpPr>
          <p:cNvPr id="1041" name="Google Shape;1041;p99"/>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42" name="Google Shape;1042;p99"/>
          <p:cNvSpPr/>
          <p:nvPr/>
        </p:nvSpPr>
        <p:spPr>
          <a:xfrm>
            <a:off x="5623094" y="245674"/>
            <a:ext cx="3552596" cy="532490"/>
          </a:xfrm>
          <a:custGeom>
            <a:avLst/>
            <a:gdLst/>
            <a:ahLst/>
            <a:cxnLst/>
            <a:rect l="l" t="t" r="r" b="b"/>
            <a:pathLst>
              <a:path w="7105193" h="1064981" extrusionOk="0">
                <a:moveTo>
                  <a:pt x="0" y="0"/>
                </a:moveTo>
                <a:lnTo>
                  <a:pt x="7105192" y="0"/>
                </a:lnTo>
                <a:lnTo>
                  <a:pt x="7105192" y="1064981"/>
                </a:lnTo>
                <a:lnTo>
                  <a:pt x="0" y="1064981"/>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43" name="Google Shape;1043;p99"/>
          <p:cNvSpPr txBox="1"/>
          <p:nvPr/>
        </p:nvSpPr>
        <p:spPr>
          <a:xfrm>
            <a:off x="2273025" y="454166"/>
            <a:ext cx="29217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References</a:t>
            </a:r>
            <a:endParaRPr sz="700"/>
          </a:p>
        </p:txBody>
      </p:sp>
      <p:sp>
        <p:nvSpPr>
          <p:cNvPr id="1044" name="Google Shape;1044;p99"/>
          <p:cNvSpPr txBox="1"/>
          <p:nvPr/>
        </p:nvSpPr>
        <p:spPr>
          <a:xfrm>
            <a:off x="972450" y="1305775"/>
            <a:ext cx="7477500" cy="2770500"/>
          </a:xfrm>
          <a:prstGeom prst="rect">
            <a:avLst/>
          </a:prstGeom>
          <a:noFill/>
          <a:ln>
            <a:noFill/>
          </a:ln>
        </p:spPr>
        <p:txBody>
          <a:bodyPr spcFirstLastPara="1" wrap="square" lIns="0" tIns="0" rIns="0" bIns="0" anchor="t" anchorCtr="0">
            <a:spAutoFit/>
          </a:bodyPr>
          <a:lstStyle/>
          <a:p>
            <a:pPr marL="457200" lvl="0" indent="-304800" algn="l" rtl="0">
              <a:lnSpc>
                <a:spcPct val="140000"/>
              </a:lnSpc>
              <a:spcBef>
                <a:spcPts val="0"/>
              </a:spcBef>
              <a:spcAft>
                <a:spcPts val="0"/>
              </a:spcAft>
              <a:buClr>
                <a:srgbClr val="156C80"/>
              </a:buClr>
              <a:buSzPts val="1200"/>
              <a:buAutoNum type="arabicPeriod" startAt="27"/>
            </a:pPr>
            <a:r>
              <a:rPr lang="en-GB" sz="1200">
                <a:solidFill>
                  <a:srgbClr val="156C80"/>
                </a:solidFill>
              </a:rPr>
              <a:t>Rahman, M. M., Das, B. C., Biswas, A. A., &amp; Anwar, M. M. (2023). Predicting participants’ performance in programming contests using deep learning techniques. arXiv.org. Retrieved from https://arxiv.org/pdf/2302.05602</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27"/>
            </a:pPr>
            <a:r>
              <a:rPr lang="en-GB" sz="1200">
                <a:solidFill>
                  <a:srgbClr val="156C80"/>
                </a:solidFill>
              </a:rPr>
              <a:t>Team, G., Georgiev, P., Lei, V. I., Burnell, R., Bai, L., Gulati, A., Tanzer, G., Vincent, D., Pan, Z., Wang, S., Mariooryad, S., Ding, Y., Geng, X., Alcober, F., Frostig, R., Omernick, M., Walker, L., Paduraru, C., Sorokin, C., … Vinyals, O. (2024a, June 14). Gemini 1.5: Unlocking multimodal understanding across millions of tokens of context. arXiv.org. https://arxiv.org/abs/2403.05530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27"/>
            </a:pPr>
            <a:r>
              <a:rPr lang="en-GB" sz="1200">
                <a:solidFill>
                  <a:srgbClr val="156C80"/>
                </a:solidFill>
              </a:rPr>
              <a:t>Jiang, A. Q., Sablayrolles, A., Roux, A., Mensch, A., Savary, B., Bamford, C., Chaplot, D. S., Casas, D. de las, Hanna, E. B., Bressand, F., Lengyel, G., Bour, G., Lample, G., Lavaud, L. R., Saulnier, L., Lachaux, M.-A., Stock, P., Subramanian, S., Yang, S., … Sayed, W. E. (2024, January 8). Mixtral of Experts. arXiv.org. https://arxiv.org/abs/2401.04088 </a:t>
            </a:r>
            <a:endParaRPr sz="1200">
              <a:solidFill>
                <a:srgbClr val="156C80"/>
              </a:solidFill>
            </a:endParaRPr>
          </a:p>
        </p:txBody>
      </p:sp>
      <p:sp>
        <p:nvSpPr>
          <p:cNvPr id="1045" name="Google Shape;1045;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1049"/>
        <p:cNvGrpSpPr/>
        <p:nvPr/>
      </p:nvGrpSpPr>
      <p:grpSpPr>
        <a:xfrm>
          <a:off x="0" y="0"/>
          <a:ext cx="0" cy="0"/>
          <a:chOff x="0" y="0"/>
          <a:chExt cx="0" cy="0"/>
        </a:xfrm>
      </p:grpSpPr>
      <p:sp>
        <p:nvSpPr>
          <p:cNvPr id="1050" name="Google Shape;1050;p100"/>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51" name="Google Shape;1051;p100"/>
          <p:cNvSpPr/>
          <p:nvPr/>
        </p:nvSpPr>
        <p:spPr>
          <a:xfrm>
            <a:off x="5623094" y="245674"/>
            <a:ext cx="3552596" cy="532490"/>
          </a:xfrm>
          <a:custGeom>
            <a:avLst/>
            <a:gdLst/>
            <a:ahLst/>
            <a:cxnLst/>
            <a:rect l="l" t="t" r="r" b="b"/>
            <a:pathLst>
              <a:path w="7105193" h="1064981" extrusionOk="0">
                <a:moveTo>
                  <a:pt x="0" y="0"/>
                </a:moveTo>
                <a:lnTo>
                  <a:pt x="7105192" y="0"/>
                </a:lnTo>
                <a:lnTo>
                  <a:pt x="7105192" y="1064981"/>
                </a:lnTo>
                <a:lnTo>
                  <a:pt x="0" y="1064981"/>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52" name="Google Shape;1052;p100"/>
          <p:cNvSpPr txBox="1"/>
          <p:nvPr/>
        </p:nvSpPr>
        <p:spPr>
          <a:xfrm>
            <a:off x="2273025" y="454166"/>
            <a:ext cx="29217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References</a:t>
            </a:r>
            <a:endParaRPr sz="700"/>
          </a:p>
        </p:txBody>
      </p:sp>
      <p:sp>
        <p:nvSpPr>
          <p:cNvPr id="1053" name="Google Shape;1053;p100"/>
          <p:cNvSpPr txBox="1"/>
          <p:nvPr/>
        </p:nvSpPr>
        <p:spPr>
          <a:xfrm>
            <a:off x="972450" y="1305775"/>
            <a:ext cx="7477500" cy="3287700"/>
          </a:xfrm>
          <a:prstGeom prst="rect">
            <a:avLst/>
          </a:prstGeom>
          <a:noFill/>
          <a:ln>
            <a:noFill/>
          </a:ln>
        </p:spPr>
        <p:txBody>
          <a:bodyPr spcFirstLastPara="1" wrap="square" lIns="0" tIns="0" rIns="0" bIns="0" anchor="t" anchorCtr="0">
            <a:spAutoFit/>
          </a:bodyPr>
          <a:lstStyle/>
          <a:p>
            <a:pPr marL="457200" lvl="0" indent="-304800" algn="l" rtl="0">
              <a:lnSpc>
                <a:spcPct val="140000"/>
              </a:lnSpc>
              <a:spcBef>
                <a:spcPts val="0"/>
              </a:spcBef>
              <a:spcAft>
                <a:spcPts val="0"/>
              </a:spcAft>
              <a:buClr>
                <a:srgbClr val="156C80"/>
              </a:buClr>
              <a:buSzPts val="1200"/>
              <a:buAutoNum type="arabicPeriod" startAt="30"/>
            </a:pPr>
            <a:r>
              <a:rPr lang="en-GB" sz="1200">
                <a:solidFill>
                  <a:srgbClr val="156C80"/>
                </a:solidFill>
              </a:rPr>
              <a:t>Team, Gemma, Mesnard, T., Hardin, C., Dadashi, R., Bhupatiraju, S., Pathak, S., Sifre, L., Rivière, M., Kale, M. S., Love, J., Tafti, P., Hussenot, L., Sessa, P. G., Chowdhery, A., Roberts, A., Barua, A., Botev, A., Castro-Ros, A., Slone, A., … Kenealy, K. (2024a, April 16). Gemma: Open models based on Gemini Research and Technology. arXiv.org. https://arxiv.org/abs/2403.08295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30"/>
            </a:pPr>
            <a:r>
              <a:rPr lang="en-GB" sz="1200">
                <a:solidFill>
                  <a:srgbClr val="156C80"/>
                </a:solidFill>
              </a:rPr>
              <a:t>Judging LLM-as-a-judge with MT-bench and Chatbot Arena. (n.d.). https://arxiv.org/pdf/2306.05685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30"/>
            </a:pPr>
            <a:r>
              <a:rPr lang="en-GB" sz="1200">
                <a:solidFill>
                  <a:srgbClr val="156C80"/>
                </a:solidFill>
              </a:rPr>
              <a:t>Rozière, B., Gehring, J., Gloeckle, F., Sootla, S., Gat, I., Tan, X. E., Adi, Y., Liu, J., Sauvestre, R., Remez, T., Rapin, J., Kozhevnikov, A., Evtimov, I., Bitton, J., Bhatt, M., Ferrer, C. C., Grattafiori, A., Xiong, W., Défossez, A., … Synnaeve, G. (2024, January 31). Code llama: Open foundation models for code. arXiv.org. https://arxiv.org/abs/2308.12950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30"/>
            </a:pPr>
            <a:r>
              <a:rPr lang="en-GB" sz="1200">
                <a:solidFill>
                  <a:srgbClr val="156C80"/>
                </a:solidFill>
              </a:rPr>
              <a:t>Li, R., Allal, L. B., Zi, Y., Muennighoff, N., Kocetkov, D., Mou, C., Marone, M., Akiki, C., Li, J., Chim, J., Liu, Q., Zheltonozhskii, E., Zhuo, T. Y., Wang, T., Dehaene, O., Davaadorj, M., Lamy-Poirier, J., Monteiro, J., Shliazhko, O., … de Vries, H. (2023, December 13). Starcoder: May the source be with you!. arXiv.org. https://arxiv.org/abs/2305.06161 </a:t>
            </a:r>
            <a:endParaRPr sz="1200">
              <a:solidFill>
                <a:srgbClr val="156C80"/>
              </a:solidFill>
            </a:endParaRPr>
          </a:p>
        </p:txBody>
      </p:sp>
      <p:sp>
        <p:nvSpPr>
          <p:cNvPr id="1054" name="Google Shape;1054;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1058"/>
        <p:cNvGrpSpPr/>
        <p:nvPr/>
      </p:nvGrpSpPr>
      <p:grpSpPr>
        <a:xfrm>
          <a:off x="0" y="0"/>
          <a:ext cx="0" cy="0"/>
          <a:chOff x="0" y="0"/>
          <a:chExt cx="0" cy="0"/>
        </a:xfrm>
      </p:grpSpPr>
      <p:sp>
        <p:nvSpPr>
          <p:cNvPr id="1059" name="Google Shape;1059;p101"/>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60" name="Google Shape;1060;p101"/>
          <p:cNvSpPr/>
          <p:nvPr/>
        </p:nvSpPr>
        <p:spPr>
          <a:xfrm>
            <a:off x="5623094" y="245674"/>
            <a:ext cx="3552596" cy="532490"/>
          </a:xfrm>
          <a:custGeom>
            <a:avLst/>
            <a:gdLst/>
            <a:ahLst/>
            <a:cxnLst/>
            <a:rect l="l" t="t" r="r" b="b"/>
            <a:pathLst>
              <a:path w="7105193" h="1064981" extrusionOk="0">
                <a:moveTo>
                  <a:pt x="0" y="0"/>
                </a:moveTo>
                <a:lnTo>
                  <a:pt x="7105192" y="0"/>
                </a:lnTo>
                <a:lnTo>
                  <a:pt x="7105192" y="1064981"/>
                </a:lnTo>
                <a:lnTo>
                  <a:pt x="0" y="1064981"/>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61" name="Google Shape;1061;p101"/>
          <p:cNvSpPr txBox="1"/>
          <p:nvPr/>
        </p:nvSpPr>
        <p:spPr>
          <a:xfrm>
            <a:off x="2273025" y="454166"/>
            <a:ext cx="29217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References</a:t>
            </a:r>
            <a:endParaRPr sz="700"/>
          </a:p>
        </p:txBody>
      </p:sp>
      <p:sp>
        <p:nvSpPr>
          <p:cNvPr id="1062" name="Google Shape;1062;p101"/>
          <p:cNvSpPr txBox="1"/>
          <p:nvPr/>
        </p:nvSpPr>
        <p:spPr>
          <a:xfrm>
            <a:off x="972450" y="1305775"/>
            <a:ext cx="7477500" cy="3546300"/>
          </a:xfrm>
          <a:prstGeom prst="rect">
            <a:avLst/>
          </a:prstGeom>
          <a:noFill/>
          <a:ln>
            <a:noFill/>
          </a:ln>
        </p:spPr>
        <p:txBody>
          <a:bodyPr spcFirstLastPara="1" wrap="square" lIns="0" tIns="0" rIns="0" bIns="0" anchor="t" anchorCtr="0">
            <a:spAutoFit/>
          </a:bodyPr>
          <a:lstStyle/>
          <a:p>
            <a:pPr marL="457200" lvl="0" indent="-304800" algn="l" rtl="0">
              <a:lnSpc>
                <a:spcPct val="140000"/>
              </a:lnSpc>
              <a:spcBef>
                <a:spcPts val="0"/>
              </a:spcBef>
              <a:spcAft>
                <a:spcPts val="0"/>
              </a:spcAft>
              <a:buClr>
                <a:srgbClr val="156C80"/>
              </a:buClr>
              <a:buSzPts val="1200"/>
              <a:buAutoNum type="arabicPeriod" startAt="34"/>
            </a:pPr>
            <a:r>
              <a:rPr lang="en-GB" sz="1200">
                <a:solidFill>
                  <a:srgbClr val="156C80"/>
                </a:solidFill>
              </a:rPr>
              <a:t>Deepseek-ai/deepseek-coder-6.7b-base · hugging face. deepseek-ai/deepseek-coder-6.7b-base · Hugging Face. (n.d.). https://huggingface.co/deepseek-ai/deepseek-coder-6.7b-base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34"/>
            </a:pPr>
            <a:r>
              <a:rPr lang="en-GB" sz="1200">
                <a:solidFill>
                  <a:srgbClr val="156C80"/>
                </a:solidFill>
              </a:rPr>
              <a:t>QwenLM. (n.d.). QWENLM/Codeqwen1.5: Codeqwen1.5 is the code version of Qwen, the large language model series developed by Qwen team, Alibaba Cloud. GitHub. https://github.com/QwenLM/CodeQwen1.5 </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34"/>
            </a:pPr>
            <a:r>
              <a:rPr lang="en-GB" sz="1200">
                <a:solidFill>
                  <a:srgbClr val="156C80"/>
                </a:solidFill>
              </a:rPr>
              <a:t>Vinayak Athavale, Aayush Naik, Rajas Vanjape, and Manish Shrivastava. Predicting algorithm classes for programming word problems. In Conference on Empirical Methods in Natural Language Processing, 2019</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34"/>
            </a:pPr>
            <a:r>
              <a:rPr lang="en-GB" sz="1200">
                <a:solidFill>
                  <a:srgbClr val="156C80"/>
                </a:solidFill>
              </a:rPr>
              <a:t>Sebastian Ruder. An overview of multi-task learning in deep neural networks. arXiv preprint arXiv:1706.05098, 2017.</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34"/>
            </a:pPr>
            <a:r>
              <a:rPr lang="en-GB" sz="1200">
                <a:solidFill>
                  <a:srgbClr val="156C80"/>
                </a:solidFill>
              </a:rPr>
              <a:t>Michael Crawshaw. Multi-task learning with deep neural networks: A survey. arXiv preprint arXiv:2009.09796, 2020.</a:t>
            </a:r>
            <a:endParaRPr sz="1200">
              <a:solidFill>
                <a:srgbClr val="156C80"/>
              </a:solidFill>
            </a:endParaRPr>
          </a:p>
          <a:p>
            <a:pPr marL="457200" lvl="0" indent="-304800" algn="l" rtl="0">
              <a:lnSpc>
                <a:spcPct val="140000"/>
              </a:lnSpc>
              <a:spcBef>
                <a:spcPts val="0"/>
              </a:spcBef>
              <a:spcAft>
                <a:spcPts val="0"/>
              </a:spcAft>
              <a:buClr>
                <a:srgbClr val="156C80"/>
              </a:buClr>
              <a:buSzPts val="1200"/>
              <a:buAutoNum type="arabicPeriod" startAt="34"/>
            </a:pPr>
            <a:r>
              <a:rPr lang="en-GB" sz="1200">
                <a:solidFill>
                  <a:srgbClr val="156C80"/>
                </a:solidFill>
              </a:rPr>
              <a:t>Chatbot Arena: Find the best chatbot builder. Chatbot Arena: Find the Best Chatbot Builder. (n.d.). https://chatbotarena.com/ </a:t>
            </a:r>
            <a:endParaRPr sz="1200">
              <a:solidFill>
                <a:srgbClr val="156C80"/>
              </a:solidFill>
            </a:endParaRPr>
          </a:p>
        </p:txBody>
      </p:sp>
      <p:sp>
        <p:nvSpPr>
          <p:cNvPr id="1063" name="Google Shape;1063;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1067"/>
        <p:cNvGrpSpPr/>
        <p:nvPr/>
      </p:nvGrpSpPr>
      <p:grpSpPr>
        <a:xfrm>
          <a:off x="0" y="0"/>
          <a:ext cx="0" cy="0"/>
          <a:chOff x="0" y="0"/>
          <a:chExt cx="0" cy="0"/>
        </a:xfrm>
      </p:grpSpPr>
      <p:sp>
        <p:nvSpPr>
          <p:cNvPr id="1068" name="Google Shape;1068;p102"/>
          <p:cNvSpPr txBox="1"/>
          <p:nvPr/>
        </p:nvSpPr>
        <p:spPr>
          <a:xfrm>
            <a:off x="2683175" y="1355861"/>
            <a:ext cx="4017300" cy="19302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Clr>
                <a:srgbClr val="000000"/>
              </a:buClr>
              <a:buSzPts val="3300"/>
              <a:buFont typeface="Arial"/>
              <a:buNone/>
            </a:pPr>
            <a:r>
              <a:rPr lang="en-GB" sz="3300" b="1" i="0" u="none" strike="noStrike" cap="none">
                <a:solidFill>
                  <a:srgbClr val="156C80"/>
                </a:solidFill>
                <a:latin typeface="Tomorrow"/>
                <a:ea typeface="Tomorrow"/>
                <a:cs typeface="Tomorrow"/>
                <a:sym typeface="Tomorrow"/>
              </a:rPr>
              <a:t>Thank You </a:t>
            </a:r>
            <a:endParaRPr sz="3300" b="1" i="0" u="none" strike="noStrike" cap="none">
              <a:solidFill>
                <a:srgbClr val="156C80"/>
              </a:solidFill>
              <a:latin typeface="Tomorrow"/>
              <a:ea typeface="Tomorrow"/>
              <a:cs typeface="Tomorrow"/>
              <a:sym typeface="Tomorrow"/>
            </a:endParaRPr>
          </a:p>
          <a:p>
            <a:pPr marL="0" marR="0" lvl="0" indent="0" algn="ctr" rtl="0">
              <a:lnSpc>
                <a:spcPct val="139987"/>
              </a:lnSpc>
              <a:spcBef>
                <a:spcPts val="0"/>
              </a:spcBef>
              <a:spcAft>
                <a:spcPts val="0"/>
              </a:spcAft>
              <a:buClr>
                <a:srgbClr val="000000"/>
              </a:buClr>
              <a:buSzPts val="3300"/>
              <a:buFont typeface="Arial"/>
              <a:buNone/>
            </a:pPr>
            <a:endParaRPr sz="3300" b="1" i="0" u="none" strike="noStrike" cap="none">
              <a:solidFill>
                <a:srgbClr val="156C80"/>
              </a:solidFill>
              <a:latin typeface="Tomorrow"/>
              <a:ea typeface="Tomorrow"/>
              <a:cs typeface="Tomorrow"/>
              <a:sym typeface="Tomorrow"/>
            </a:endParaRPr>
          </a:p>
          <a:p>
            <a:pPr marL="0" marR="0" lvl="0" indent="0" algn="ctr" rtl="0">
              <a:lnSpc>
                <a:spcPct val="139987"/>
              </a:lnSpc>
              <a:spcBef>
                <a:spcPts val="0"/>
              </a:spcBef>
              <a:spcAft>
                <a:spcPts val="0"/>
              </a:spcAft>
              <a:buClr>
                <a:srgbClr val="000000"/>
              </a:buClr>
              <a:buSzPts val="3300"/>
              <a:buFont typeface="Arial"/>
              <a:buNone/>
            </a:pPr>
            <a:r>
              <a:rPr lang="en-GB" sz="3300" b="1" i="0" u="none" strike="noStrike" cap="none">
                <a:solidFill>
                  <a:srgbClr val="156C80"/>
                </a:solidFill>
                <a:latin typeface="Tomorrow"/>
                <a:ea typeface="Tomorrow"/>
                <a:cs typeface="Tomorrow"/>
                <a:sym typeface="Tomorrow"/>
              </a:rPr>
              <a:t>Any Questions?</a:t>
            </a:r>
            <a:endParaRPr sz="700" b="0" i="0" u="none" strike="noStrike" cap="none">
              <a:solidFill>
                <a:srgbClr val="000000"/>
              </a:solidFill>
              <a:latin typeface="Arial"/>
              <a:ea typeface="Arial"/>
              <a:cs typeface="Arial"/>
              <a:sym typeface="Arial"/>
            </a:endParaRPr>
          </a:p>
        </p:txBody>
      </p:sp>
      <p:sp>
        <p:nvSpPr>
          <p:cNvPr id="1069" name="Google Shape;1069;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GB"/>
              <a:t>78</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295"/>
        <p:cNvGrpSpPr/>
        <p:nvPr/>
      </p:nvGrpSpPr>
      <p:grpSpPr>
        <a:xfrm>
          <a:off x="0" y="0"/>
          <a:ext cx="0" cy="0"/>
          <a:chOff x="0" y="0"/>
          <a:chExt cx="0" cy="0"/>
        </a:xfrm>
      </p:grpSpPr>
      <p:sp>
        <p:nvSpPr>
          <p:cNvPr id="296" name="Google Shape;296;p32"/>
          <p:cNvSpPr/>
          <p:nvPr/>
        </p:nvSpPr>
        <p:spPr>
          <a:xfrm>
            <a:off x="-31751" y="311239"/>
            <a:ext cx="2501308" cy="1038673"/>
          </a:xfrm>
          <a:custGeom>
            <a:avLst/>
            <a:gdLst/>
            <a:ahLst/>
            <a:cxnLst/>
            <a:rect l="l" t="t" r="r" b="b"/>
            <a:pathLst>
              <a:path w="5002616" h="2077345" extrusionOk="0">
                <a:moveTo>
                  <a:pt x="0" y="0"/>
                </a:moveTo>
                <a:lnTo>
                  <a:pt x="5002616" y="0"/>
                </a:lnTo>
                <a:lnTo>
                  <a:pt x="5002616" y="2077345"/>
                </a:lnTo>
                <a:lnTo>
                  <a:pt x="0" y="207734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7" name="Google Shape;297;p32"/>
          <p:cNvSpPr/>
          <p:nvPr/>
        </p:nvSpPr>
        <p:spPr>
          <a:xfrm>
            <a:off x="5623094" y="4525918"/>
            <a:ext cx="3552596" cy="527728"/>
          </a:xfrm>
          <a:custGeom>
            <a:avLst/>
            <a:gdLst/>
            <a:ahLst/>
            <a:cxnLst/>
            <a:rect l="l" t="t" r="r" b="b"/>
            <a:pathLst>
              <a:path w="7105193" h="1055456" extrusionOk="0">
                <a:moveTo>
                  <a:pt x="0" y="0"/>
                </a:moveTo>
                <a:lnTo>
                  <a:pt x="7105192" y="0"/>
                </a:lnTo>
                <a:lnTo>
                  <a:pt x="7105192" y="1055456"/>
                </a:lnTo>
                <a:lnTo>
                  <a:pt x="0" y="105545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8" name="Google Shape;298;p32"/>
          <p:cNvSpPr txBox="1"/>
          <p:nvPr/>
        </p:nvSpPr>
        <p:spPr>
          <a:xfrm>
            <a:off x="3447697" y="454166"/>
            <a:ext cx="2343600" cy="492600"/>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GB" sz="3200" b="1">
                <a:solidFill>
                  <a:srgbClr val="156C80"/>
                </a:solidFill>
                <a:latin typeface="Tomorrow"/>
                <a:ea typeface="Tomorrow"/>
                <a:cs typeface="Tomorrow"/>
                <a:sym typeface="Tomorrow"/>
              </a:rPr>
              <a:t>Motivation</a:t>
            </a:r>
            <a:endParaRPr sz="700"/>
          </a:p>
        </p:txBody>
      </p:sp>
      <p:sp>
        <p:nvSpPr>
          <p:cNvPr id="299" name="Google Shape;299;p32"/>
          <p:cNvSpPr txBox="1"/>
          <p:nvPr/>
        </p:nvSpPr>
        <p:spPr>
          <a:xfrm>
            <a:off x="1050627" y="1949458"/>
            <a:ext cx="6666900" cy="2170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500">
                <a:solidFill>
                  <a:srgbClr val="156C80"/>
                </a:solidFill>
                <a:latin typeface="Arial"/>
                <a:ea typeface="Arial"/>
                <a:cs typeface="Arial"/>
                <a:sym typeface="Arial"/>
              </a:rPr>
              <a:t>The motivation behind this project is to:</a:t>
            </a: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a:solidFill>
                  <a:srgbClr val="156C80"/>
                </a:solidFill>
              </a:rPr>
              <a:t>Foster seamless knowledge sharing and celebrate originality in a unified ecosystem.</a:t>
            </a: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a:solidFill>
                  <a:srgbClr val="156C80"/>
                </a:solidFill>
              </a:rPr>
              <a:t>Fill gaps in problem sharing, uniqueness validation, difficulty assessment, and AI-driven support.</a:t>
            </a:r>
            <a:endParaRPr sz="1500">
              <a:solidFill>
                <a:srgbClr val="156C80"/>
              </a:solidFill>
            </a:endParaRPr>
          </a:p>
          <a:p>
            <a:pPr marL="228600" lvl="0" indent="-209550" algn="l" rtl="0">
              <a:lnSpc>
                <a:spcPct val="140000"/>
              </a:lnSpc>
              <a:spcBef>
                <a:spcPts val="0"/>
              </a:spcBef>
              <a:spcAft>
                <a:spcPts val="0"/>
              </a:spcAft>
              <a:buClr>
                <a:srgbClr val="156C80"/>
              </a:buClr>
              <a:buSzPts val="1500"/>
              <a:buChar char="●"/>
            </a:pPr>
            <a:r>
              <a:rPr lang="en-GB" sz="1500">
                <a:solidFill>
                  <a:srgbClr val="156C80"/>
                </a:solidFill>
              </a:rPr>
              <a:t>Envision a future where programming enthusiasts thrive, setters innovate, and the community excels collaboratively.</a:t>
            </a:r>
            <a:endParaRPr sz="1500">
              <a:solidFill>
                <a:srgbClr val="156C8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9F6"/>
        </a:solidFill>
        <a:effectLst/>
      </p:bgPr>
    </p:bg>
    <p:spTree>
      <p:nvGrpSpPr>
        <p:cNvPr id="1" name="Shape 303"/>
        <p:cNvGrpSpPr/>
        <p:nvPr/>
      </p:nvGrpSpPr>
      <p:grpSpPr>
        <a:xfrm>
          <a:off x="0" y="0"/>
          <a:ext cx="0" cy="0"/>
          <a:chOff x="0" y="0"/>
          <a:chExt cx="0" cy="0"/>
        </a:xfrm>
      </p:grpSpPr>
      <p:sp>
        <p:nvSpPr>
          <p:cNvPr id="304" name="Google Shape;304;p33"/>
          <p:cNvSpPr/>
          <p:nvPr/>
        </p:nvSpPr>
        <p:spPr>
          <a:xfrm>
            <a:off x="972455" y="-31714"/>
            <a:ext cx="205897" cy="827008"/>
          </a:xfrm>
          <a:custGeom>
            <a:avLst/>
            <a:gdLst/>
            <a:ahLst/>
            <a:cxnLst/>
            <a:rect l="l" t="t" r="r" b="b"/>
            <a:pathLst>
              <a:path w="411794" h="1654016" extrusionOk="0">
                <a:moveTo>
                  <a:pt x="0" y="0"/>
                </a:moveTo>
                <a:lnTo>
                  <a:pt x="411794" y="0"/>
                </a:lnTo>
                <a:lnTo>
                  <a:pt x="411794" y="1654016"/>
                </a:lnTo>
                <a:lnTo>
                  <a:pt x="0" y="165401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05" name="Google Shape;305;p33"/>
          <p:cNvSpPr/>
          <p:nvPr/>
        </p:nvSpPr>
        <p:spPr>
          <a:xfrm>
            <a:off x="-31751" y="3427110"/>
            <a:ext cx="7849324" cy="1276655"/>
          </a:xfrm>
          <a:custGeom>
            <a:avLst/>
            <a:gdLst/>
            <a:ahLst/>
            <a:cxnLst/>
            <a:rect l="l" t="t" r="r" b="b"/>
            <a:pathLst>
              <a:path w="15698648" h="2553310" extrusionOk="0">
                <a:moveTo>
                  <a:pt x="0" y="0"/>
                </a:moveTo>
                <a:lnTo>
                  <a:pt x="15698648" y="0"/>
                </a:lnTo>
                <a:lnTo>
                  <a:pt x="15698648" y="2553309"/>
                </a:lnTo>
                <a:lnTo>
                  <a:pt x="0" y="2553309"/>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06" name="Google Shape;306;p33"/>
          <p:cNvSpPr/>
          <p:nvPr/>
        </p:nvSpPr>
        <p:spPr>
          <a:xfrm>
            <a:off x="6276570" y="245674"/>
            <a:ext cx="2899119" cy="531666"/>
          </a:xfrm>
          <a:custGeom>
            <a:avLst/>
            <a:gdLst/>
            <a:ahLst/>
            <a:cxnLst/>
            <a:rect l="l" t="t" r="r" b="b"/>
            <a:pathLst>
              <a:path w="5798239" h="1063333" extrusionOk="0">
                <a:moveTo>
                  <a:pt x="0" y="0"/>
                </a:moveTo>
                <a:lnTo>
                  <a:pt x="5798239" y="0"/>
                </a:lnTo>
                <a:lnTo>
                  <a:pt x="5798239" y="1063333"/>
                </a:lnTo>
                <a:lnTo>
                  <a:pt x="0" y="1063333"/>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07" name="Google Shape;307;p33"/>
          <p:cNvSpPr txBox="1"/>
          <p:nvPr/>
        </p:nvSpPr>
        <p:spPr>
          <a:xfrm>
            <a:off x="858812" y="1627194"/>
            <a:ext cx="1351200" cy="7080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Clr>
                <a:srgbClr val="000000"/>
              </a:buClr>
              <a:buSzPts val="4600"/>
              <a:buFont typeface="Arial"/>
              <a:buNone/>
            </a:pPr>
            <a:r>
              <a:rPr lang="en-GB" sz="4600" b="1" i="0" u="none" strike="noStrike" cap="none">
                <a:solidFill>
                  <a:srgbClr val="156C80"/>
                </a:solidFill>
                <a:latin typeface="Tomorrow"/>
                <a:ea typeface="Tomorrow"/>
                <a:cs typeface="Tomorrow"/>
                <a:sym typeface="Tomorrow"/>
              </a:rPr>
              <a:t>0</a:t>
            </a:r>
            <a:r>
              <a:rPr lang="en-GB" sz="4600" b="1">
                <a:solidFill>
                  <a:srgbClr val="156C80"/>
                </a:solidFill>
                <a:latin typeface="Tomorrow"/>
                <a:ea typeface="Tomorrow"/>
                <a:cs typeface="Tomorrow"/>
                <a:sym typeface="Tomorrow"/>
              </a:rPr>
              <a:t>3</a:t>
            </a:r>
            <a:endParaRPr sz="700" b="0" i="0" u="none" strike="noStrike" cap="none">
              <a:solidFill>
                <a:srgbClr val="000000"/>
              </a:solidFill>
              <a:latin typeface="Arial"/>
              <a:ea typeface="Arial"/>
              <a:cs typeface="Arial"/>
              <a:sym typeface="Arial"/>
            </a:endParaRPr>
          </a:p>
        </p:txBody>
      </p:sp>
      <p:sp>
        <p:nvSpPr>
          <p:cNvPr id="308" name="Google Shape;308;p33"/>
          <p:cNvSpPr txBox="1"/>
          <p:nvPr/>
        </p:nvSpPr>
        <p:spPr>
          <a:xfrm>
            <a:off x="858812" y="2342203"/>
            <a:ext cx="3027600" cy="585000"/>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Clr>
                <a:srgbClr val="000000"/>
              </a:buClr>
              <a:buSzPts val="3800"/>
              <a:buFont typeface="Arial"/>
              <a:buNone/>
            </a:pPr>
            <a:r>
              <a:rPr lang="en-GB" sz="3800" b="1" i="0" u="none" strike="noStrike" cap="none">
                <a:solidFill>
                  <a:srgbClr val="156C80"/>
                </a:solidFill>
                <a:latin typeface="Tomorrow"/>
                <a:ea typeface="Tomorrow"/>
                <a:cs typeface="Tomorrow"/>
                <a:sym typeface="Tomorrow"/>
              </a:rPr>
              <a:t>Objectives</a:t>
            </a:r>
            <a:endParaRPr sz="700" b="0" i="0" u="none" strike="noStrike" cap="none">
              <a:solidFill>
                <a:srgbClr val="000000"/>
              </a:solidFill>
              <a:latin typeface="Arial"/>
              <a:ea typeface="Arial"/>
              <a:cs typeface="Arial"/>
              <a:sym typeface="Arial"/>
            </a:endParaRPr>
          </a:p>
        </p:txBody>
      </p:sp>
      <p:sp>
        <p:nvSpPr>
          <p:cNvPr id="309" name="Google Shape;309;p33"/>
          <p:cNvSpPr txBox="1">
            <a:spLocks noGrp="1"/>
          </p:cNvSpPr>
          <p:nvPr>
            <p:ph type="sldNum" idx="12"/>
          </p:nvPr>
        </p:nvSpPr>
        <p:spPr>
          <a:xfrm>
            <a:off x="4236229" y="2331608"/>
            <a:ext cx="274500" cy="1968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5143</Words>
  <Application>Microsoft Office PowerPoint</Application>
  <PresentationFormat>On-screen Show (16:9)</PresentationFormat>
  <Paragraphs>777</Paragraphs>
  <Slides>78</Slides>
  <Notes>78</Notes>
  <HiddenSlides>1</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78</vt:i4>
      </vt:variant>
    </vt:vector>
  </HeadingPairs>
  <TitlesOfParts>
    <vt:vector size="84" baseType="lpstr">
      <vt:lpstr>Times New Roman</vt:lpstr>
      <vt:lpstr>Tomorrow</vt:lpstr>
      <vt:lpstr>Arial</vt:lpstr>
      <vt:lpstr>Calibri</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Tena Alkes angelos</cp:lastModifiedBy>
  <cp:revision>1</cp:revision>
  <dcterms:modified xsi:type="dcterms:W3CDTF">2024-06-29T00:05:17Z</dcterms:modified>
</cp:coreProperties>
</file>